
<file path=[Content_Types].xml><?xml version="1.0" encoding="utf-8"?>
<Types xmlns="http://schemas.openxmlformats.org/package/2006/content-types">
  <Default Extension="xml" ContentType="application/xml"/>
  <Default Extension="bin" ContentType="application/vnd.openxmlformats-officedocument.oleObject"/>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256" r:id="rId2"/>
    <p:sldId id="345" r:id="rId3"/>
    <p:sldId id="346" r:id="rId4"/>
    <p:sldId id="363" r:id="rId5"/>
    <p:sldId id="364" r:id="rId6"/>
    <p:sldId id="365" r:id="rId7"/>
    <p:sldId id="366" r:id="rId8"/>
    <p:sldId id="367" r:id="rId9"/>
    <p:sldId id="389" r:id="rId10"/>
    <p:sldId id="390" r:id="rId11"/>
    <p:sldId id="391" r:id="rId12"/>
    <p:sldId id="370" r:id="rId13"/>
    <p:sldId id="368" r:id="rId14"/>
    <p:sldId id="354" r:id="rId15"/>
    <p:sldId id="356" r:id="rId16"/>
    <p:sldId id="357" r:id="rId17"/>
    <p:sldId id="358" r:id="rId18"/>
    <p:sldId id="359" r:id="rId19"/>
    <p:sldId id="360" r:id="rId20"/>
    <p:sldId id="393" r:id="rId21"/>
    <p:sldId id="399" r:id="rId22"/>
    <p:sldId id="392" r:id="rId23"/>
    <p:sldId id="362" r:id="rId24"/>
    <p:sldId id="347" r:id="rId25"/>
    <p:sldId id="348" r:id="rId26"/>
    <p:sldId id="349" r:id="rId27"/>
    <p:sldId id="350" r:id="rId28"/>
    <p:sldId id="351" r:id="rId29"/>
    <p:sldId id="353" r:id="rId30"/>
    <p:sldId id="394" r:id="rId31"/>
    <p:sldId id="274" r:id="rId32"/>
    <p:sldId id="371" r:id="rId33"/>
    <p:sldId id="400" r:id="rId34"/>
    <p:sldId id="401" r:id="rId35"/>
    <p:sldId id="397" r:id="rId36"/>
    <p:sldId id="402" r:id="rId37"/>
    <p:sldId id="403" r:id="rId38"/>
    <p:sldId id="404" r:id="rId39"/>
    <p:sldId id="405" r:id="rId40"/>
    <p:sldId id="380" r:id="rId41"/>
    <p:sldId id="412" r:id="rId42"/>
    <p:sldId id="375" r:id="rId43"/>
    <p:sldId id="408" r:id="rId44"/>
    <p:sldId id="409" r:id="rId45"/>
    <p:sldId id="410" r:id="rId46"/>
    <p:sldId id="411" r:id="rId47"/>
    <p:sldId id="376" r:id="rId48"/>
    <p:sldId id="378" r:id="rId49"/>
    <p:sldId id="388" r:id="rId50"/>
    <p:sldId id="406" r:id="rId51"/>
    <p:sldId id="407" r:id="rId52"/>
    <p:sldId id="381" r:id="rId53"/>
    <p:sldId id="385" r:id="rId54"/>
    <p:sldId id="396" r:id="rId55"/>
    <p:sldId id="415" r:id="rId56"/>
    <p:sldId id="414" r:id="rId57"/>
    <p:sldId id="416" r:id="rId58"/>
    <p:sldId id="417" r:id="rId59"/>
    <p:sldId id="373" r:id="rId60"/>
    <p:sldId id="384" r:id="rId61"/>
    <p:sldId id="418" r:id="rId62"/>
    <p:sldId id="420" r:id="rId63"/>
    <p:sldId id="419" r:id="rId64"/>
    <p:sldId id="422" r:id="rId65"/>
    <p:sldId id="421" r:id="rId66"/>
    <p:sldId id="423" r:id="rId67"/>
    <p:sldId id="424" r:id="rId68"/>
    <p:sldId id="425" r:id="rId69"/>
    <p:sldId id="426" r:id="rId70"/>
    <p:sldId id="372"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8"/>
    <p:restoredTop sz="63110" autoAdjust="0"/>
  </p:normalViewPr>
  <p:slideViewPr>
    <p:cSldViewPr snapToGrid="0" snapToObjects="1">
      <p:cViewPr>
        <p:scale>
          <a:sx n="79" d="100"/>
          <a:sy n="79" d="100"/>
        </p:scale>
        <p:origin x="1992" y="144"/>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2/22/19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2/22/19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a:t>
            </a:fld>
            <a:endParaRPr lang="en-US"/>
          </a:p>
        </p:txBody>
      </p:sp>
    </p:spTree>
    <p:extLst>
      <p:ext uri="{BB962C8B-B14F-4D97-AF65-F5344CB8AC3E}">
        <p14:creationId xmlns:p14="http://schemas.microsoft.com/office/powerpoint/2010/main" val="302785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Superficial thrombophlebitis of the proximal thigh (near </a:t>
            </a:r>
            <a:r>
              <a:rPr lang="en-GB" dirty="0" err="1" smtClean="0"/>
              <a:t>sapheno</a:t>
            </a:r>
            <a:r>
              <a:rPr lang="en-GB" dirty="0" smtClean="0"/>
              <a:t>-femoral junction)</a:t>
            </a:r>
          </a:p>
          <a:p>
            <a:r>
              <a:rPr lang="en-GB" dirty="0" smtClean="0"/>
              <a:t>Doppler</a:t>
            </a:r>
            <a:r>
              <a:rPr lang="en-GB" baseline="0" dirty="0" smtClean="0"/>
              <a:t> USS of the affected leg to exclude occult DVT + to assess risk of propagation to DVT</a:t>
            </a:r>
          </a:p>
          <a:p>
            <a:r>
              <a:rPr lang="en-GB" baseline="0" dirty="0" smtClean="0"/>
              <a:t>Anti-embolism stockings</a:t>
            </a:r>
          </a:p>
          <a:p>
            <a:r>
              <a:rPr lang="en-GB" baseline="0" dirty="0" smtClean="0"/>
              <a:t>In this case, probably LMWH prophylactic dose 30 days (depends on USS Doppler)</a:t>
            </a:r>
          </a:p>
          <a:p>
            <a:r>
              <a:rPr lang="en-GB" baseline="0" dirty="0" smtClean="0"/>
              <a:t>General advice – elevation, hot towel, do not restrict mobility, watch for signs of DVT </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16</a:t>
            </a:fld>
            <a:endParaRPr lang="en-US"/>
          </a:p>
        </p:txBody>
      </p:sp>
    </p:spTree>
    <p:extLst>
      <p:ext uri="{BB962C8B-B14F-4D97-AF65-F5344CB8AC3E}">
        <p14:creationId xmlns:p14="http://schemas.microsoft.com/office/powerpoint/2010/main" val="57396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Revision of anatomy: deep </a:t>
            </a:r>
            <a:r>
              <a:rPr lang="en-GB" dirty="0" err="1" smtClean="0"/>
              <a:t>vs</a:t>
            </a:r>
            <a:r>
              <a:rPr lang="en-GB" dirty="0" smtClean="0"/>
              <a:t> superficial veins of the leg and the </a:t>
            </a:r>
            <a:r>
              <a:rPr lang="en-GB" dirty="0" err="1" smtClean="0"/>
              <a:t>sapheno</a:t>
            </a:r>
            <a:r>
              <a:rPr lang="en-GB" dirty="0" smtClean="0"/>
              <a:t>-femoral junction</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17</a:t>
            </a:fld>
            <a:endParaRPr lang="en-US"/>
          </a:p>
        </p:txBody>
      </p:sp>
    </p:spTree>
    <p:extLst>
      <p:ext uri="{BB962C8B-B14F-4D97-AF65-F5344CB8AC3E}">
        <p14:creationId xmlns:p14="http://schemas.microsoft.com/office/powerpoint/2010/main" val="247574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“Superficial </a:t>
            </a:r>
            <a:r>
              <a:rPr lang="en-US" dirty="0" err="1" smtClean="0"/>
              <a:t>thrombophlebtis</a:t>
            </a:r>
            <a:r>
              <a:rPr lang="en-US" dirty="0" smtClean="0"/>
              <a:t>”</a:t>
            </a:r>
            <a:r>
              <a:rPr lang="en-US" baseline="0" dirty="0" smtClean="0"/>
              <a:t> and “superficial vein thrombosis” are not the same thing (see flow chart later) but often used interchangeably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18</a:t>
            </a:fld>
            <a:endParaRPr lang="en-US"/>
          </a:p>
        </p:txBody>
      </p:sp>
    </p:spTree>
    <p:extLst>
      <p:ext uri="{BB962C8B-B14F-4D97-AF65-F5344CB8AC3E}">
        <p14:creationId xmlns:p14="http://schemas.microsoft.com/office/powerpoint/2010/main" val="643155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what does SIGN say? </a:t>
            </a:r>
            <a:r>
              <a:rPr lang="en-GB" b="1" baseline="0" dirty="0" smtClean="0"/>
              <a:t>More clear and I recommend this:</a:t>
            </a:r>
            <a:endParaRPr lang="en-GB" b="1" dirty="0" smtClean="0"/>
          </a:p>
          <a:p>
            <a:pPr marL="228600" indent="-228600">
              <a:buAutoNum type="arabicPeriod"/>
            </a:pPr>
            <a:r>
              <a:rPr lang="en-US" sz="1200" kern="1200" dirty="0" smtClean="0">
                <a:solidFill>
                  <a:schemeClr val="tx1"/>
                </a:solidFill>
                <a:effectLst/>
                <a:latin typeface="+mn-lt"/>
                <a:ea typeface="+mn-ea"/>
                <a:cs typeface="+mn-cs"/>
              </a:rPr>
              <a:t>Patients with clinical signs of superficial thrombophlebitis affecting the proximal long saphenous vein should have an ultrasound scan to exclude concurrent DVT. </a:t>
            </a:r>
            <a:endParaRPr lang="en-GB"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Patients with superficial thrombophlebitis should have anti-embolism stockings and can be considered for treatment with prophylactic doses of LMWH for up to 30 days or </a:t>
            </a:r>
            <a:r>
              <a:rPr lang="en-US" sz="1200" kern="1200" dirty="0" err="1" smtClean="0">
                <a:solidFill>
                  <a:schemeClr val="tx1"/>
                </a:solidFill>
                <a:effectLst/>
                <a:latin typeface="+mn-lt"/>
                <a:ea typeface="+mn-ea"/>
                <a:cs typeface="+mn-cs"/>
              </a:rPr>
              <a:t>fondaparinux</a:t>
            </a:r>
            <a:r>
              <a:rPr lang="en-US" sz="1200" kern="1200" dirty="0" smtClean="0">
                <a:solidFill>
                  <a:schemeClr val="tx1"/>
                </a:solidFill>
                <a:effectLst/>
                <a:latin typeface="+mn-lt"/>
                <a:ea typeface="+mn-ea"/>
                <a:cs typeface="+mn-cs"/>
              </a:rPr>
              <a:t> for 45 days. If LMWH is contraindicated, 8-12 days of oral NSAIDs should be offered.</a:t>
            </a:r>
            <a:endParaRPr lang="en-GB"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Patients with superficial thrombophlebitis at, or extending towards, the </a:t>
            </a:r>
            <a:r>
              <a:rPr lang="en-US" sz="1200" kern="1200" dirty="0" err="1" smtClean="0">
                <a:solidFill>
                  <a:schemeClr val="tx1"/>
                </a:solidFill>
                <a:effectLst/>
                <a:latin typeface="+mn-lt"/>
                <a:ea typeface="+mn-ea"/>
                <a:cs typeface="+mn-cs"/>
              </a:rPr>
              <a:t>sapheno</a:t>
            </a:r>
            <a:r>
              <a:rPr lang="en-US" sz="1200" kern="1200" dirty="0" smtClean="0">
                <a:solidFill>
                  <a:schemeClr val="tx1"/>
                </a:solidFill>
                <a:effectLst/>
                <a:latin typeface="+mn-lt"/>
                <a:ea typeface="+mn-ea"/>
                <a:cs typeface="+mn-cs"/>
              </a:rPr>
              <a:t>-femoral junction can be considered for therapeutic anticoagulation for 6-12 weeks.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19</a:t>
            </a:fld>
            <a:endParaRPr lang="en-US"/>
          </a:p>
        </p:txBody>
      </p:sp>
    </p:spTree>
    <p:extLst>
      <p:ext uri="{BB962C8B-B14F-4D97-AF65-F5344CB8AC3E}">
        <p14:creationId xmlns:p14="http://schemas.microsoft.com/office/powerpoint/2010/main" val="127920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21</a:t>
            </a:fld>
            <a:endParaRPr lang="en-US"/>
          </a:p>
        </p:txBody>
      </p:sp>
    </p:spTree>
    <p:extLst>
      <p:ext uri="{BB962C8B-B14F-4D97-AF65-F5344CB8AC3E}">
        <p14:creationId xmlns:p14="http://schemas.microsoft.com/office/powerpoint/2010/main" val="140134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23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Treatment options – </a:t>
            </a:r>
          </a:p>
          <a:p>
            <a:r>
              <a:rPr lang="en-GB" sz="1000" dirty="0" smtClean="0"/>
              <a:t>Anticoagulation (LMWH plus warfarin – stop LMWH when after</a:t>
            </a:r>
            <a:r>
              <a:rPr lang="en-GB" sz="1000" baseline="0" dirty="0" smtClean="0"/>
              <a:t> min 5 days or two therapeutic INRs whichever is sooner)</a:t>
            </a:r>
          </a:p>
          <a:p>
            <a:r>
              <a:rPr lang="en-GB" sz="1000" baseline="0" dirty="0" smtClean="0"/>
              <a:t>NOACs not licensed for this condition - but may be worth discussing with Haem/</a:t>
            </a:r>
            <a:r>
              <a:rPr lang="en-GB" sz="1000" baseline="0" dirty="0" err="1" smtClean="0"/>
              <a:t>Vasc</a:t>
            </a:r>
            <a:r>
              <a:rPr lang="en-GB" sz="1000" baseline="0" dirty="0" smtClean="0"/>
              <a:t>.</a:t>
            </a:r>
          </a:p>
          <a:p>
            <a:endParaRPr lang="en-GB" sz="1000" baseline="0" dirty="0" smtClean="0"/>
          </a:p>
          <a:p>
            <a:r>
              <a:rPr lang="en-GB" sz="1000" baseline="0" dirty="0" smtClean="0"/>
              <a:t>If severe symptoms/signs and low bleeding risk/good functional status, refer to vascular for catheter directed thrombolysis or </a:t>
            </a:r>
            <a:r>
              <a:rPr lang="en-GB" sz="1000" baseline="0" dirty="0" err="1" smtClean="0"/>
              <a:t>pharmaco</a:t>
            </a:r>
            <a:r>
              <a:rPr lang="en-GB" sz="1000" baseline="0" dirty="0" smtClean="0"/>
              <a:t>-mechanical </a:t>
            </a:r>
            <a:r>
              <a:rPr lang="en-GB" sz="1000" baseline="0" dirty="0" err="1" smtClean="0"/>
              <a:t>thrombectomy</a:t>
            </a:r>
            <a:endParaRPr lang="en-GB" sz="1000" baseline="0" dirty="0" smtClean="0"/>
          </a:p>
          <a:p>
            <a:endParaRPr lang="en-GB" sz="1000" baseline="0" dirty="0" smtClean="0"/>
          </a:p>
          <a:p>
            <a:r>
              <a:rPr lang="en-GB" sz="1000" baseline="0" dirty="0" smtClean="0"/>
              <a:t>Further investigations – </a:t>
            </a:r>
          </a:p>
          <a:p>
            <a:r>
              <a:rPr lang="en-GB" sz="1000" baseline="0" dirty="0" smtClean="0"/>
              <a:t>Imaging of the thorax a) CT or MRI of the thoracic inlet to look for cause of the compression; imaging of the thorax to look for cancer (lung/lymphoma) – discuss protocol with radiologist.</a:t>
            </a:r>
          </a:p>
          <a:p>
            <a:endParaRPr lang="en-GB" sz="1000" baseline="0" dirty="0" smtClean="0"/>
          </a:p>
          <a:p>
            <a:r>
              <a:rPr lang="en-GB" sz="1000" baseline="0" dirty="0" smtClean="0"/>
              <a:t>Follow-up – </a:t>
            </a:r>
          </a:p>
          <a:p>
            <a:r>
              <a:rPr lang="en-GB" sz="1000" baseline="0" dirty="0" smtClean="0"/>
              <a:t>Referral to vascular surgery</a:t>
            </a:r>
          </a:p>
          <a:p>
            <a:r>
              <a:rPr lang="en-GB" sz="1000" baseline="0" dirty="0" smtClean="0"/>
              <a:t>Any cancer referrals</a:t>
            </a:r>
          </a:p>
          <a:p>
            <a:pPr marL="0" marR="0" indent="0" algn="l" defTabSz="457200" rtl="0" eaLnBrk="1" fontAlgn="auto" latinLnBrk="0" hangingPunct="1">
              <a:lnSpc>
                <a:spcPct val="100000"/>
              </a:lnSpc>
              <a:spcBef>
                <a:spcPts val="0"/>
              </a:spcBef>
              <a:spcAft>
                <a:spcPts val="0"/>
              </a:spcAft>
              <a:buClrTx/>
              <a:buSzTx/>
              <a:buFontTx/>
              <a:buNone/>
              <a:tabLst/>
              <a:defRPr/>
            </a:pPr>
            <a:r>
              <a:rPr lang="en-GB" sz="1000" baseline="0" dirty="0" smtClean="0"/>
              <a:t>Lymphoedema clinic (compression not recommended acutely but may be needed for PTS)</a:t>
            </a:r>
          </a:p>
          <a:p>
            <a:endParaRPr lang="en-GB" sz="1000" baseline="0" dirty="0" smtClean="0"/>
          </a:p>
          <a:p>
            <a:r>
              <a:rPr lang="en-GB" sz="1000" baseline="0" dirty="0" smtClean="0"/>
              <a:t>Wells Score for DVT not validated for upper limb cases. D-dimer not validated/not recommended. No validated diagnostic or treatment strategy or national guideline. Management based on consensus statements e.g. American College Chest Physicians 2012 and British Journal of Haematology guidelines.</a:t>
            </a:r>
          </a:p>
        </p:txBody>
      </p:sp>
      <p:sp>
        <p:nvSpPr>
          <p:cNvPr id="4" name="Slide Number Placeholder 3"/>
          <p:cNvSpPr>
            <a:spLocks noGrp="1"/>
          </p:cNvSpPr>
          <p:nvPr>
            <p:ph type="sldNum" sz="quarter" idx="10"/>
          </p:nvPr>
        </p:nvSpPr>
        <p:spPr/>
        <p:txBody>
          <a:bodyPr/>
          <a:lstStyle/>
          <a:p>
            <a:fld id="{D952892D-4333-EF4E-BBD3-49CD0B3E1F59}" type="slidenum">
              <a:rPr lang="en-US" smtClean="0"/>
              <a:t>26</a:t>
            </a:fld>
            <a:endParaRPr lang="en-US"/>
          </a:p>
        </p:txBody>
      </p:sp>
    </p:spTree>
    <p:extLst>
      <p:ext uri="{BB962C8B-B14F-4D97-AF65-F5344CB8AC3E}">
        <p14:creationId xmlns:p14="http://schemas.microsoft.com/office/powerpoint/2010/main" val="4075008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Effort-related usually good history and most common cause of primary upper limb DVT</a:t>
            </a:r>
          </a:p>
          <a:p>
            <a:r>
              <a:rPr lang="en-GB" dirty="0" smtClean="0"/>
              <a:t>VTOS = venous thoracic outlet syndrome;</a:t>
            </a:r>
            <a:r>
              <a:rPr lang="en-GB" baseline="0" dirty="0" smtClean="0"/>
              <a:t> either due to first rib, clavicle, muscle bulk</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Idiopathic require thrombophilia screen and further Ix – up to one quarter thought to be idiopathic have a cancer*</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Idiopathic =</a:t>
            </a:r>
            <a:r>
              <a:rPr lang="en-GB" baseline="0" dirty="0" smtClean="0"/>
              <a:t> no obvious underlying risk factor or VTOS can be identified. More likely to have abnormal thrombophilia screen. </a:t>
            </a:r>
            <a:endParaRPr lang="en-GB" dirty="0" smtClean="0"/>
          </a:p>
          <a:p>
            <a:r>
              <a:rPr lang="en-GB" dirty="0" smtClean="0"/>
              <a:t>Secondary most common cause</a:t>
            </a:r>
            <a:r>
              <a:rPr lang="en-GB" baseline="0" dirty="0" smtClean="0"/>
              <a:t> of upper limb DVT overall</a:t>
            </a:r>
          </a:p>
          <a:p>
            <a:r>
              <a:rPr lang="en-GB" baseline="0" dirty="0" smtClean="0"/>
              <a:t> - higher number of leads and larger diameter catheters = higher risk</a:t>
            </a:r>
          </a:p>
          <a:p>
            <a:r>
              <a:rPr lang="en-GB" baseline="0" dirty="0" smtClean="0"/>
              <a:t>Surgery = 13x risk, plaster cast = 7x risk</a:t>
            </a:r>
            <a:endParaRPr lang="en-GB" dirty="0" smtClean="0"/>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27</a:t>
            </a:fld>
            <a:endParaRPr lang="en-US"/>
          </a:p>
        </p:txBody>
      </p:sp>
    </p:spTree>
    <p:extLst>
      <p:ext uri="{BB962C8B-B14F-4D97-AF65-F5344CB8AC3E}">
        <p14:creationId xmlns:p14="http://schemas.microsoft.com/office/powerpoint/2010/main" val="363494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VTOS = venous thoracic outlet syndrome</a:t>
            </a:r>
          </a:p>
          <a:p>
            <a:r>
              <a:rPr lang="en-GB" dirty="0" smtClean="0"/>
              <a:t>Patients can be started on initial treatment and</a:t>
            </a:r>
            <a:r>
              <a:rPr lang="en-GB" baseline="0" dirty="0" smtClean="0"/>
              <a:t> have urgent OP Ix and FU – imaging of the thorax should be discussed with a radiologist on a case by case basis so studies are protocolled correctly. OP ref to vascular surgery is for treatment of VTOS in selected cases.</a:t>
            </a:r>
          </a:p>
          <a:p>
            <a:r>
              <a:rPr lang="en-GB" baseline="0" dirty="0" smtClean="0"/>
              <a:t>There are some cancer cases when stenting may be considered acutely (e.g. SVC syndrome) – usually by a vascular radiologist.</a:t>
            </a:r>
          </a:p>
          <a:p>
            <a:r>
              <a:rPr lang="en-GB" baseline="0" dirty="0" smtClean="0"/>
              <a:t>Stenting in cases of VTOS is not advised without decompression surgery first, as the stent just fractures/re-occludes.</a:t>
            </a:r>
          </a:p>
          <a:p>
            <a:r>
              <a:rPr lang="en-GB" baseline="0" dirty="0" smtClean="0"/>
              <a:t>ACCP (2016) now recommend NOT to remove catheter if working well – continue </a:t>
            </a:r>
            <a:r>
              <a:rPr lang="en-GB" baseline="0" dirty="0" err="1" smtClean="0"/>
              <a:t>anticoag</a:t>
            </a:r>
            <a:r>
              <a:rPr lang="en-GB" baseline="0" dirty="0" smtClean="0"/>
              <a:t> until 3 months after removal</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28</a:t>
            </a:fld>
            <a:endParaRPr lang="en-US"/>
          </a:p>
        </p:txBody>
      </p:sp>
    </p:spTree>
    <p:extLst>
      <p:ext uri="{BB962C8B-B14F-4D97-AF65-F5344CB8AC3E}">
        <p14:creationId xmlns:p14="http://schemas.microsoft.com/office/powerpoint/2010/main" val="363494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the 2012 consensus guidelines of the American College of Chest Physicians</a:t>
            </a:r>
          </a:p>
          <a:p>
            <a:r>
              <a:rPr lang="en-GB" dirty="0" smtClean="0"/>
              <a:t>See further</a:t>
            </a:r>
            <a:r>
              <a:rPr lang="en-GB" baseline="0" dirty="0" smtClean="0"/>
              <a:t> reading – summary of ACCP recommendations.</a:t>
            </a:r>
          </a:p>
          <a:p>
            <a:r>
              <a:rPr lang="en-GB" baseline="0" dirty="0" smtClean="0"/>
              <a:t>No major change since 2016</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29</a:t>
            </a:fld>
            <a:endParaRPr lang="en-US"/>
          </a:p>
        </p:txBody>
      </p:sp>
    </p:spTree>
    <p:extLst>
      <p:ext uri="{BB962C8B-B14F-4D97-AF65-F5344CB8AC3E}">
        <p14:creationId xmlns:p14="http://schemas.microsoft.com/office/powerpoint/2010/main" val="407140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Learning objectives always the same for each topic …</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673600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CVT: bleed </a:t>
            </a:r>
            <a:r>
              <a:rPr lang="en-US" dirty="0" err="1" smtClean="0"/>
              <a:t>a/w</a:t>
            </a:r>
            <a:r>
              <a:rPr lang="en-US" baseline="0" dirty="0" smtClean="0"/>
              <a:t> clot is not a contra-indication</a:t>
            </a:r>
          </a:p>
          <a:p>
            <a:r>
              <a:rPr lang="en-US" baseline="0" dirty="0" smtClean="0"/>
              <a:t>Death can occur within hours of presentation due to cerebral herniation</a:t>
            </a:r>
          </a:p>
          <a:p>
            <a:endParaRPr lang="en-US" baseline="0" dirty="0" smtClean="0"/>
          </a:p>
          <a:p>
            <a:r>
              <a:rPr lang="en-US" baseline="0" dirty="0" smtClean="0"/>
              <a:t>SVC: malignancy most likely cause</a:t>
            </a:r>
          </a:p>
          <a:p>
            <a:r>
              <a:rPr lang="en-US" baseline="0" dirty="0" smtClean="0"/>
              <a:t>Presents like SVCO</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30</a:t>
            </a:fld>
            <a:endParaRPr lang="en-US"/>
          </a:p>
        </p:txBody>
      </p:sp>
    </p:spTree>
    <p:extLst>
      <p:ext uri="{BB962C8B-B14F-4D97-AF65-F5344CB8AC3E}">
        <p14:creationId xmlns:p14="http://schemas.microsoft.com/office/powerpoint/2010/main" val="37759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31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32</a:t>
            </a:fld>
            <a:endParaRPr lang="en-US"/>
          </a:p>
        </p:txBody>
      </p:sp>
    </p:spTree>
    <p:extLst>
      <p:ext uri="{BB962C8B-B14F-4D97-AF65-F5344CB8AC3E}">
        <p14:creationId xmlns:p14="http://schemas.microsoft.com/office/powerpoint/2010/main" val="209005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dirty="0" smtClean="0"/>
          </a:p>
        </p:txBody>
      </p:sp>
      <p:sp>
        <p:nvSpPr>
          <p:cNvPr id="4" name="Slide Number Placeholder 3"/>
          <p:cNvSpPr>
            <a:spLocks noGrp="1"/>
          </p:cNvSpPr>
          <p:nvPr>
            <p:ph type="sldNum" sz="quarter" idx="10"/>
          </p:nvPr>
        </p:nvSpPr>
        <p:spPr/>
        <p:txBody>
          <a:bodyPr/>
          <a:lstStyle/>
          <a:p>
            <a:fld id="{D952892D-4333-EF4E-BBD3-49CD0B3E1F59}" type="slidenum">
              <a:rPr lang="en-US" smtClean="0"/>
              <a:t>33</a:t>
            </a:fld>
            <a:endParaRPr lang="en-US"/>
          </a:p>
        </p:txBody>
      </p:sp>
    </p:spTree>
    <p:extLst>
      <p:ext uri="{BB962C8B-B14F-4D97-AF65-F5344CB8AC3E}">
        <p14:creationId xmlns:p14="http://schemas.microsoft.com/office/powerpoint/2010/main" val="1464965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Wells score there is one tricky Q: PE</a:t>
            </a:r>
            <a:r>
              <a:rPr lang="en-US" baseline="0" dirty="0" smtClean="0"/>
              <a:t> is the most likely diagnosis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34</a:t>
            </a:fld>
            <a:endParaRPr lang="en-US"/>
          </a:p>
        </p:txBody>
      </p:sp>
    </p:spTree>
    <p:extLst>
      <p:ext uri="{BB962C8B-B14F-4D97-AF65-F5344CB8AC3E}">
        <p14:creationId xmlns:p14="http://schemas.microsoft.com/office/powerpoint/2010/main" val="104454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XR changes in PE</a:t>
            </a:r>
          </a:p>
          <a:p>
            <a:r>
              <a:rPr lang="en-GB" sz="1000" dirty="0" smtClean="0"/>
              <a:t>In the 1992 PIOPED study (prospective</a:t>
            </a:r>
            <a:r>
              <a:rPr lang="en-GB" sz="1000" baseline="0" dirty="0" smtClean="0"/>
              <a:t> Ix in PE diagnosis), f</a:t>
            </a:r>
            <a:r>
              <a:rPr lang="en-GB" sz="1000" dirty="0" smtClean="0"/>
              <a:t>indings that were most common in PE were atelectasis and/or increased opacity in lower lung parenchyma, and pleural effusions.</a:t>
            </a:r>
          </a:p>
          <a:p>
            <a:r>
              <a:rPr lang="en-GB" sz="1000" dirty="0" smtClean="0"/>
              <a:t>Easy to confuse with “pneumonia”.</a:t>
            </a:r>
          </a:p>
          <a:p>
            <a:r>
              <a:rPr lang="en-GB" sz="1000" dirty="0" smtClean="0"/>
              <a:t>PEs</a:t>
            </a:r>
            <a:r>
              <a:rPr lang="en-GB" sz="1000" baseline="0" dirty="0" smtClean="0"/>
              <a:t> also cause inflammation: CRP/</a:t>
            </a:r>
            <a:r>
              <a:rPr lang="en-GB" sz="1000" baseline="0" dirty="0" err="1" smtClean="0"/>
              <a:t>wbc</a:t>
            </a:r>
            <a:r>
              <a:rPr lang="en-GB" sz="1000" baseline="0" dirty="0" smtClean="0"/>
              <a:t>/fever so there can be a “grey area” between obvious pneumonias and obvious PEs.</a:t>
            </a:r>
          </a:p>
          <a:p>
            <a:r>
              <a:rPr lang="en-GB" sz="1000" b="1" baseline="0" dirty="0" smtClean="0"/>
              <a:t>Would you do a d dimer in this case??</a:t>
            </a:r>
          </a:p>
          <a:p>
            <a:r>
              <a:rPr lang="en-GB" sz="1000" baseline="0" dirty="0" smtClean="0"/>
              <a:t>Now, in this case a</a:t>
            </a:r>
            <a:r>
              <a:rPr lang="en-GB" sz="1000" dirty="0" smtClean="0"/>
              <a:t> d dimer was already done (routine at</a:t>
            </a:r>
            <a:r>
              <a:rPr lang="en-GB" sz="1000" baseline="0" dirty="0" smtClean="0"/>
              <a:t> the front door of ED without history/Wells</a:t>
            </a:r>
            <a:r>
              <a:rPr lang="en-GB" sz="1000" dirty="0" smtClean="0"/>
              <a:t>) and was 19,000.</a:t>
            </a:r>
          </a:p>
          <a:p>
            <a:r>
              <a:rPr lang="en-GB" sz="1000" dirty="0" smtClean="0"/>
              <a:t>Comments please …</a:t>
            </a:r>
          </a:p>
          <a:p>
            <a:r>
              <a:rPr lang="en-GB" sz="1000" dirty="0" smtClean="0"/>
              <a:t>We talk about a</a:t>
            </a:r>
            <a:r>
              <a:rPr lang="en-GB" sz="1000" baseline="0" dirty="0" smtClean="0"/>
              <a:t> raised d dimer being non-diagnostic. Hmm … maybe not as simple as that. </a:t>
            </a:r>
            <a:r>
              <a:rPr lang="en-GB" sz="1000" b="0" i="0" u="none" strike="noStrike" kern="1200" baseline="0" dirty="0" smtClean="0">
                <a:solidFill>
                  <a:schemeClr val="tx1"/>
                </a:solidFill>
                <a:latin typeface="+mn-lt"/>
                <a:ea typeface="+mn-ea"/>
                <a:cs typeface="+mn-cs"/>
              </a:rPr>
              <a:t>In a study comparing the quantitative D-dimer levels to the presence of PE in symptomatic patients, PE prevalence was strongly related to the D-dimer level and increased 4 times with D-dimer levels &gt;4000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FEU/ml compared with levels between 500 and 1000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FEU/ml. In a study performed in an out-patient setting in 671 patients with clinically suspected PE, the specificity of a D-dimer test was 93% when D-dimer levels exceeded 4000 μg FEU/l. However, in the</a:t>
            </a:r>
          </a:p>
          <a:p>
            <a:r>
              <a:rPr lang="en-GB" sz="1000" b="0" i="0" u="none" strike="noStrike" kern="1200" baseline="0" dirty="0" smtClean="0">
                <a:solidFill>
                  <a:schemeClr val="tx1"/>
                </a:solidFill>
                <a:latin typeface="+mn-lt"/>
                <a:ea typeface="+mn-ea"/>
                <a:cs typeface="+mn-cs"/>
              </a:rPr>
              <a:t>presence of intermediate and high clinical probability, this resulted in a limited positive predictive value because of the relatively low PE incidence (20%).[29 ] Thus, high D-dimer levels upon presentation may potentially prompt a more intense diagnostic approach, irrespective of pre-test probability…</a:t>
            </a:r>
            <a:endParaRPr lang="en-GB" sz="1000" dirty="0" smtClean="0"/>
          </a:p>
          <a:p>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40</a:t>
            </a:fld>
            <a:endParaRPr lang="en-US"/>
          </a:p>
        </p:txBody>
      </p:sp>
    </p:spTree>
    <p:extLst>
      <p:ext uri="{BB962C8B-B14F-4D97-AF65-F5344CB8AC3E}">
        <p14:creationId xmlns:p14="http://schemas.microsoft.com/office/powerpoint/2010/main" val="2194804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41</a:t>
            </a:fld>
            <a:endParaRPr lang="en-US"/>
          </a:p>
        </p:txBody>
      </p:sp>
    </p:spTree>
    <p:extLst>
      <p:ext uri="{BB962C8B-B14F-4D97-AF65-F5344CB8AC3E}">
        <p14:creationId xmlns:p14="http://schemas.microsoft.com/office/powerpoint/2010/main" val="1467355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do you know if the patient can be treated in Ambulatory Care??</a:t>
            </a:r>
          </a:p>
          <a:p>
            <a:r>
              <a:rPr lang="en-GB" dirty="0" smtClean="0"/>
              <a:t>Google simplified PESI score and work out using </a:t>
            </a:r>
            <a:r>
              <a:rPr lang="en-GB" dirty="0" err="1" smtClean="0"/>
              <a:t>MedCalc</a:t>
            </a:r>
            <a:endParaRPr lang="en-GB" dirty="0" smtClean="0"/>
          </a:p>
          <a:p>
            <a:r>
              <a:rPr lang="en-GB" dirty="0" smtClean="0"/>
              <a:t>The </a:t>
            </a:r>
            <a:r>
              <a:rPr lang="en-GB" dirty="0" err="1" smtClean="0"/>
              <a:t>sPESI</a:t>
            </a:r>
            <a:r>
              <a:rPr lang="en-GB" dirty="0" smtClean="0"/>
              <a:t> is only meant for risk stratification of pulmonary embolism after the diagnosis has been made</a:t>
            </a:r>
            <a:r>
              <a:rPr lang="en-GB" baseline="0" dirty="0" smtClean="0"/>
              <a:t> (probable diagnosis awaiting scan counts).</a:t>
            </a:r>
            <a:endParaRPr lang="en-GB" dirty="0" smtClean="0"/>
          </a:p>
          <a:p>
            <a:r>
              <a:rPr lang="en-GB" dirty="0" smtClean="0"/>
              <a:t>The </a:t>
            </a:r>
            <a:r>
              <a:rPr lang="en-GB" dirty="0" err="1" smtClean="0"/>
              <a:t>sPESI</a:t>
            </a:r>
            <a:r>
              <a:rPr lang="en-GB" dirty="0" smtClean="0"/>
              <a:t> can not be used to risk stratify patients who are not being treated for PE.</a:t>
            </a:r>
          </a:p>
          <a:p>
            <a:r>
              <a:rPr lang="en-GB" dirty="0" smtClean="0"/>
              <a:t>Additional pathology which could lead to morbidity or mortality should not be overlooked in the setting of low risk </a:t>
            </a:r>
            <a:r>
              <a:rPr lang="en-GB" dirty="0" err="1" smtClean="0"/>
              <a:t>sPESI</a:t>
            </a:r>
            <a:r>
              <a:rPr lang="en-GB" dirty="0" smtClean="0"/>
              <a:t> scores.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42</a:t>
            </a:fld>
            <a:endParaRPr lang="en-US"/>
          </a:p>
        </p:txBody>
      </p:sp>
    </p:spTree>
    <p:extLst>
      <p:ext uri="{BB962C8B-B14F-4D97-AF65-F5344CB8AC3E}">
        <p14:creationId xmlns:p14="http://schemas.microsoft.com/office/powerpoint/2010/main" val="1971424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baseline="0" dirty="0" smtClean="0">
                <a:solidFill>
                  <a:schemeClr val="tx1"/>
                </a:solidFill>
                <a:latin typeface="+mn-lt"/>
                <a:ea typeface="+mn-ea"/>
                <a:cs typeface="+mn-cs"/>
              </a:rPr>
              <a:t>Would you treat a small peripheral PE in a 90 year old lady with dementia living in a nursing home??</a:t>
            </a:r>
          </a:p>
          <a:p>
            <a:r>
              <a:rPr lang="en-GB" sz="1000" b="0" i="0" u="none" strike="noStrike" kern="1200" baseline="0" dirty="0" smtClean="0">
                <a:solidFill>
                  <a:schemeClr val="tx1"/>
                </a:solidFill>
                <a:latin typeface="+mn-lt"/>
                <a:ea typeface="+mn-ea"/>
                <a:cs typeface="+mn-cs"/>
              </a:rPr>
              <a:t>(No? Might want to know if the </a:t>
            </a:r>
            <a:r>
              <a:rPr lang="en-GB" sz="1000" b="0" i="0" u="none" strike="noStrike" kern="1200" baseline="0" dirty="0" err="1" smtClean="0">
                <a:solidFill>
                  <a:schemeClr val="tx1"/>
                </a:solidFill>
                <a:latin typeface="+mn-lt"/>
                <a:ea typeface="+mn-ea"/>
                <a:cs typeface="+mn-cs"/>
              </a:rPr>
              <a:t>prox</a:t>
            </a:r>
            <a:r>
              <a:rPr lang="en-GB" sz="1000" b="0" i="0" u="none" strike="noStrike" kern="1200" baseline="0" dirty="0" smtClean="0">
                <a:solidFill>
                  <a:schemeClr val="tx1"/>
                </a:solidFill>
                <a:latin typeface="+mn-lt"/>
                <a:ea typeface="+mn-ea"/>
                <a:cs typeface="+mn-cs"/>
              </a:rPr>
              <a:t> leg veins showed DVTs on imaging first).</a:t>
            </a:r>
          </a:p>
          <a:p>
            <a:r>
              <a:rPr lang="en-GB" sz="1000" b="0" i="0" u="none" strike="noStrike" kern="1200" baseline="0" dirty="0" smtClean="0">
                <a:solidFill>
                  <a:schemeClr val="tx1"/>
                </a:solidFill>
                <a:latin typeface="+mn-lt"/>
                <a:ea typeface="+mn-ea"/>
                <a:cs typeface="+mn-cs"/>
              </a:rPr>
              <a:t>A recent study examined the radiation dose of CTPA for women undergoing a single 64-slice </a:t>
            </a:r>
            <a:r>
              <a:rPr lang="en-GB" sz="1000" b="0" i="0" u="none" strike="noStrike" kern="1200" baseline="0" dirty="0" err="1" smtClean="0">
                <a:solidFill>
                  <a:schemeClr val="tx1"/>
                </a:solidFill>
                <a:latin typeface="+mn-lt"/>
                <a:ea typeface="+mn-ea"/>
                <a:cs typeface="+mn-cs"/>
              </a:rPr>
              <a:t>multidetector</a:t>
            </a:r>
            <a:r>
              <a:rPr lang="en-GB" sz="1000" b="0" i="0" u="none" strike="noStrike" kern="1200" baseline="0" dirty="0" smtClean="0">
                <a:solidFill>
                  <a:schemeClr val="tx1"/>
                </a:solidFill>
                <a:latin typeface="+mn-lt"/>
                <a:ea typeface="+mn-ea"/>
                <a:cs typeface="+mn-cs"/>
              </a:rPr>
              <a:t> CTPA procedure. The estimated exposure was 12.4-31.8 </a:t>
            </a:r>
            <a:r>
              <a:rPr lang="en-GB" sz="1000" b="0" i="0" u="none" strike="noStrike" kern="1200" baseline="0" dirty="0" err="1" smtClean="0">
                <a:solidFill>
                  <a:schemeClr val="tx1"/>
                </a:solidFill>
                <a:latin typeface="+mn-lt"/>
                <a:ea typeface="+mn-ea"/>
                <a:cs typeface="+mn-cs"/>
              </a:rPr>
              <a:t>mSV</a:t>
            </a:r>
            <a:r>
              <a:rPr lang="en-GB" sz="1000" b="0" i="0" u="none" strike="noStrike" kern="1200" baseline="0" dirty="0" smtClean="0">
                <a:solidFill>
                  <a:schemeClr val="tx1"/>
                </a:solidFill>
                <a:latin typeface="+mn-lt"/>
                <a:ea typeface="+mn-ea"/>
                <a:cs typeface="+mn-cs"/>
              </a:rPr>
              <a:t>. This was estimated to increase the risk of breast cancer by 1.004 to 1.042 and lung cancer from 1.005 to 1.076. The excess risk of cancer for individuals over 55 would be less than 1%; however, for a young</a:t>
            </a:r>
          </a:p>
          <a:p>
            <a:r>
              <a:rPr lang="en-GB" sz="1000" b="0" i="0" u="none" strike="noStrike" kern="1200" baseline="0" dirty="0" smtClean="0">
                <a:solidFill>
                  <a:schemeClr val="tx1"/>
                </a:solidFill>
                <a:latin typeface="+mn-lt"/>
                <a:ea typeface="+mn-ea"/>
                <a:cs typeface="+mn-cs"/>
              </a:rPr>
              <a:t>20-year-old woman this would be estimated to increase the relative lifetime risk of breast or lung cancer by 1.7 to 5.5%.</a:t>
            </a:r>
          </a:p>
          <a:p>
            <a:r>
              <a:rPr lang="en-GB" sz="1000" b="0" i="0" u="none" strike="noStrike" kern="1200" baseline="0" dirty="0" smtClean="0">
                <a:solidFill>
                  <a:schemeClr val="tx1"/>
                </a:solidFill>
                <a:latin typeface="+mn-lt"/>
                <a:ea typeface="+mn-ea"/>
                <a:cs typeface="+mn-cs"/>
              </a:rPr>
              <a:t>Although investigators have acknowledged the greater accuracy of CTPA, a number of recent studies have attempted to better define a potential role for V/Q scanning for the diagnosis of pulmonary embolism. The PIOPED II investigators reanalysed V/Q scan results using only the perfusion images and two distinct sets of diagnostic criteria.[18] Using a modification of the PIOPED II criteria, the sensitivity of lung scanning improved to 85%, the specificity declined to 93% and the </a:t>
            </a:r>
            <a:r>
              <a:rPr lang="en-GB" sz="1000" b="0" i="0" u="none" strike="noStrike" kern="1200" baseline="0" dirty="0" err="1" smtClean="0">
                <a:solidFill>
                  <a:schemeClr val="tx1"/>
                </a:solidFill>
                <a:latin typeface="+mn-lt"/>
                <a:ea typeface="+mn-ea"/>
                <a:cs typeface="+mn-cs"/>
              </a:rPr>
              <a:t>nondiagnostic</a:t>
            </a:r>
            <a:r>
              <a:rPr lang="en-GB" sz="1000" b="0" i="0" u="none" strike="noStrike" kern="1200" baseline="0" dirty="0" smtClean="0">
                <a:solidFill>
                  <a:schemeClr val="tx1"/>
                </a:solidFill>
                <a:latin typeface="+mn-lt"/>
                <a:ea typeface="+mn-ea"/>
                <a:cs typeface="+mn-cs"/>
              </a:rPr>
              <a:t> scan rate result was reduced to 21%.</a:t>
            </a:r>
          </a:p>
          <a:p>
            <a:endParaRPr lang="en-GB" sz="10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tx1"/>
                </a:solidFill>
                <a:latin typeface="+mn-lt"/>
                <a:ea typeface="+mn-ea"/>
                <a:cs typeface="+mn-cs"/>
              </a:rPr>
              <a:t>NICE: Although CTPA has the advantage of being more sensitive and specific than planar V/Q scans which also have a higher non-diagnostic rate, planar V/Q scans may be the preferred option for some patients. The radiation exposure from V/Q scans is approximately equivalent to 8 months of natural background radiation (UK average 2.2 </a:t>
            </a:r>
            <a:r>
              <a:rPr lang="en-GB" sz="1000" b="0" i="0" u="none" strike="noStrike" kern="1200" baseline="0" dirty="0" err="1" smtClean="0">
                <a:solidFill>
                  <a:schemeClr val="tx1"/>
                </a:solidFill>
                <a:latin typeface="+mn-lt"/>
                <a:ea typeface="+mn-ea"/>
                <a:cs typeface="+mn-cs"/>
              </a:rPr>
              <a:t>mSv</a:t>
            </a:r>
            <a:r>
              <a:rPr lang="en-GB" sz="1000" b="0" i="0" u="none" strike="noStrike" kern="1200" baseline="0" dirty="0" smtClean="0">
                <a:solidFill>
                  <a:schemeClr val="tx1"/>
                </a:solidFill>
                <a:latin typeface="+mn-lt"/>
                <a:ea typeface="+mn-ea"/>
                <a:cs typeface="+mn-cs"/>
              </a:rPr>
              <a:t> per year), and significantly lower than CTPA scan208. Unlike CTPA, V/Q scans do not require the use of contrast media and should be offered to patients with a history of allergy to contrast media. This is also an option for patients at risk of further renal injury from contrast media e.g. patients with severe renal impairment. 	</a:t>
            </a:r>
          </a:p>
          <a:p>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47</a:t>
            </a:fld>
            <a:endParaRPr lang="en-US"/>
          </a:p>
        </p:txBody>
      </p:sp>
    </p:spTree>
    <p:extLst>
      <p:ext uri="{BB962C8B-B14F-4D97-AF65-F5344CB8AC3E}">
        <p14:creationId xmlns:p14="http://schemas.microsoft.com/office/powerpoint/2010/main" val="3392252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Around 25% </a:t>
            </a:r>
            <a:r>
              <a:rPr lang="en-GB" dirty="0" err="1" smtClean="0"/>
              <a:t>pts</a:t>
            </a:r>
            <a:r>
              <a:rPr lang="en-GB" baseline="0" dirty="0" smtClean="0"/>
              <a:t> have non-diagnostic scans with planar V/Q compared with only 6% CTPA – and CTPA is mostly non-diagnostic due to “technically inadequate scans”.</a:t>
            </a:r>
          </a:p>
          <a:p>
            <a:r>
              <a:rPr lang="en-GB" baseline="0" dirty="0" smtClean="0"/>
              <a:t>Low clinical </a:t>
            </a:r>
            <a:r>
              <a:rPr lang="en-GB" baseline="0" dirty="0" err="1" smtClean="0"/>
              <a:t>prob</a:t>
            </a:r>
            <a:r>
              <a:rPr lang="en-GB" baseline="0" dirty="0" smtClean="0"/>
              <a:t> and PE absent scan </a:t>
            </a:r>
            <a:r>
              <a:rPr lang="en-GB" baseline="0" dirty="0" smtClean="0">
                <a:sym typeface="Wingdings"/>
              </a:rPr>
              <a:t> no PE</a:t>
            </a:r>
          </a:p>
          <a:p>
            <a:r>
              <a:rPr lang="en-GB" sz="1200" kern="1200" dirty="0" smtClean="0">
                <a:solidFill>
                  <a:schemeClr val="tx1"/>
                </a:solidFill>
                <a:effectLst/>
                <a:latin typeface="+mn-lt"/>
                <a:ea typeface="+mn-ea"/>
                <a:cs typeface="+mn-cs"/>
              </a:rPr>
              <a:t>2003 BTS guidelines therefore</a:t>
            </a:r>
            <a:r>
              <a:rPr lang="en-GB" sz="1200" kern="1200" baseline="0" dirty="0" smtClean="0">
                <a:solidFill>
                  <a:schemeClr val="tx1"/>
                </a:solidFill>
                <a:effectLst/>
                <a:latin typeface="+mn-lt"/>
                <a:ea typeface="+mn-ea"/>
                <a:cs typeface="+mn-cs"/>
              </a:rPr>
              <a:t> said that CTPA is preferred, and ‘</a:t>
            </a:r>
            <a:r>
              <a:rPr lang="en-GB" sz="1200" kern="1200" dirty="0" smtClean="0">
                <a:solidFill>
                  <a:schemeClr val="tx1"/>
                </a:solidFill>
                <a:effectLst/>
                <a:latin typeface="+mn-lt"/>
                <a:ea typeface="+mn-ea"/>
                <a:cs typeface="+mn-cs"/>
              </a:rPr>
              <a:t>Isotope lung scanning may be considered as the initial imaging investigation providing (a) facilities are available on site, and (b)</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chest radiograph is normal, and (c) there is no significant symptomatic concurrent cardiopulmonary disease, and (d) standardised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reporting criteria are used, and (e) </a:t>
            </a:r>
            <a:r>
              <a:rPr lang="en-GB" sz="1200" b="1" kern="1200" dirty="0" smtClean="0">
                <a:solidFill>
                  <a:schemeClr val="tx1"/>
                </a:solidFill>
                <a:effectLst/>
                <a:latin typeface="+mn-lt"/>
                <a:ea typeface="+mn-ea"/>
                <a:cs typeface="+mn-cs"/>
              </a:rPr>
              <a:t>a non-diagnostic result is always followed by further imaging.’</a:t>
            </a:r>
          </a:p>
          <a:p>
            <a:endParaRPr lang="en-GB" baseline="0" dirty="0" smtClean="0">
              <a:sym typeface="Wingdings"/>
            </a:endParaRP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48</a:t>
            </a:fld>
            <a:endParaRPr lang="en-US"/>
          </a:p>
        </p:txBody>
      </p:sp>
    </p:spTree>
    <p:extLst>
      <p:ext uri="{BB962C8B-B14F-4D97-AF65-F5344CB8AC3E}">
        <p14:creationId xmlns:p14="http://schemas.microsoft.com/office/powerpoint/2010/main" val="205860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should be done at this point?</a:t>
            </a:r>
          </a:p>
          <a:p>
            <a:r>
              <a:rPr lang="en-GB" baseline="0" dirty="0" smtClean="0"/>
              <a:t>Would you do a d dimer? – no. High Wells Score – straight to imaging.</a:t>
            </a:r>
          </a:p>
          <a:p>
            <a:r>
              <a:rPr lang="en-GB" baseline="0" dirty="0" smtClean="0"/>
              <a:t>Bloods for FBC, U&amp;E, LFT, baseline clotting (all related to proposed treatment with LMWH/warfarin)</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5</a:t>
            </a:fld>
            <a:endParaRPr lang="en-US"/>
          </a:p>
        </p:txBody>
      </p:sp>
    </p:spTree>
    <p:extLst>
      <p:ext uri="{BB962C8B-B14F-4D97-AF65-F5344CB8AC3E}">
        <p14:creationId xmlns:p14="http://schemas.microsoft.com/office/powerpoint/2010/main" val="2315249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Single photon emission tomography (SPECT) provides three-dimensional volumetric images and has the potential to improve the diagnostic accuracy of the nuclear medicine imaging for pulmonary embolism. A direct comparison has been performed between SPECT V/Q, V/Q planar scanning and four-slice CTPA in 83 patients. In this study the sensitivity and specificity of SPECT were superior to planar V/Q and comparable to CTPA (sensitivity of SPECT was 97% versus 86% for CTPA, specificity of SPECT was 91% compared with 98% for CTPA, with a diagnostic accuracy of 94 versus 93%, respectively).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 prospective cohort study followed 405 patients classified as negative for pulmonary embolism by SPECT V/Q who did not receive anticoagulant therapy. Six patients (1.5%) subsequently developed venous thromboembolic complications in follow-up. Only 3% of patients had indeterminate SPECT V/Q scan findings. A larger retrospective evaluation of SPECT V/Q reported similar findings. SPECT V/Q is a promising modality, but large prospective multicentre accuracy and outcome studies are required to determine the utility of this test.</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49</a:t>
            </a:fld>
            <a:endParaRPr lang="en-US"/>
          </a:p>
        </p:txBody>
      </p:sp>
    </p:spTree>
    <p:extLst>
      <p:ext uri="{BB962C8B-B14F-4D97-AF65-F5344CB8AC3E}">
        <p14:creationId xmlns:p14="http://schemas.microsoft.com/office/powerpoint/2010/main" val="711555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5000 unit bolus of IV heparin</a:t>
            </a:r>
          </a:p>
          <a:p>
            <a:r>
              <a:rPr lang="en-US" dirty="0" smtClean="0"/>
              <a:t>Onset</a:t>
            </a:r>
            <a:r>
              <a:rPr lang="en-US" baseline="0" dirty="0" smtClean="0"/>
              <a:t> of action of max anticoagulant effect is 2-3 </a:t>
            </a:r>
            <a:r>
              <a:rPr lang="en-US" baseline="0" dirty="0" err="1" smtClean="0"/>
              <a:t>hrs</a:t>
            </a:r>
            <a:r>
              <a:rPr lang="en-US" baseline="0" dirty="0" smtClean="0"/>
              <a:t> in LMWH (</a:t>
            </a:r>
            <a:r>
              <a:rPr lang="en-US" baseline="0" dirty="0" err="1" smtClean="0"/>
              <a:t>clexane</a:t>
            </a:r>
            <a:r>
              <a:rPr lang="en-US" baseline="0" dirty="0" smtClean="0"/>
              <a:t>)</a:t>
            </a:r>
            <a:endParaRPr lang="en-US" dirty="0" smtClean="0"/>
          </a:p>
          <a:p>
            <a:r>
              <a:rPr lang="en-US" dirty="0" err="1" smtClean="0"/>
              <a:t>Dr</a:t>
            </a:r>
            <a:r>
              <a:rPr lang="en-US" dirty="0" smtClean="0"/>
              <a:t> Berg:</a:t>
            </a:r>
            <a:r>
              <a:rPr lang="en-US" baseline="0" dirty="0" smtClean="0"/>
              <a:t> worry if hypotensive, cool peripheries/other signs of hypoperfusion </a:t>
            </a:r>
            <a:r>
              <a:rPr lang="en-US" baseline="0" dirty="0" err="1" smtClean="0"/>
              <a:t>eg</a:t>
            </a:r>
            <a:r>
              <a:rPr lang="en-US" baseline="0" dirty="0" smtClean="0"/>
              <a:t> metabolic acidosis and “looks </a:t>
            </a:r>
            <a:r>
              <a:rPr lang="en-US" baseline="0" dirty="0" err="1" smtClean="0"/>
              <a:t>peri</a:t>
            </a:r>
            <a:r>
              <a:rPr lang="en-US" baseline="0" dirty="0" smtClean="0"/>
              <a:t>-arrest”</a:t>
            </a:r>
          </a:p>
          <a:p>
            <a:r>
              <a:rPr lang="en-US" baseline="0" dirty="0" smtClean="0"/>
              <a:t>Use larger doses 1mg/kg BD </a:t>
            </a:r>
            <a:r>
              <a:rPr lang="en-US" baseline="0" dirty="0" err="1" smtClean="0"/>
              <a:t>clexane</a:t>
            </a:r>
            <a:r>
              <a:rPr lang="en-US" baseline="0" dirty="0" smtClean="0"/>
              <a:t> for </a:t>
            </a:r>
            <a:r>
              <a:rPr lang="en-US" baseline="0" dirty="0" err="1" smtClean="0"/>
              <a:t>submassive</a:t>
            </a:r>
            <a:r>
              <a:rPr lang="en-US" baseline="0" dirty="0" smtClean="0"/>
              <a:t> PE</a:t>
            </a:r>
          </a:p>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51</a:t>
            </a:fld>
            <a:endParaRPr lang="en-US"/>
          </a:p>
        </p:txBody>
      </p:sp>
    </p:spTree>
    <p:extLst>
      <p:ext uri="{BB962C8B-B14F-4D97-AF65-F5344CB8AC3E}">
        <p14:creationId xmlns:p14="http://schemas.microsoft.com/office/powerpoint/2010/main" val="1810302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Treatment is different in pregnant patients too for both DVT and PE – 1mg/kg BD </a:t>
            </a:r>
            <a:r>
              <a:rPr lang="en-GB" dirty="0" err="1" smtClean="0"/>
              <a:t>clexane</a:t>
            </a:r>
            <a:r>
              <a:rPr lang="en-GB" dirty="0" smtClean="0"/>
              <a:t>, factor </a:t>
            </a:r>
            <a:r>
              <a:rPr lang="en-GB" dirty="0" err="1" smtClean="0"/>
              <a:t>Xa</a:t>
            </a:r>
            <a:r>
              <a:rPr lang="en-GB" dirty="0" smtClean="0"/>
              <a:t> level monitoring and urgent referral</a:t>
            </a:r>
            <a:r>
              <a:rPr lang="en-GB" baseline="0" dirty="0" smtClean="0"/>
              <a:t> to joint </a:t>
            </a:r>
            <a:r>
              <a:rPr lang="en-GB" baseline="0" dirty="0" err="1" smtClean="0"/>
              <a:t>haem</a:t>
            </a:r>
            <a:r>
              <a:rPr lang="en-GB" baseline="0" dirty="0" smtClean="0"/>
              <a:t>/obstetric clinic. No warfarin.</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52</a:t>
            </a:fld>
            <a:endParaRPr lang="en-US"/>
          </a:p>
        </p:txBody>
      </p:sp>
    </p:spTree>
    <p:extLst>
      <p:ext uri="{BB962C8B-B14F-4D97-AF65-F5344CB8AC3E}">
        <p14:creationId xmlns:p14="http://schemas.microsoft.com/office/powerpoint/2010/main" val="2422293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53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d dimer stories …</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59</a:t>
            </a:fld>
            <a:endParaRPr lang="en-US"/>
          </a:p>
        </p:txBody>
      </p:sp>
    </p:spTree>
    <p:extLst>
      <p:ext uri="{BB962C8B-B14F-4D97-AF65-F5344CB8AC3E}">
        <p14:creationId xmlns:p14="http://schemas.microsoft.com/office/powerpoint/2010/main" val="3295372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baseline="0" dirty="0" smtClean="0">
                <a:solidFill>
                  <a:schemeClr val="tx1"/>
                </a:solidFill>
                <a:latin typeface="+mn-lt"/>
                <a:ea typeface="+mn-ea"/>
                <a:cs typeface="+mn-cs"/>
              </a:rPr>
              <a:t>The starting point for interpretation of any d dimer result has to be: </a:t>
            </a:r>
            <a:r>
              <a:rPr lang="en-GB" sz="1000" b="1" i="0" u="none" strike="noStrike" kern="1200" baseline="0" dirty="0" smtClean="0">
                <a:solidFill>
                  <a:schemeClr val="tx1"/>
                </a:solidFill>
                <a:latin typeface="+mn-lt"/>
                <a:ea typeface="+mn-ea"/>
                <a:cs typeface="+mn-cs"/>
              </a:rPr>
              <a:t>does this patient have symptoms and signs of DVT/PE?? </a:t>
            </a:r>
          </a:p>
          <a:p>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An analysis reported no clear advantage of measuring D-dimer after the age of 80, except when the risk of performing CT was too high due to impaired renal function. In a study by </a:t>
            </a:r>
            <a:r>
              <a:rPr lang="en-GB" sz="1000" b="0" i="0" u="none" strike="noStrike" kern="1200" baseline="0" dirty="0" err="1" smtClean="0">
                <a:solidFill>
                  <a:schemeClr val="tx1"/>
                </a:solidFill>
                <a:latin typeface="+mn-lt"/>
                <a:ea typeface="+mn-ea"/>
                <a:cs typeface="+mn-cs"/>
              </a:rPr>
              <a:t>Legnani</a:t>
            </a:r>
            <a:r>
              <a:rPr lang="en-GB" sz="1000" b="0" i="0" u="none" strike="noStrike" kern="1200" baseline="0" dirty="0" smtClean="0">
                <a:solidFill>
                  <a:schemeClr val="tx1"/>
                </a:solidFill>
                <a:latin typeface="+mn-lt"/>
                <a:ea typeface="+mn-ea"/>
                <a:cs typeface="+mn-cs"/>
              </a:rPr>
              <a:t> et al, the authors highlighted the different age-specific, quantitative D-dimer </a:t>
            </a:r>
            <a:r>
              <a:rPr lang="en-GB" sz="1000" b="0" i="0" u="none" strike="noStrike" kern="1200" baseline="0" dirty="0" err="1" smtClean="0">
                <a:solidFill>
                  <a:schemeClr val="tx1"/>
                </a:solidFill>
                <a:latin typeface="+mn-lt"/>
                <a:ea typeface="+mn-ea"/>
                <a:cs typeface="+mn-cs"/>
              </a:rPr>
              <a:t>cutoff</a:t>
            </a:r>
            <a:r>
              <a:rPr lang="en-GB" sz="1000" b="0" i="0" u="none" strike="noStrike" kern="1200" baseline="0" dirty="0" smtClean="0">
                <a:solidFill>
                  <a:schemeClr val="tx1"/>
                </a:solidFill>
                <a:latin typeface="+mn-lt"/>
                <a:ea typeface="+mn-ea"/>
                <a:cs typeface="+mn-cs"/>
              </a:rPr>
              <a:t> values in patients aged 70 years or less  and older than 70 years, respectively: VIDAS ELISA = 600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FEU/ml and 1200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FEU/ml, </a:t>
            </a:r>
            <a:r>
              <a:rPr lang="en-GB" sz="1000" b="0" i="0" u="none" strike="noStrike" kern="1200" baseline="0" dirty="0" err="1" smtClean="0">
                <a:solidFill>
                  <a:schemeClr val="tx1"/>
                </a:solidFill>
                <a:latin typeface="+mn-lt"/>
                <a:ea typeface="+mn-ea"/>
                <a:cs typeface="+mn-cs"/>
              </a:rPr>
              <a:t>Innovance</a:t>
            </a:r>
            <a:r>
              <a:rPr lang="en-GB" sz="1000" b="0" i="0" u="none" strike="noStrike" kern="1200" baseline="0" dirty="0" smtClean="0">
                <a:solidFill>
                  <a:schemeClr val="tx1"/>
                </a:solidFill>
                <a:latin typeface="+mn-lt"/>
                <a:ea typeface="+mn-ea"/>
                <a:cs typeface="+mn-cs"/>
              </a:rPr>
              <a:t> = 500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/ml and 900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/ml NP, </a:t>
            </a:r>
            <a:r>
              <a:rPr lang="en-GB" sz="1000" b="0" i="0" u="none" strike="noStrike" kern="1200" baseline="0" dirty="0" err="1" smtClean="0">
                <a:solidFill>
                  <a:schemeClr val="tx1"/>
                </a:solidFill>
                <a:latin typeface="+mn-lt"/>
                <a:ea typeface="+mn-ea"/>
                <a:cs typeface="+mn-cs"/>
              </a:rPr>
              <a:t>Hemosil</a:t>
            </a:r>
            <a:r>
              <a:rPr lang="en-GB" sz="1000" b="0" i="0" u="none" strike="noStrike" kern="1200" baseline="0" dirty="0" smtClean="0">
                <a:solidFill>
                  <a:schemeClr val="tx1"/>
                </a:solidFill>
                <a:latin typeface="+mn-lt"/>
                <a:ea typeface="+mn-ea"/>
                <a:cs typeface="+mn-cs"/>
              </a:rPr>
              <a:t> HS D-dimer (Instrumentation Laboratories) = 250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DDU/ml and 450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DDU/ml, and STA </a:t>
            </a:r>
            <a:r>
              <a:rPr lang="en-GB" sz="1000" b="0" i="0" u="none" strike="noStrike" kern="1200" baseline="0" dirty="0" err="1" smtClean="0">
                <a:solidFill>
                  <a:schemeClr val="tx1"/>
                </a:solidFill>
                <a:latin typeface="+mn-lt"/>
                <a:ea typeface="+mn-ea"/>
                <a:cs typeface="+mn-cs"/>
              </a:rPr>
              <a:t>Liatest</a:t>
            </a:r>
            <a:r>
              <a:rPr lang="en-GB" sz="1000" b="0" i="0" u="none" strike="noStrike" kern="1200" baseline="0" dirty="0" smtClean="0">
                <a:solidFill>
                  <a:schemeClr val="tx1"/>
                </a:solidFill>
                <a:latin typeface="+mn-lt"/>
                <a:ea typeface="+mn-ea"/>
                <a:cs typeface="+mn-cs"/>
              </a:rPr>
              <a:t> (</a:t>
            </a:r>
            <a:r>
              <a:rPr lang="en-GB" sz="1000" b="0" i="0" u="none" strike="noStrike" kern="1200" baseline="0" dirty="0" err="1" smtClean="0">
                <a:solidFill>
                  <a:schemeClr val="tx1"/>
                </a:solidFill>
                <a:latin typeface="+mn-lt"/>
                <a:ea typeface="+mn-ea"/>
                <a:cs typeface="+mn-cs"/>
              </a:rPr>
              <a:t>Stago</a:t>
            </a:r>
            <a:r>
              <a:rPr lang="en-GB" sz="1000" b="0" i="0" u="none" strike="noStrike" kern="1200" baseline="0" dirty="0" smtClean="0">
                <a:solidFill>
                  <a:schemeClr val="tx1"/>
                </a:solidFill>
                <a:latin typeface="+mn-lt"/>
                <a:ea typeface="+mn-ea"/>
                <a:cs typeface="+mn-cs"/>
              </a:rPr>
              <a:t>) = 700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FEU/ml and 1000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FEU/ml. In a pooled analysis involving three prospective studies, normal D-dimer levels along with LCP effectively excluded DVT in elderly patients.</a:t>
            </a:r>
          </a:p>
          <a:p>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In a study comparing the quantitative D-dimer levels to the presence of PE </a:t>
            </a:r>
            <a:r>
              <a:rPr lang="en-GB" sz="1000" b="1" i="0" u="none" strike="noStrike" kern="1200" baseline="0" dirty="0" smtClean="0">
                <a:solidFill>
                  <a:schemeClr val="tx1"/>
                </a:solidFill>
                <a:latin typeface="+mn-lt"/>
                <a:ea typeface="+mn-ea"/>
                <a:cs typeface="+mn-cs"/>
              </a:rPr>
              <a:t>in symptomatic patients</a:t>
            </a:r>
            <a:r>
              <a:rPr lang="en-GB" sz="1000" b="0" i="0" u="none" strike="noStrike" kern="1200" baseline="0" dirty="0" smtClean="0">
                <a:solidFill>
                  <a:schemeClr val="tx1"/>
                </a:solidFill>
                <a:latin typeface="+mn-lt"/>
                <a:ea typeface="+mn-ea"/>
                <a:cs typeface="+mn-cs"/>
              </a:rPr>
              <a:t>, PE prevalence was strongly related to the D-dimer level and increased 4 times with D-dimer levels &gt;4000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FEU/ml compared with levels between 500 and 1000 </a:t>
            </a:r>
            <a:r>
              <a:rPr lang="en-GB" sz="1000" b="0" i="0" u="none" strike="noStrike" kern="1200" baseline="0" dirty="0" err="1" smtClean="0">
                <a:solidFill>
                  <a:schemeClr val="tx1"/>
                </a:solidFill>
                <a:latin typeface="+mn-lt"/>
                <a:ea typeface="+mn-ea"/>
                <a:cs typeface="+mn-cs"/>
              </a:rPr>
              <a:t>ng</a:t>
            </a:r>
            <a:r>
              <a:rPr lang="en-GB" sz="1000" b="0" i="0" u="none" strike="noStrike" kern="1200" baseline="0" dirty="0" smtClean="0">
                <a:solidFill>
                  <a:schemeClr val="tx1"/>
                </a:solidFill>
                <a:latin typeface="+mn-lt"/>
                <a:ea typeface="+mn-ea"/>
                <a:cs typeface="+mn-cs"/>
              </a:rPr>
              <a:t> FEU/ml. In a study performed in an out-patient setting in 671 patients with clinically suspected PE, the</a:t>
            </a:r>
          </a:p>
          <a:p>
            <a:r>
              <a:rPr lang="en-GB" sz="1000" b="0" i="0" u="none" strike="noStrike" kern="1200" baseline="0" dirty="0" smtClean="0">
                <a:solidFill>
                  <a:schemeClr val="tx1"/>
                </a:solidFill>
                <a:latin typeface="+mn-lt"/>
                <a:ea typeface="+mn-ea"/>
                <a:cs typeface="+mn-cs"/>
              </a:rPr>
              <a:t>specificity of a D-dimer test was 93% when D-dimer levels exceeded 4000 μg FEU/l. However, in the presence of ICP and HCP, this resulted in a limited positive predictive value because of the relatively low PE incidence (20%).[29 ] Thus, high D-dimer levels upon presentation may potentially prompt a more intense diagnostic approach, irrespective of PTP.</a:t>
            </a:r>
          </a:p>
          <a:p>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In a study of 1818 patients, the risk of recurrent VTE was higher among patients with positive D-dimer levels than those with negative results during a follow-up period of 26.9 months after an unprovoked VTE. This was independent of patient age or timing of the post-anticoagulation D-dimer testing.</a:t>
            </a:r>
          </a:p>
        </p:txBody>
      </p:sp>
      <p:sp>
        <p:nvSpPr>
          <p:cNvPr id="4" name="Slide Number Placeholder 3"/>
          <p:cNvSpPr>
            <a:spLocks noGrp="1"/>
          </p:cNvSpPr>
          <p:nvPr>
            <p:ph type="sldNum" sz="quarter" idx="10"/>
          </p:nvPr>
        </p:nvSpPr>
        <p:spPr/>
        <p:txBody>
          <a:bodyPr/>
          <a:lstStyle/>
          <a:p>
            <a:fld id="{D952892D-4333-EF4E-BBD3-49CD0B3E1F59}" type="slidenum">
              <a:rPr lang="en-US" smtClean="0"/>
              <a:t>60</a:t>
            </a:fld>
            <a:endParaRPr lang="en-US"/>
          </a:p>
        </p:txBody>
      </p:sp>
    </p:spTree>
    <p:extLst>
      <p:ext uri="{BB962C8B-B14F-4D97-AF65-F5344CB8AC3E}">
        <p14:creationId xmlns:p14="http://schemas.microsoft.com/office/powerpoint/2010/main" val="2111639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70</a:t>
            </a:fld>
            <a:endParaRPr lang="en-US"/>
          </a:p>
        </p:txBody>
      </p:sp>
    </p:spTree>
    <p:extLst>
      <p:ext uri="{BB962C8B-B14F-4D97-AF65-F5344CB8AC3E}">
        <p14:creationId xmlns:p14="http://schemas.microsoft.com/office/powerpoint/2010/main" val="321131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Treatment options – </a:t>
            </a:r>
          </a:p>
          <a:p>
            <a:r>
              <a:rPr lang="en-GB" sz="1000" dirty="0" smtClean="0"/>
              <a:t>Anticoagulation (LMWH plus warfarin – </a:t>
            </a:r>
            <a:r>
              <a:rPr lang="en-GB" sz="1000" b="1" dirty="0" smtClean="0"/>
              <a:t>stop LMWH after</a:t>
            </a:r>
            <a:r>
              <a:rPr lang="en-GB" sz="1000" b="1" baseline="0" dirty="0" smtClean="0"/>
              <a:t> a min of 5 days treatment or two therapeutic INRs - whichever is sooner</a:t>
            </a:r>
            <a:r>
              <a:rPr lang="en-GB" sz="1000" baseline="0" dirty="0" smtClean="0"/>
              <a:t>)</a:t>
            </a:r>
          </a:p>
          <a:p>
            <a:r>
              <a:rPr lang="en-GB" sz="1000" dirty="0" smtClean="0"/>
              <a:t>Do not offer elastic graduated compression stockings to prevent post-thrombotic syndrome or VTE recurrence after a proximal DVT. This recommendation does not cover the use of elastic stockings for the management of leg symptoms after DVT. </a:t>
            </a:r>
            <a:r>
              <a:rPr lang="en-GB" sz="1000" b="1" dirty="0" smtClean="0"/>
              <a:t>[new 2015]</a:t>
            </a:r>
          </a:p>
          <a:p>
            <a:r>
              <a:rPr lang="en-GB" sz="1000" baseline="0" dirty="0" smtClean="0"/>
              <a:t>Elevate leg when resting, walk plenty and no long haul travel for 2 weeks</a:t>
            </a:r>
          </a:p>
          <a:p>
            <a:r>
              <a:rPr lang="en-GB" sz="1000" baseline="0" dirty="0" smtClean="0"/>
              <a:t>Counselling re anticoagulant therapy and written information /card (v important)</a:t>
            </a:r>
          </a:p>
          <a:p>
            <a:r>
              <a:rPr lang="en-GB" sz="1000" baseline="0" dirty="0" smtClean="0"/>
              <a:t>Decision re duration of anti-coagulation: </a:t>
            </a:r>
          </a:p>
          <a:p>
            <a:endParaRPr lang="en-GB" sz="1000" baseline="0" dirty="0" smtClean="0"/>
          </a:p>
          <a:p>
            <a:r>
              <a:rPr lang="en-GB" sz="1000" baseline="0" dirty="0" smtClean="0"/>
              <a:t>In ALL cases of unprovoked DVT they need screening for cancer: history and examination, CXR, bloods (</a:t>
            </a:r>
            <a:r>
              <a:rPr lang="en-GB" sz="1000" baseline="0" dirty="0" err="1" smtClean="0"/>
              <a:t>incl</a:t>
            </a:r>
            <a:r>
              <a:rPr lang="en-GB" sz="1000" baseline="0" dirty="0" smtClean="0"/>
              <a:t> FBC, calcium/LFTs), urinalysis.</a:t>
            </a:r>
          </a:p>
          <a:p>
            <a:r>
              <a:rPr lang="en-GB" sz="1000" b="1" baseline="0" dirty="0" smtClean="0"/>
              <a:t>In patients aged over 40 who do not have signs/symptoms of cancer based on this initial screen, consider </a:t>
            </a:r>
            <a:r>
              <a:rPr lang="en-GB" sz="1000" b="1" baseline="0" dirty="0" err="1" smtClean="0"/>
              <a:t>abdo</a:t>
            </a:r>
            <a:r>
              <a:rPr lang="en-GB" sz="1000" b="1" baseline="0" dirty="0" smtClean="0"/>
              <a:t>/pelvis CT and mammogram for women.</a:t>
            </a:r>
          </a:p>
          <a:p>
            <a:r>
              <a:rPr lang="en-GB" sz="1000" baseline="0" dirty="0" smtClean="0"/>
              <a:t>How many of your departments do this in every case?</a:t>
            </a:r>
          </a:p>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tx1"/>
                </a:solidFill>
                <a:latin typeface="+mn-lt"/>
                <a:ea typeface="+mn-ea"/>
                <a:cs typeface="+mn-cs"/>
              </a:rPr>
              <a:t>Studies have suggested that among patients with VTE, a large number of the cancers most commonly found are those in the abdomen and pelvic areas (ovary, pancreas, liver, kidney colon). Adopting an intensive testing strategy which involves ultrasound scans, antigen tests, tumour markers, FOB, PSA or colonoscopy increases false positives without significant increases in sensitivity. </a:t>
            </a:r>
          </a:p>
          <a:p>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9.4% of patients with first episode unprovoked VTE who underwent the baseline routine tests had cancer detected. Over the course of 2 years, an additional 24/201(11.9%) developed cancer. These overall rates of an underlying cancer in patients with an unproved VTE are consistent with data from multiple large published registry studies. There were no cancers detected in the above study in </a:t>
            </a:r>
            <a:r>
              <a:rPr lang="en-GB" sz="1000" b="0" i="0" u="none" strike="noStrike" kern="1200" baseline="0" dirty="0" err="1" smtClean="0">
                <a:solidFill>
                  <a:schemeClr val="tx1"/>
                </a:solidFill>
                <a:latin typeface="+mn-lt"/>
                <a:ea typeface="+mn-ea"/>
                <a:cs typeface="+mn-cs"/>
              </a:rPr>
              <a:t>pts</a:t>
            </a:r>
            <a:r>
              <a:rPr lang="en-GB" sz="1000" b="0" i="0" u="none" strike="noStrike" kern="1200" baseline="0" dirty="0" smtClean="0">
                <a:solidFill>
                  <a:schemeClr val="tx1"/>
                </a:solidFill>
                <a:latin typeface="+mn-lt"/>
                <a:ea typeface="+mn-ea"/>
                <a:cs typeface="+mn-cs"/>
              </a:rPr>
              <a:t> under the age of 40.</a:t>
            </a:r>
          </a:p>
          <a:p>
            <a:r>
              <a:rPr lang="en-GB" sz="1000" b="0" i="0" u="none" strike="noStrike" kern="1200" baseline="0" dirty="0" smtClean="0">
                <a:solidFill>
                  <a:schemeClr val="tx1"/>
                </a:solidFill>
                <a:latin typeface="+mn-lt"/>
                <a:ea typeface="+mn-ea"/>
                <a:cs typeface="+mn-cs"/>
              </a:rPr>
              <a:t>The recommendation is limited to patients with an apparently unprovoked VTE (as in the study), which represents only 20% of patients with a VTE, and further restricting it to patients over the age of 40years, in whom a cancer has not been detected by routine investigations, will significantly limit the workload and capacity impact on the NHS, of this recommendation while potentially maximising benefit. </a:t>
            </a:r>
          </a:p>
          <a:p>
            <a:endParaRPr lang="en-GB" sz="1000" baseline="0" dirty="0" smtClean="0"/>
          </a:p>
          <a:p>
            <a:r>
              <a:rPr lang="en-GB" sz="1000" baseline="0" dirty="0" smtClean="0"/>
              <a:t>Test for thrombophilia in patients with unprovoked DVT in whom it is planned to stop treatment. Don’t test people on treatment. </a:t>
            </a:r>
          </a:p>
          <a:p>
            <a:endParaRPr lang="en-GB" sz="1000" baseline="0" dirty="0" smtClean="0"/>
          </a:p>
        </p:txBody>
      </p:sp>
      <p:sp>
        <p:nvSpPr>
          <p:cNvPr id="4" name="Slide Number Placeholder 3"/>
          <p:cNvSpPr>
            <a:spLocks noGrp="1"/>
          </p:cNvSpPr>
          <p:nvPr>
            <p:ph type="sldNum" sz="quarter" idx="10"/>
          </p:nvPr>
        </p:nvSpPr>
        <p:spPr/>
        <p:txBody>
          <a:bodyPr/>
          <a:lstStyle/>
          <a:p>
            <a:fld id="{D952892D-4333-EF4E-BBD3-49CD0B3E1F59}" type="slidenum">
              <a:rPr lang="en-US" smtClean="0"/>
              <a:t>6</a:t>
            </a:fld>
            <a:endParaRPr lang="en-US"/>
          </a:p>
        </p:txBody>
      </p:sp>
    </p:spTree>
    <p:extLst>
      <p:ext uri="{BB962C8B-B14F-4D97-AF65-F5344CB8AC3E}">
        <p14:creationId xmlns:p14="http://schemas.microsoft.com/office/powerpoint/2010/main" val="407500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What’s the risk of a recurrent DVT in a 30 year old man who presents</a:t>
            </a:r>
            <a:r>
              <a:rPr lang="en-GB" sz="1000" baseline="0" dirty="0" smtClean="0"/>
              <a:t> with a single unprovoked DVT??</a:t>
            </a:r>
          </a:p>
          <a:p>
            <a:r>
              <a:rPr lang="en-GB" sz="1000" baseline="0" dirty="0" smtClean="0"/>
              <a:t>Answer: </a:t>
            </a:r>
          </a:p>
          <a:p>
            <a:r>
              <a:rPr lang="en-GB" sz="1000" dirty="0" smtClean="0"/>
              <a:t>When a major reversible risk factor such as surgery can be identified as the sole explanation for VTE, then the risk of recurrence is relatively low (i.e. ≈3% in the first year).</a:t>
            </a:r>
          </a:p>
          <a:p>
            <a:r>
              <a:rPr lang="en-GB" sz="1000" dirty="0" smtClean="0"/>
              <a:t>In contrast, the risk is high (≈10% in the first year) in patients with unprovoked (“idiopathic”) VTE and in those with persistent, irreversible, or other risk factors.</a:t>
            </a:r>
          </a:p>
          <a:p>
            <a:r>
              <a:rPr lang="en-GB" sz="1000" dirty="0" smtClean="0"/>
              <a:t>Recurrence of thrombosis</a:t>
            </a:r>
            <a:r>
              <a:rPr lang="en-GB" sz="1000" baseline="0" dirty="0" smtClean="0"/>
              <a:t> is 31.6% in the first 6 months of IVDU </a:t>
            </a:r>
            <a:r>
              <a:rPr lang="en-GB" sz="1000" baseline="0" dirty="0" err="1" smtClean="0"/>
              <a:t>pts</a:t>
            </a:r>
            <a:endParaRPr lang="en-GB" sz="1000" dirty="0" smtClean="0"/>
          </a:p>
          <a:p>
            <a:r>
              <a:rPr lang="en-GB" sz="1000" dirty="0" smtClean="0"/>
              <a:t>Patients should be counselled</a:t>
            </a:r>
            <a:r>
              <a:rPr lang="en-GB" sz="1000" baseline="0" dirty="0" smtClean="0"/>
              <a:t> re this.</a:t>
            </a:r>
          </a:p>
          <a:p>
            <a:r>
              <a:rPr lang="en-GB" sz="1000" b="1" baseline="0" dirty="0" smtClean="0"/>
              <a:t>What about IVDUs?? – </a:t>
            </a:r>
            <a:r>
              <a:rPr lang="en-GB" sz="1000" b="0" baseline="0" dirty="0" smtClean="0"/>
              <a:t>6 months LMWH +DOACs then review risks/benefits. Look out for other complications at presentation: infected DVT, bacteraemia, groin abscess etc. Some reports of </a:t>
            </a:r>
            <a:r>
              <a:rPr lang="en-GB" sz="1000" b="0" baseline="0" dirty="0" err="1" smtClean="0"/>
              <a:t>Vit</a:t>
            </a:r>
            <a:r>
              <a:rPr lang="en-GB" sz="1000" b="0" baseline="0" dirty="0" smtClean="0"/>
              <a:t> K deficiency, chaotic lifestyle and interaction with methadone/HIV meds means warfarin inappropriate.</a:t>
            </a:r>
          </a:p>
          <a:p>
            <a:r>
              <a:rPr lang="en-GB" sz="1000" b="0" baseline="0" dirty="0" smtClean="0"/>
              <a:t>Who is following DVT patients up in your hospital??</a:t>
            </a:r>
            <a:endParaRPr lang="en-GB" sz="1000" b="1" dirty="0" smtClean="0"/>
          </a:p>
          <a:p>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7</a:t>
            </a:fld>
            <a:endParaRPr lang="en-US"/>
          </a:p>
        </p:txBody>
      </p:sp>
    </p:spTree>
    <p:extLst>
      <p:ext uri="{BB962C8B-B14F-4D97-AF65-F5344CB8AC3E}">
        <p14:creationId xmlns:p14="http://schemas.microsoft.com/office/powerpoint/2010/main" val="131153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History and examination is KEY! If the history is clearly not a DVT at all, don’t even go here – for example trauma/</a:t>
            </a:r>
            <a:r>
              <a:rPr lang="en-GB" sz="1000" baseline="0" dirty="0" smtClean="0"/>
              <a:t> ruptured head of gastrocnemius while running for the bus, calf tears etc.</a:t>
            </a:r>
          </a:p>
          <a:p>
            <a:r>
              <a:rPr lang="en-GB" sz="1000" baseline="0" dirty="0" smtClean="0"/>
              <a:t>How many of your </a:t>
            </a:r>
            <a:r>
              <a:rPr lang="en-GB" sz="1000" baseline="0" dirty="0" err="1" smtClean="0"/>
              <a:t>depts</a:t>
            </a:r>
            <a:r>
              <a:rPr lang="en-GB" sz="1000" baseline="0" dirty="0" smtClean="0"/>
              <a:t> follow this guideline?</a:t>
            </a:r>
          </a:p>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tx1"/>
                </a:solidFill>
                <a:latin typeface="+mn-lt"/>
                <a:ea typeface="+mn-ea"/>
                <a:cs typeface="+mn-cs"/>
              </a:rPr>
              <a:t>D-dimer tests have relatively high sensitivity but low specificity (false positive results common). When the sensitivity of a d-dimer test increase, its specificity decreases. To be useful in the diagnosis of DVT, a D-dimer test has high sensitivity and high negative value - fewer people with DVT will be missed. Therefore, a negative D-dimer may be useful in excluding DVT but a positive D-dimer is of no diagnostic value, it merely mandates further testing. Whilst a negative D-dimer test is good enough to exclude the diagnosis of DVT in a patient with an “unlikely” pre-test clinical probability it is not good enough in those with a “likely” pre-test probability.</a:t>
            </a:r>
          </a:p>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tx1"/>
                </a:solidFill>
                <a:latin typeface="+mn-lt"/>
                <a:ea typeface="+mn-ea"/>
                <a:cs typeface="+mn-cs"/>
              </a:rPr>
              <a:t>The Guideline Development Group had recommended proximal leg vein ultrasound scans as the clinical importance of picking up extra calf vein blood clots by scanning the whole leg is uncertain. Moreover, the evidence review suggested that ultrasound scan of calf veins are not very sensitive in picking up calf vein DVT. A repeat proximal leg vein scan is recommended to ensure that any clots propagating to the proximal veins are not missed. Therefore: STOP anticoagulation for 1 week.</a:t>
            </a:r>
          </a:p>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tx1"/>
                </a:solidFill>
                <a:latin typeface="+mn-lt"/>
                <a:ea typeface="+mn-ea"/>
                <a:cs typeface="+mn-cs"/>
              </a:rPr>
              <a:t>The GDG also modelled that an above-knee ultrasound with a repeat if negative is more cost-effective than a single above-knee or full-leg ultrasound scan. 	</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8</a:t>
            </a:fld>
            <a:endParaRPr lang="en-US"/>
          </a:p>
        </p:txBody>
      </p:sp>
    </p:spTree>
    <p:extLst>
      <p:ext uri="{BB962C8B-B14F-4D97-AF65-F5344CB8AC3E}">
        <p14:creationId xmlns:p14="http://schemas.microsoft.com/office/powerpoint/2010/main" val="148909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1.6 Thrombophilia testing </a:t>
            </a:r>
          </a:p>
          <a:p>
            <a:r>
              <a:rPr lang="en-US" dirty="0" smtClean="0"/>
              <a:t>Do not offer thrombophilia testing to patients who are continuing anticoagulation treatment. </a:t>
            </a:r>
            <a:r>
              <a:rPr lang="en-US" b="1" dirty="0" smtClean="0"/>
              <a:t>[2012]</a:t>
            </a:r>
            <a:endParaRPr lang="en-US" dirty="0" smtClean="0"/>
          </a:p>
          <a:p>
            <a:r>
              <a:rPr lang="en-US" dirty="0" smtClean="0"/>
              <a:t>Consider testing for antiphospholipid antibodies in patients who have had unprovoked DVT or PE if it is planned to stop anticoagulation treatment. </a:t>
            </a:r>
            <a:r>
              <a:rPr lang="en-US" b="1" dirty="0" smtClean="0"/>
              <a:t>[2012]</a:t>
            </a:r>
            <a:endParaRPr lang="en-US" dirty="0" smtClean="0"/>
          </a:p>
          <a:p>
            <a:r>
              <a:rPr lang="en-US" dirty="0" smtClean="0"/>
              <a:t>Consider testing for hereditary thrombophilia in patients who have had unprovoked DVT or PE and who have a first‑degree relative who has had DVT or PE if it is planned to stop anticoagulation treatment. </a:t>
            </a:r>
            <a:r>
              <a:rPr lang="en-US" b="1" dirty="0" smtClean="0"/>
              <a:t>[2012]</a:t>
            </a:r>
            <a:endParaRPr lang="en-US" dirty="0" smtClean="0"/>
          </a:p>
          <a:p>
            <a:r>
              <a:rPr lang="en-US" dirty="0" smtClean="0"/>
              <a:t>Do not offer thrombophilia testing to patients who have had provoked DVT or PE. </a:t>
            </a:r>
            <a:r>
              <a:rPr lang="en-US" b="1" dirty="0" smtClean="0"/>
              <a:t>[2012]</a:t>
            </a:r>
            <a:endParaRPr lang="en-US" dirty="0" smtClean="0"/>
          </a:p>
          <a:p>
            <a:r>
              <a:rPr lang="en-US" dirty="0" smtClean="0"/>
              <a:t>Do not routinely offer thrombophilia testing to first‑degree relatives of people with a history of DVT or PE and thrombophilia. </a:t>
            </a:r>
            <a:r>
              <a:rPr lang="en-US" b="1" dirty="0" smtClean="0"/>
              <a:t>[2012]</a:t>
            </a:r>
            <a:endParaRPr lang="en-US" dirty="0" smtClean="0"/>
          </a:p>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9</a:t>
            </a:fld>
            <a:endParaRPr lang="en-US"/>
          </a:p>
        </p:txBody>
      </p:sp>
    </p:spTree>
    <p:extLst>
      <p:ext uri="{BB962C8B-B14F-4D97-AF65-F5344CB8AC3E}">
        <p14:creationId xmlns:p14="http://schemas.microsoft.com/office/powerpoint/2010/main" val="26446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err="1" smtClean="0"/>
              <a:t>Phlegmasia</a:t>
            </a:r>
            <a:r>
              <a:rPr lang="en-GB" sz="1000" b="1" baseline="0" dirty="0" smtClean="0"/>
              <a:t> </a:t>
            </a:r>
            <a:r>
              <a:rPr lang="en-GB" sz="1000" b="1" baseline="0" dirty="0" err="1" smtClean="0"/>
              <a:t>cerulea</a:t>
            </a:r>
            <a:r>
              <a:rPr lang="en-GB" sz="1000" b="1" baseline="0" dirty="0" smtClean="0"/>
              <a:t> </a:t>
            </a:r>
            <a:r>
              <a:rPr lang="en-GB" sz="1000" b="1" baseline="0" dirty="0" err="1" smtClean="0"/>
              <a:t>dolens</a:t>
            </a:r>
            <a:endParaRPr lang="en-GB" sz="1000" b="1" baseline="0" dirty="0" smtClean="0"/>
          </a:p>
          <a:p>
            <a:r>
              <a:rPr lang="en-GB" sz="1000" baseline="0" dirty="0" smtClean="0"/>
              <a:t> (</a:t>
            </a:r>
            <a:r>
              <a:rPr lang="en-GB" sz="1000" baseline="0" dirty="0" err="1" smtClean="0"/>
              <a:t>Phlegmasia</a:t>
            </a:r>
            <a:r>
              <a:rPr lang="en-GB" sz="1000" baseline="0" dirty="0" smtClean="0"/>
              <a:t> alba </a:t>
            </a:r>
            <a:r>
              <a:rPr lang="en-GB" sz="1000" baseline="0" dirty="0" err="1" smtClean="0"/>
              <a:t>dolens</a:t>
            </a:r>
            <a:r>
              <a:rPr lang="en-GB" sz="1000" baseline="0" dirty="0" smtClean="0"/>
              <a:t> = white leg, more severe)</a:t>
            </a:r>
          </a:p>
          <a:p>
            <a:endParaRPr lang="en-GB" sz="1000" baseline="0" dirty="0" smtClean="0"/>
          </a:p>
          <a:p>
            <a:r>
              <a:rPr lang="en-GB" sz="1000" baseline="0" dirty="0" smtClean="0"/>
              <a:t>Massive DVT causing obstruction and severe pain. Call vascular surgery.</a:t>
            </a:r>
          </a:p>
          <a:p>
            <a:r>
              <a:rPr lang="en-GB" sz="1000" baseline="0" dirty="0" smtClean="0"/>
              <a:t>NICE: </a:t>
            </a:r>
            <a:r>
              <a:rPr lang="en-GB" sz="1000" b="0" i="0" u="none" strike="noStrike" kern="1200" baseline="0" dirty="0" smtClean="0">
                <a:solidFill>
                  <a:schemeClr val="tx1"/>
                </a:solidFill>
                <a:latin typeface="+mn-lt"/>
                <a:ea typeface="+mn-ea"/>
                <a:cs typeface="+mn-cs"/>
              </a:rPr>
              <a:t>Consider catheter-directed thrombolytic therapy /</a:t>
            </a:r>
            <a:r>
              <a:rPr lang="en-GB" sz="1000" b="0" i="0" u="none" strike="noStrike" kern="1200" baseline="0" dirty="0" err="1" smtClean="0">
                <a:solidFill>
                  <a:schemeClr val="tx1"/>
                </a:solidFill>
                <a:latin typeface="+mn-lt"/>
                <a:ea typeface="+mn-ea"/>
                <a:cs typeface="+mn-cs"/>
              </a:rPr>
              <a:t>embolectomy</a:t>
            </a:r>
            <a:r>
              <a:rPr lang="en-GB" sz="1000" b="0" i="0" u="none" strike="noStrike" kern="1200" baseline="0" dirty="0" smtClean="0">
                <a:solidFill>
                  <a:schemeClr val="tx1"/>
                </a:solidFill>
                <a:latin typeface="+mn-lt"/>
                <a:ea typeface="+mn-ea"/>
                <a:cs typeface="+mn-cs"/>
              </a:rPr>
              <a:t> for patients with symptomatic </a:t>
            </a:r>
            <a:r>
              <a:rPr lang="en-GB" sz="1000" b="0" i="0" u="none" strike="noStrike" kern="1200" baseline="0" dirty="0" err="1" smtClean="0">
                <a:solidFill>
                  <a:schemeClr val="tx1"/>
                </a:solidFill>
                <a:latin typeface="+mn-lt"/>
                <a:ea typeface="+mn-ea"/>
                <a:cs typeface="+mn-cs"/>
              </a:rPr>
              <a:t>iliofemoral</a:t>
            </a:r>
            <a:r>
              <a:rPr lang="en-GB" sz="1000" b="0" i="0" u="none" strike="noStrike" kern="1200" baseline="0" dirty="0" smtClean="0">
                <a:solidFill>
                  <a:schemeClr val="tx1"/>
                </a:solidFill>
                <a:latin typeface="+mn-lt"/>
                <a:ea typeface="+mn-ea"/>
                <a:cs typeface="+mn-cs"/>
              </a:rPr>
              <a:t> DVT who have: </a:t>
            </a:r>
          </a:p>
          <a:p>
            <a:r>
              <a:rPr lang="en-GB" sz="1000" b="0" i="0" u="none" strike="noStrike" kern="1200" baseline="0" dirty="0" smtClean="0">
                <a:solidFill>
                  <a:schemeClr val="tx1"/>
                </a:solidFill>
                <a:latin typeface="+mn-lt"/>
                <a:ea typeface="+mn-ea"/>
                <a:cs typeface="+mn-cs"/>
              </a:rPr>
              <a:t> symptoms of less than 14 days’ duration </a:t>
            </a:r>
            <a:r>
              <a:rPr lang="en-GB" sz="1000" b="0" i="1" u="none" strike="noStrike" kern="1200" baseline="0" dirty="0" smtClean="0">
                <a:solidFill>
                  <a:schemeClr val="tx1"/>
                </a:solidFill>
                <a:latin typeface="+mn-lt"/>
                <a:ea typeface="+mn-ea"/>
                <a:cs typeface="+mn-cs"/>
              </a:rPr>
              <a:t>and </a:t>
            </a:r>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 good functional status </a:t>
            </a:r>
            <a:r>
              <a:rPr lang="en-GB" sz="1000" b="0" i="1" u="none" strike="noStrike" kern="1200" baseline="0" dirty="0" smtClean="0">
                <a:solidFill>
                  <a:schemeClr val="tx1"/>
                </a:solidFill>
                <a:latin typeface="+mn-lt"/>
                <a:ea typeface="+mn-ea"/>
                <a:cs typeface="+mn-cs"/>
              </a:rPr>
              <a:t>and </a:t>
            </a:r>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 a life expectancy of 1 year or more </a:t>
            </a:r>
            <a:r>
              <a:rPr lang="en-GB" sz="1000" b="0" i="1" u="none" strike="noStrike" kern="1200" baseline="0" dirty="0" smtClean="0">
                <a:solidFill>
                  <a:schemeClr val="tx1"/>
                </a:solidFill>
                <a:latin typeface="+mn-lt"/>
                <a:ea typeface="+mn-ea"/>
                <a:cs typeface="+mn-cs"/>
              </a:rPr>
              <a:t>and </a:t>
            </a:r>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 a low risk of bleeding. </a:t>
            </a:r>
          </a:p>
          <a:p>
            <a:endParaRPr lang="en-GB" sz="1000" b="0" i="0" u="none" strike="noStrike" kern="1200" baseline="0" dirty="0" smtClean="0">
              <a:solidFill>
                <a:schemeClr val="tx1"/>
              </a:solidFill>
              <a:latin typeface="+mn-lt"/>
              <a:ea typeface="+mn-ea"/>
              <a:cs typeface="+mn-cs"/>
            </a:endParaRPr>
          </a:p>
          <a:p>
            <a:r>
              <a:rPr lang="en-GB" sz="1000" dirty="0" err="1" smtClean="0"/>
              <a:t>Phlegmasia</a:t>
            </a:r>
            <a:r>
              <a:rPr lang="en-GB" sz="1000" dirty="0" smtClean="0"/>
              <a:t> stems from a Greek term (</a:t>
            </a:r>
            <a:r>
              <a:rPr lang="en-GB" sz="1000" i="1" dirty="0" err="1" smtClean="0"/>
              <a:t>phlegma</a:t>
            </a:r>
            <a:r>
              <a:rPr lang="en-GB" sz="1000" dirty="0" smtClean="0"/>
              <a:t>) meaning inflammation. It has been used in the medical literature in reference to extreme cases of lower-extremity deep venous thrombosis (DVT) that cause critical limb ischemia and possible limb loss. </a:t>
            </a:r>
            <a:r>
              <a:rPr lang="en-GB" sz="1000" dirty="0" err="1" smtClean="0"/>
              <a:t>Phlegmasia</a:t>
            </a:r>
            <a:r>
              <a:rPr lang="en-GB" sz="1000" dirty="0" smtClean="0"/>
              <a:t> alba </a:t>
            </a:r>
            <a:r>
              <a:rPr lang="en-GB" sz="1000" dirty="0" err="1" smtClean="0"/>
              <a:t>dolens</a:t>
            </a:r>
            <a:r>
              <a:rPr lang="en-GB" sz="1000" dirty="0" smtClean="0"/>
              <a:t> (PAD) describes the patient with swollen and white leg because of early compromise of arterial flow secondary to extensive DVT. This condition is also known as “milk leg,” especially as it affects women in the third trimester of pregnancy or post partum.</a:t>
            </a:r>
          </a:p>
          <a:p>
            <a:r>
              <a:rPr lang="en-GB" sz="1000" dirty="0" err="1" smtClean="0"/>
              <a:t>Phlegmasia</a:t>
            </a:r>
            <a:r>
              <a:rPr lang="en-GB" sz="1000" dirty="0" smtClean="0"/>
              <a:t> </a:t>
            </a:r>
            <a:r>
              <a:rPr lang="en-GB" sz="1000" dirty="0" err="1" smtClean="0"/>
              <a:t>cerulea</a:t>
            </a:r>
            <a:r>
              <a:rPr lang="en-GB" sz="1000" dirty="0" smtClean="0"/>
              <a:t> </a:t>
            </a:r>
            <a:r>
              <a:rPr lang="en-GB" sz="1000" dirty="0" err="1" smtClean="0"/>
              <a:t>dolens</a:t>
            </a:r>
            <a:r>
              <a:rPr lang="en-GB" sz="1000" dirty="0" smtClean="0"/>
              <a:t> (PCD) is more advanced and considered a precursor of frank venous gangrene. It is characterised by severe swelling and cyanosis and blue discoloration of the extremity. It was first described by </a:t>
            </a:r>
            <a:r>
              <a:rPr lang="en-GB" sz="1000" dirty="0" err="1" smtClean="0"/>
              <a:t>Hildanus</a:t>
            </a:r>
            <a:r>
              <a:rPr lang="en-GB" sz="1000" dirty="0" smtClean="0"/>
              <a:t> in the 16</a:t>
            </a:r>
            <a:r>
              <a:rPr lang="en-GB" sz="1000" baseline="30000" dirty="0" smtClean="0"/>
              <a:t>th</a:t>
            </a:r>
            <a:r>
              <a:rPr lang="en-GB" sz="1000" dirty="0" smtClean="0"/>
              <a:t> century.</a:t>
            </a:r>
            <a:r>
              <a:rPr lang="en-GB" sz="1000" baseline="30000" dirty="0" smtClean="0"/>
              <a:t> </a:t>
            </a:r>
            <a:r>
              <a:rPr lang="en-GB" sz="1000" dirty="0" smtClean="0"/>
              <a:t>Later, the term PCD was first used by </a:t>
            </a:r>
            <a:r>
              <a:rPr lang="en-GB" sz="1000" dirty="0" err="1" smtClean="0"/>
              <a:t>Gregoire</a:t>
            </a:r>
            <a:r>
              <a:rPr lang="en-GB" sz="1000" dirty="0" smtClean="0"/>
              <a:t> in 1938.</a:t>
            </a:r>
            <a:r>
              <a:rPr lang="en-GB" sz="1000" baseline="30000" dirty="0" smtClean="0"/>
              <a:t> </a:t>
            </a:r>
            <a:r>
              <a:rPr lang="en-GB" sz="1000" dirty="0" smtClean="0"/>
              <a:t>Its rarity notwithstanding, </a:t>
            </a:r>
            <a:r>
              <a:rPr lang="en-GB" sz="1000" dirty="0" err="1" smtClean="0"/>
              <a:t>phlegmasia</a:t>
            </a:r>
            <a:r>
              <a:rPr lang="en-GB" sz="1000" dirty="0" smtClean="0"/>
              <a:t> is a life-threatening condition. It is crucial for nonvascular specialists to be able to recognise this condition promptly and accurately; treatment is time-sensitive.</a:t>
            </a:r>
            <a:endParaRPr lang="en-GB" sz="1000" b="0" i="0" u="none" strike="noStrike" kern="1200" baseline="0" dirty="0" smtClean="0">
              <a:solidFill>
                <a:schemeClr val="tx1"/>
              </a:solidFill>
              <a:latin typeface="+mn-lt"/>
              <a:ea typeface="+mn-ea"/>
              <a:cs typeface="+mn-cs"/>
            </a:endParaRPr>
          </a:p>
          <a:p>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13</a:t>
            </a:fld>
            <a:endParaRPr lang="en-US"/>
          </a:p>
        </p:txBody>
      </p:sp>
    </p:spTree>
    <p:extLst>
      <p:ext uri="{BB962C8B-B14F-4D97-AF65-F5344CB8AC3E}">
        <p14:creationId xmlns:p14="http://schemas.microsoft.com/office/powerpoint/2010/main" val="150962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2/22/19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2/22/19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2/22/19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2/22/19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8.xml"/><Relationship Id="rId5" Type="http://schemas.openxmlformats.org/officeDocument/2006/relationships/oleObject" Target="../embeddings/oleObject1.bin"/><Relationship Id="rId6"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5.xml"/><Relationship Id="rId5" Type="http://schemas.openxmlformats.org/officeDocument/2006/relationships/oleObject" Target="../embeddings/oleObject2.bin"/><Relationship Id="rId6"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tags" Target="../tags/ta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1.xml"/><Relationship Id="rId5" Type="http://schemas.openxmlformats.org/officeDocument/2006/relationships/oleObject" Target="../embeddings/oleObject3.bin"/><Relationship Id="rId6" Type="http://schemas.openxmlformats.org/officeDocument/2006/relationships/image" Target="../media/image4.wmf"/><Relationship Id="rId1" Type="http://schemas.openxmlformats.org/officeDocument/2006/relationships/vmlDrawing" Target="../drawings/vmlDrawing3.vml"/><Relationship Id="rId2"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lifeinthefastlane.com/pulmonary-puzzle-01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lifeinthefastlane.com/pulmonary-puzzle-016/"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33.xml"/><Relationship Id="rId5" Type="http://schemas.openxmlformats.org/officeDocument/2006/relationships/oleObject" Target="../embeddings/oleObject4.bin"/><Relationship Id="rId6" Type="http://schemas.openxmlformats.org/officeDocument/2006/relationships/image" Target="../media/image4.wmf"/><Relationship Id="rId1" Type="http://schemas.openxmlformats.org/officeDocument/2006/relationships/vmlDrawing" Target="../drawings/vmlDrawing4.vml"/><Relationship Id="rId2" Type="http://schemas.openxmlformats.org/officeDocument/2006/relationships/tags" Target="../tags/tag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174183"/>
            <a:ext cx="7772400" cy="1552985"/>
          </a:xfrm>
        </p:spPr>
        <p:txBody>
          <a:bodyPr>
            <a:noAutofit/>
          </a:bodyPr>
          <a:lstStyle/>
          <a:p>
            <a:r>
              <a:rPr lang="en-US" sz="6000" b="1" dirty="0" smtClean="0"/>
              <a:t>Venous thromboembolism</a:t>
            </a:r>
            <a:endParaRPr lang="en-US" sz="6000" b="1" dirty="0"/>
          </a:p>
        </p:txBody>
      </p:sp>
      <p:pic>
        <p:nvPicPr>
          <p:cNvPr id="7" name="Picture 6" descr="cl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501" y="3263748"/>
            <a:ext cx="3105550" cy="2332613"/>
          </a:xfrm>
          <a:prstGeom prst="rect">
            <a:avLst/>
          </a:prstGeom>
        </p:spPr>
      </p:pic>
    </p:spTree>
    <p:extLst>
      <p:ext uri="{BB962C8B-B14F-4D97-AF65-F5344CB8AC3E}">
        <p14:creationId xmlns:p14="http://schemas.microsoft.com/office/powerpoint/2010/main" val="1127174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Score</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smtClean="0"/>
              <a:t>DASH: D dimer, Age, Sex, Hormones (hormone use at the time of VTE)</a:t>
            </a:r>
          </a:p>
          <a:p>
            <a:r>
              <a:rPr lang="en-US" dirty="0" smtClean="0"/>
              <a:t>D dimer measured 3 weeks after stopping treatment for VTE</a:t>
            </a:r>
          </a:p>
          <a:p>
            <a:r>
              <a:rPr lang="en-US" dirty="0" smtClean="0"/>
              <a:t>20-25% of those with unprovoked DVT experience a recurrence within 5 years</a:t>
            </a:r>
          </a:p>
          <a:p>
            <a:r>
              <a:rPr lang="en-US" dirty="0" smtClean="0"/>
              <a:t>Risk of recurrence declines and risk of bleeding increases over time, so if we could predict those most at risk of recurrence that would be better</a:t>
            </a:r>
          </a:p>
          <a:p>
            <a:r>
              <a:rPr lang="en-US" dirty="0" smtClean="0"/>
              <a:t>A study based on 1800 patients found half were low risk of recurrence (DASH score </a:t>
            </a:r>
            <a:r>
              <a:rPr lang="en-US" u="sng" dirty="0" smtClean="0"/>
              <a:t>&lt;</a:t>
            </a:r>
            <a:r>
              <a:rPr lang="en-US" dirty="0" smtClean="0"/>
              <a:t>1)</a:t>
            </a:r>
            <a:endParaRPr lang="en-US" dirty="0"/>
          </a:p>
        </p:txBody>
      </p:sp>
    </p:spTree>
    <p:extLst>
      <p:ext uri="{BB962C8B-B14F-4D97-AF65-F5344CB8AC3E}">
        <p14:creationId xmlns:p14="http://schemas.microsoft.com/office/powerpoint/2010/main" val="1842821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70776"/>
            <a:ext cx="8382000" cy="5664200"/>
          </a:xfrm>
          <a:prstGeom prst="rect">
            <a:avLst/>
          </a:prstGeom>
        </p:spPr>
      </p:pic>
    </p:spTree>
    <p:extLst>
      <p:ext uri="{BB962C8B-B14F-4D97-AF65-F5344CB8AC3E}">
        <p14:creationId xmlns:p14="http://schemas.microsoft.com/office/powerpoint/2010/main" val="1922010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smtClean="0"/>
              <a:t>Any questions at this point?</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738898238"/>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4196"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4221037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this called?</a:t>
            </a:r>
            <a:endParaRPr lang="en-GB" dirty="0"/>
          </a:p>
        </p:txBody>
      </p:sp>
      <p:pic>
        <p:nvPicPr>
          <p:cNvPr id="3" name="Picture 2" descr="PC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734" y="1714500"/>
            <a:ext cx="6319374" cy="4051170"/>
          </a:xfrm>
          <a:prstGeom prst="rect">
            <a:avLst/>
          </a:prstGeom>
        </p:spPr>
      </p:pic>
    </p:spTree>
    <p:extLst>
      <p:ext uri="{BB962C8B-B14F-4D97-AF65-F5344CB8AC3E}">
        <p14:creationId xmlns:p14="http://schemas.microsoft.com/office/powerpoint/2010/main" val="3975944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Case 2</a:t>
            </a:r>
            <a:endParaRPr lang="en-GB" dirty="0"/>
          </a:p>
        </p:txBody>
      </p:sp>
      <p:sp>
        <p:nvSpPr>
          <p:cNvPr id="5" name="Content Placeholder 4"/>
          <p:cNvSpPr>
            <a:spLocks noGrp="1"/>
          </p:cNvSpPr>
          <p:nvPr>
            <p:ph idx="1"/>
          </p:nvPr>
        </p:nvSpPr>
        <p:spPr/>
        <p:txBody>
          <a:bodyPr/>
          <a:lstStyle/>
          <a:p>
            <a:r>
              <a:rPr lang="en-GB" dirty="0" smtClean="0"/>
              <a:t>A 50-year-old woman was admitted with pain, redness and swelling of her thigh that had developed over the preceding 48 hours ?cellulitis. </a:t>
            </a:r>
          </a:p>
          <a:p>
            <a:r>
              <a:rPr lang="en-GB" dirty="0" smtClean="0"/>
              <a:t>Her only past medical history was gastro-oesophageal reflux disease and varicose veins.</a:t>
            </a:r>
            <a:endParaRPr lang="en-GB" dirty="0"/>
          </a:p>
        </p:txBody>
      </p:sp>
    </p:spTree>
    <p:extLst>
      <p:ext uri="{BB962C8B-B14F-4D97-AF65-F5344CB8AC3E}">
        <p14:creationId xmlns:p14="http://schemas.microsoft.com/office/powerpoint/2010/main" val="3925682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thrombophlebit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551" y="1818870"/>
            <a:ext cx="5621241" cy="2874863"/>
          </a:xfrm>
          <a:prstGeom prst="rect">
            <a:avLst/>
          </a:prstGeom>
        </p:spPr>
      </p:pic>
      <p:sp>
        <p:nvSpPr>
          <p:cNvPr id="3" name="TextBox 2"/>
          <p:cNvSpPr txBox="1"/>
          <p:nvPr/>
        </p:nvSpPr>
        <p:spPr>
          <a:xfrm>
            <a:off x="613192" y="5061858"/>
            <a:ext cx="8147957" cy="954107"/>
          </a:xfrm>
          <a:prstGeom prst="rect">
            <a:avLst/>
          </a:prstGeom>
          <a:noFill/>
        </p:spPr>
        <p:txBody>
          <a:bodyPr wrap="square" rtlCol="0">
            <a:spAutoFit/>
          </a:bodyPr>
          <a:lstStyle/>
          <a:p>
            <a:r>
              <a:rPr lang="en-US" sz="2800" dirty="0" smtClean="0"/>
              <a:t>She was started on IV flucloxacillin by the FY1 doctor (house officer)</a:t>
            </a:r>
            <a:endParaRPr lang="en-US" sz="2800" dirty="0"/>
          </a:p>
        </p:txBody>
      </p:sp>
    </p:spTree>
    <p:extLst>
      <p:ext uri="{BB962C8B-B14F-4D97-AF65-F5344CB8AC3E}">
        <p14:creationId xmlns:p14="http://schemas.microsoft.com/office/powerpoint/2010/main" val="77106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Exercise</a:t>
            </a:r>
            <a:endParaRPr lang="en-GB" sz="3600" dirty="0"/>
          </a:p>
        </p:txBody>
      </p:sp>
      <p:sp>
        <p:nvSpPr>
          <p:cNvPr id="3" name="Content Placeholder 2"/>
          <p:cNvSpPr>
            <a:spLocks noGrp="1"/>
          </p:cNvSpPr>
          <p:nvPr>
            <p:ph idx="1"/>
          </p:nvPr>
        </p:nvSpPr>
        <p:spPr>
          <a:xfrm>
            <a:off x="457200" y="1600200"/>
            <a:ext cx="8229600" cy="3683929"/>
          </a:xfrm>
        </p:spPr>
        <p:txBody>
          <a:bodyPr>
            <a:normAutofit/>
          </a:bodyPr>
          <a:lstStyle/>
          <a:p>
            <a:pPr marL="0" indent="0">
              <a:buNone/>
            </a:pPr>
            <a:r>
              <a:rPr lang="en-GB" dirty="0"/>
              <a:t>In small groups answer the following </a:t>
            </a:r>
            <a:r>
              <a:rPr lang="en-GB"/>
              <a:t>Qs</a:t>
            </a:r>
            <a:r>
              <a:rPr lang="en-GB" smtClean="0"/>
              <a:t>:</a:t>
            </a:r>
          </a:p>
          <a:p>
            <a:pPr marL="0" indent="0">
              <a:buNone/>
            </a:pPr>
            <a:endParaRPr lang="en-GB" dirty="0"/>
          </a:p>
          <a:p>
            <a:r>
              <a:rPr lang="en-GB" dirty="0"/>
              <a:t>What </a:t>
            </a:r>
            <a:r>
              <a:rPr lang="en-GB" dirty="0" smtClean="0"/>
              <a:t>is the diagnosis?</a:t>
            </a:r>
          </a:p>
          <a:p>
            <a:r>
              <a:rPr lang="en-GB" dirty="0"/>
              <a:t>What further investigations should be performed?</a:t>
            </a:r>
          </a:p>
          <a:p>
            <a:r>
              <a:rPr lang="en-GB" dirty="0" smtClean="0"/>
              <a:t>What are the treatment options in this case?</a:t>
            </a:r>
            <a:endParaRPr lang="en-GB" dirty="0"/>
          </a:p>
        </p:txBody>
      </p:sp>
    </p:spTree>
    <p:extLst>
      <p:ext uri="{BB962C8B-B14F-4D97-AF65-F5344CB8AC3E}">
        <p14:creationId xmlns:p14="http://schemas.microsoft.com/office/powerpoint/2010/main" val="3504381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ins.jpg"/>
          <p:cNvPicPr>
            <a:picLocks noChangeAspect="1"/>
          </p:cNvPicPr>
          <p:nvPr/>
        </p:nvPicPr>
        <p:blipFill rotWithShape="1">
          <a:blip r:embed="rId3">
            <a:extLst>
              <a:ext uri="{28A0092B-C50C-407E-A947-70E740481C1C}">
                <a14:useLocalDpi xmlns:a14="http://schemas.microsoft.com/office/drawing/2010/main" val="0"/>
              </a:ext>
            </a:extLst>
          </a:blip>
          <a:srcRect l="25567" r="25946"/>
          <a:stretch/>
        </p:blipFill>
        <p:spPr>
          <a:xfrm>
            <a:off x="2163516" y="728719"/>
            <a:ext cx="4828723" cy="5073338"/>
          </a:xfrm>
          <a:prstGeom prst="rect">
            <a:avLst/>
          </a:prstGeom>
        </p:spPr>
      </p:pic>
    </p:spTree>
    <p:extLst>
      <p:ext uri="{BB962C8B-B14F-4D97-AF65-F5344CB8AC3E}">
        <p14:creationId xmlns:p14="http://schemas.microsoft.com/office/powerpoint/2010/main" val="1272821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Superficial thrombophlebitis: summary</a:t>
            </a:r>
            <a:endParaRPr lang="en-GB" sz="3600"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GB" dirty="0" smtClean="0"/>
              <a:t>Inflammation of the superficial veins</a:t>
            </a:r>
          </a:p>
          <a:p>
            <a:r>
              <a:rPr lang="en-GB" dirty="0" smtClean="0"/>
              <a:t>Swelling, pain, redness </a:t>
            </a:r>
          </a:p>
          <a:p>
            <a:r>
              <a:rPr lang="en-GB" dirty="0" smtClean="0"/>
              <a:t>Scanty evidence base re: management</a:t>
            </a:r>
          </a:p>
          <a:p>
            <a:r>
              <a:rPr lang="en-GB" dirty="0" smtClean="0"/>
              <a:t>SIGN guidelines and NICE ‘clinical knowledge summary’ broadly agree</a:t>
            </a:r>
          </a:p>
          <a:p>
            <a:r>
              <a:rPr lang="en-GB" dirty="0" smtClean="0"/>
              <a:t>New more clearer guidelines from BJH on </a:t>
            </a:r>
            <a:r>
              <a:rPr lang="en-GB" b="1" dirty="0" smtClean="0"/>
              <a:t>superficial vein thrombosis </a:t>
            </a:r>
            <a:r>
              <a:rPr lang="en-GB" dirty="0" smtClean="0"/>
              <a:t>and thrombophlebitis</a:t>
            </a:r>
          </a:p>
          <a:p>
            <a:pPr lvl="1"/>
            <a:r>
              <a:rPr lang="en-GB" dirty="0" smtClean="0"/>
              <a:t>Anticoagulate base on risk of developing DVT</a:t>
            </a:r>
            <a:endParaRPr lang="en-GB" dirty="0"/>
          </a:p>
        </p:txBody>
      </p:sp>
    </p:spTree>
    <p:extLst>
      <p:ext uri="{BB962C8B-B14F-4D97-AF65-F5344CB8AC3E}">
        <p14:creationId xmlns:p14="http://schemas.microsoft.com/office/powerpoint/2010/main" val="3613564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Superficial thrombophlebitis: summary</a:t>
            </a:r>
            <a:endParaRPr lang="en-GB" sz="3600" dirty="0"/>
          </a:p>
        </p:txBody>
      </p:sp>
      <p:sp>
        <p:nvSpPr>
          <p:cNvPr id="4" name="Content Placeholder 3"/>
          <p:cNvSpPr>
            <a:spLocks noGrp="1"/>
          </p:cNvSpPr>
          <p:nvPr>
            <p:ph sz="half" idx="1"/>
          </p:nvPr>
        </p:nvSpPr>
        <p:spPr>
          <a:xfrm>
            <a:off x="457200" y="1270074"/>
            <a:ext cx="4038600" cy="4856090"/>
          </a:xfrm>
        </p:spPr>
        <p:txBody>
          <a:bodyPr>
            <a:normAutofit/>
          </a:bodyPr>
          <a:lstStyle/>
          <a:p>
            <a:pPr marL="0" indent="0">
              <a:buNone/>
            </a:pPr>
            <a:r>
              <a:rPr lang="en-GB" u="sng" dirty="0" smtClean="0"/>
              <a:t>SIGN Guideline 122</a:t>
            </a:r>
          </a:p>
          <a:p>
            <a:r>
              <a:rPr lang="en-GB" sz="2000" dirty="0" smtClean="0"/>
              <a:t>10-21% of </a:t>
            </a:r>
            <a:r>
              <a:rPr lang="en-GB" sz="2000" dirty="0" err="1" smtClean="0"/>
              <a:t>pts</a:t>
            </a:r>
            <a:r>
              <a:rPr lang="en-GB" sz="2000" dirty="0" smtClean="0"/>
              <a:t> have a DVT, more likely if &gt;5cm inflammation or within 10cm of </a:t>
            </a:r>
            <a:r>
              <a:rPr lang="en-GB" sz="2000" dirty="0" err="1" smtClean="0"/>
              <a:t>sapheno</a:t>
            </a:r>
            <a:r>
              <a:rPr lang="en-GB" sz="2000" dirty="0" smtClean="0"/>
              <a:t>-femoral junction</a:t>
            </a:r>
          </a:p>
          <a:p>
            <a:r>
              <a:rPr lang="en-GB" sz="2000" dirty="0" smtClean="0"/>
              <a:t>Topical treatments only alleviate symptoms</a:t>
            </a:r>
          </a:p>
          <a:p>
            <a:r>
              <a:rPr lang="en-GB" sz="2000" dirty="0" smtClean="0"/>
              <a:t>Oral NSAIDs prevent extension, recurrence and progression to DVT, so does LMWH</a:t>
            </a:r>
          </a:p>
          <a:p>
            <a:r>
              <a:rPr lang="en-GB" sz="2000" dirty="0" smtClean="0"/>
              <a:t>Not clear if LMWH (prophylactic or therapeutic doses) is better than NSAIDs – but in high risk cases LMWH recommended*</a:t>
            </a:r>
            <a:endParaRPr lang="en-GB" sz="2000" dirty="0"/>
          </a:p>
        </p:txBody>
      </p:sp>
      <p:sp>
        <p:nvSpPr>
          <p:cNvPr id="5" name="Content Placeholder 4"/>
          <p:cNvSpPr>
            <a:spLocks noGrp="1"/>
          </p:cNvSpPr>
          <p:nvPr>
            <p:ph sz="half" idx="2"/>
          </p:nvPr>
        </p:nvSpPr>
        <p:spPr>
          <a:xfrm>
            <a:off x="4648200" y="1270074"/>
            <a:ext cx="4038600" cy="4856089"/>
          </a:xfrm>
        </p:spPr>
        <p:txBody>
          <a:bodyPr>
            <a:normAutofit/>
          </a:bodyPr>
          <a:lstStyle/>
          <a:p>
            <a:pPr marL="0" indent="0">
              <a:buNone/>
            </a:pPr>
            <a:r>
              <a:rPr lang="en-GB" u="sng" dirty="0" smtClean="0"/>
              <a:t>NICE CKS</a:t>
            </a:r>
          </a:p>
          <a:p>
            <a:r>
              <a:rPr lang="en-GB" sz="2000" dirty="0"/>
              <a:t>T</a:t>
            </a:r>
            <a:r>
              <a:rPr lang="en-GB" sz="2000" dirty="0" smtClean="0"/>
              <a:t>he risk of DVT should be considered</a:t>
            </a:r>
          </a:p>
          <a:p>
            <a:r>
              <a:rPr lang="en-GB" sz="2000" dirty="0" smtClean="0"/>
              <a:t>Treat with oral NSAIDs and paracetamol, class 1 AES and advice. Topical NSAIDs can be used for symptomatic relief</a:t>
            </a:r>
          </a:p>
          <a:p>
            <a:r>
              <a:rPr lang="en-GB" sz="2000" dirty="0" smtClean="0"/>
              <a:t>LMWH not routinely recommended, but experts advise it should be used in high risk cases (no dose recommendation)</a:t>
            </a:r>
          </a:p>
          <a:p>
            <a:r>
              <a:rPr lang="en-GB" sz="2000" dirty="0" smtClean="0"/>
              <a:t>Treat super-added infection with antibiotics</a:t>
            </a:r>
          </a:p>
          <a:p>
            <a:endParaRPr lang="en-GB" sz="2000" dirty="0" smtClean="0"/>
          </a:p>
          <a:p>
            <a:endParaRPr lang="en-GB" sz="2000" dirty="0"/>
          </a:p>
        </p:txBody>
      </p:sp>
    </p:spTree>
    <p:extLst>
      <p:ext uri="{BB962C8B-B14F-4D97-AF65-F5344CB8AC3E}">
        <p14:creationId xmlns:p14="http://schemas.microsoft.com/office/powerpoint/2010/main" val="493759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 </a:t>
            </a:r>
            <a:endParaRPr lang="en-GB" dirty="0"/>
          </a:p>
        </p:txBody>
      </p:sp>
      <p:sp>
        <p:nvSpPr>
          <p:cNvPr id="4" name="Content Placeholder 3"/>
          <p:cNvSpPr>
            <a:spLocks noGrp="1"/>
          </p:cNvSpPr>
          <p:nvPr>
            <p:ph idx="1"/>
          </p:nvPr>
        </p:nvSpPr>
        <p:spPr>
          <a:xfrm>
            <a:off x="457200" y="1434167"/>
            <a:ext cx="8229600" cy="4525963"/>
          </a:xfrm>
        </p:spPr>
        <p:txBody>
          <a:bodyPr>
            <a:normAutofit/>
          </a:bodyPr>
          <a:lstStyle/>
          <a:p>
            <a:r>
              <a:rPr lang="en-GB" dirty="0" smtClean="0"/>
              <a:t>Gain organised knowledge in the subject area VTE</a:t>
            </a:r>
          </a:p>
          <a:p>
            <a:r>
              <a:rPr lang="en-GB" dirty="0" smtClean="0"/>
              <a:t>Be able to correctly interpret diagnostic information in suspected VTE</a:t>
            </a:r>
          </a:p>
          <a:p>
            <a:r>
              <a:rPr lang="en-GB" dirty="0" smtClean="0"/>
              <a:t>Know and apply the relevant evidence and/or guidelines to different clinical presentations of VTE</a:t>
            </a:r>
          </a:p>
        </p:txBody>
      </p:sp>
    </p:spTree>
    <p:extLst>
      <p:ext uri="{BB962C8B-B14F-4D97-AF65-F5344CB8AC3E}">
        <p14:creationId xmlns:p14="http://schemas.microsoft.com/office/powerpoint/2010/main" val="30318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8134"/>
          </a:xfrm>
        </p:spPr>
        <p:txBody>
          <a:bodyPr>
            <a:normAutofit/>
          </a:bodyPr>
          <a:lstStyle/>
          <a:p>
            <a:r>
              <a:rPr lang="en-GB" sz="3600" dirty="0" smtClean="0"/>
              <a:t>SIGN (2010) guideline recommendations</a:t>
            </a:r>
            <a:endParaRPr lang="en-US" sz="3600" dirty="0"/>
          </a:p>
        </p:txBody>
      </p:sp>
      <p:sp>
        <p:nvSpPr>
          <p:cNvPr id="3" name="Content Placeholder 2"/>
          <p:cNvSpPr>
            <a:spLocks noGrp="1"/>
          </p:cNvSpPr>
          <p:nvPr>
            <p:ph idx="1"/>
          </p:nvPr>
        </p:nvSpPr>
        <p:spPr>
          <a:xfrm>
            <a:off x="457200" y="1292772"/>
            <a:ext cx="8229600" cy="4981904"/>
          </a:xfrm>
        </p:spPr>
        <p:txBody>
          <a:bodyPr>
            <a:normAutofit fontScale="92500" lnSpcReduction="20000"/>
          </a:bodyPr>
          <a:lstStyle/>
          <a:p>
            <a:r>
              <a:rPr lang="en-US" sz="3000" dirty="0"/>
              <a:t>Patients with clinical signs of superficial thrombophlebitis affecting the proximal long saphenous vein should have an ultrasound scan to exclude concurrent </a:t>
            </a:r>
            <a:r>
              <a:rPr lang="en-US" sz="3000" dirty="0" smtClean="0"/>
              <a:t>DVT</a:t>
            </a:r>
          </a:p>
          <a:p>
            <a:r>
              <a:rPr lang="en-US" sz="3000" dirty="0" smtClean="0"/>
              <a:t>They should </a:t>
            </a:r>
            <a:r>
              <a:rPr lang="en-US" sz="3000" dirty="0"/>
              <a:t>have anti-embolism stockings </a:t>
            </a:r>
            <a:r>
              <a:rPr lang="en-US" sz="3000" dirty="0" smtClean="0"/>
              <a:t>and considered </a:t>
            </a:r>
            <a:r>
              <a:rPr lang="en-US" sz="3000" dirty="0"/>
              <a:t>for treatment with prophylactic doses of LMWH for up to 30 days or </a:t>
            </a:r>
            <a:r>
              <a:rPr lang="en-US" sz="3000" dirty="0" err="1"/>
              <a:t>fondaparinux</a:t>
            </a:r>
            <a:r>
              <a:rPr lang="en-US" sz="3000" dirty="0"/>
              <a:t> for 45 days. If LMWH is contraindicated, 8-12 days of oral NSAIDs should be </a:t>
            </a:r>
            <a:r>
              <a:rPr lang="en-US" sz="3000" dirty="0" smtClean="0"/>
              <a:t>offered</a:t>
            </a:r>
            <a:endParaRPr lang="en-GB" sz="3000" dirty="0" smtClean="0"/>
          </a:p>
          <a:p>
            <a:r>
              <a:rPr lang="en-US" sz="3000" dirty="0" smtClean="0"/>
              <a:t>Patients </a:t>
            </a:r>
            <a:r>
              <a:rPr lang="en-US" sz="3000" dirty="0"/>
              <a:t>with superficial thrombophlebitis at, or extending towards, the </a:t>
            </a:r>
            <a:r>
              <a:rPr lang="en-US" sz="3000" dirty="0" err="1"/>
              <a:t>sapheno</a:t>
            </a:r>
            <a:r>
              <a:rPr lang="en-US" sz="3000" dirty="0"/>
              <a:t>-femoral junction can be considered for therapeutic anticoagulation for 6-12 </a:t>
            </a:r>
            <a:r>
              <a:rPr lang="en-US" sz="3000" dirty="0" smtClean="0"/>
              <a:t>weeks</a:t>
            </a:r>
          </a:p>
          <a:p>
            <a:endParaRPr lang="en-US" dirty="0"/>
          </a:p>
        </p:txBody>
      </p:sp>
    </p:spTree>
    <p:extLst>
      <p:ext uri="{BB962C8B-B14F-4D97-AF65-F5344CB8AC3E}">
        <p14:creationId xmlns:p14="http://schemas.microsoft.com/office/powerpoint/2010/main" val="1241308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8314"/>
            <a:ext cx="8229600" cy="4917849"/>
          </a:xfrm>
        </p:spPr>
        <p:txBody>
          <a:bodyPr>
            <a:normAutofit fontScale="77500" lnSpcReduction="20000"/>
          </a:bodyPr>
          <a:lstStyle/>
          <a:p>
            <a:r>
              <a:rPr lang="en-US" dirty="0" smtClean="0"/>
              <a:t>Based on distance from </a:t>
            </a:r>
            <a:r>
              <a:rPr lang="en-US" dirty="0" err="1" smtClean="0"/>
              <a:t>sapheno</a:t>
            </a:r>
            <a:r>
              <a:rPr lang="en-US" dirty="0" smtClean="0"/>
              <a:t>-femoral junction</a:t>
            </a:r>
          </a:p>
          <a:p>
            <a:pPr lvl="1"/>
            <a:r>
              <a:rPr lang="en-US" dirty="0" smtClean="0"/>
              <a:t>High </a:t>
            </a:r>
            <a:r>
              <a:rPr lang="en-US" dirty="0"/>
              <a:t>risk: </a:t>
            </a:r>
          </a:p>
          <a:p>
            <a:pPr marL="457200" lvl="1" indent="0">
              <a:buNone/>
            </a:pPr>
            <a:endParaRPr lang="en-US" dirty="0"/>
          </a:p>
          <a:p>
            <a:pPr lvl="2"/>
            <a:r>
              <a:rPr lang="en-US" dirty="0" smtClean="0"/>
              <a:t>SVT </a:t>
            </a:r>
            <a:r>
              <a:rPr lang="en-US" dirty="0"/>
              <a:t>within 3 cm of the </a:t>
            </a:r>
            <a:r>
              <a:rPr lang="en-US" dirty="0" smtClean="0"/>
              <a:t>SFJ </a:t>
            </a:r>
            <a:r>
              <a:rPr lang="en-US" dirty="0"/>
              <a:t>should be considered for therapeutic anticoagulation (2B</a:t>
            </a:r>
            <a:r>
              <a:rPr lang="en-US" dirty="0" smtClean="0"/>
              <a:t>) (treat as if DVT)</a:t>
            </a:r>
          </a:p>
          <a:p>
            <a:pPr marL="742314" lvl="1" indent="-342264" defTabSz="449833">
              <a:spcBef>
                <a:spcPts val="2100"/>
              </a:spcBef>
              <a:defRPr sz="2618"/>
            </a:pPr>
            <a:r>
              <a:rPr lang="en-US" dirty="0"/>
              <a:t>Moderate risk:</a:t>
            </a:r>
          </a:p>
          <a:p>
            <a:pPr marL="1084579" lvl="2" indent="-342264" defTabSz="449833">
              <a:spcBef>
                <a:spcPts val="2100"/>
              </a:spcBef>
              <a:defRPr sz="2618"/>
            </a:pPr>
            <a:r>
              <a:rPr lang="en-US" dirty="0" smtClean="0"/>
              <a:t>SVT </a:t>
            </a:r>
            <a:r>
              <a:rPr lang="en-US" dirty="0"/>
              <a:t>and risk factors for extension, </a:t>
            </a:r>
            <a:br>
              <a:rPr lang="en-US" dirty="0"/>
            </a:br>
            <a:r>
              <a:rPr lang="en-US" dirty="0" smtClean="0"/>
              <a:t>recurrence </a:t>
            </a:r>
            <a:r>
              <a:rPr lang="en-US" dirty="0"/>
              <a:t>or progression </a:t>
            </a:r>
            <a:r>
              <a:rPr lang="en-US" dirty="0" smtClean="0"/>
              <a:t>should</a:t>
            </a:r>
            <a:r>
              <a:rPr lang="en-US" dirty="0"/>
              <a:t> </a:t>
            </a:r>
            <a:r>
              <a:rPr lang="en-US" dirty="0" smtClean="0"/>
              <a:t>be </a:t>
            </a:r>
            <a:br>
              <a:rPr lang="en-US" dirty="0" smtClean="0"/>
            </a:br>
            <a:r>
              <a:rPr lang="en-US" dirty="0" smtClean="0"/>
              <a:t>offered </a:t>
            </a:r>
            <a:r>
              <a:rPr lang="en-US" dirty="0"/>
              <a:t>treatment </a:t>
            </a:r>
            <a:r>
              <a:rPr lang="en-US" dirty="0" smtClean="0"/>
              <a:t>with</a:t>
            </a:r>
            <a:r>
              <a:rPr lang="en-US" dirty="0"/>
              <a:t> </a:t>
            </a:r>
            <a:r>
              <a:rPr lang="en-US" dirty="0" smtClean="0"/>
              <a:t>prophylactic </a:t>
            </a:r>
            <a:br>
              <a:rPr lang="en-US" dirty="0" smtClean="0"/>
            </a:br>
            <a:r>
              <a:rPr lang="en-US" dirty="0" smtClean="0"/>
              <a:t>doses </a:t>
            </a:r>
            <a:r>
              <a:rPr lang="en-US" dirty="0"/>
              <a:t>of LMWH </a:t>
            </a:r>
            <a:r>
              <a:rPr lang="en-US" dirty="0" smtClean="0"/>
              <a:t>or </a:t>
            </a:r>
            <a:r>
              <a:rPr lang="en-US" dirty="0" err="1"/>
              <a:t>fondaparinux</a:t>
            </a:r>
            <a:r>
              <a:rPr lang="en-US" dirty="0"/>
              <a:t> for </a:t>
            </a:r>
            <a:r>
              <a:rPr lang="en-US" dirty="0" smtClean="0"/>
              <a:t/>
            </a:r>
            <a:br>
              <a:rPr lang="en-US" dirty="0" smtClean="0"/>
            </a:br>
            <a:r>
              <a:rPr lang="en-US" dirty="0" smtClean="0"/>
              <a:t>30–45</a:t>
            </a:r>
            <a:r>
              <a:rPr lang="en-US" dirty="0"/>
              <a:t> d (1B</a:t>
            </a:r>
            <a:r>
              <a:rPr lang="en-US" dirty="0" smtClean="0"/>
              <a:t>)</a:t>
            </a:r>
          </a:p>
          <a:p>
            <a:pPr marL="742314" lvl="1" indent="-342264" defTabSz="449833">
              <a:spcBef>
                <a:spcPts val="2100"/>
              </a:spcBef>
              <a:defRPr sz="2618"/>
            </a:pPr>
            <a:r>
              <a:rPr lang="en-US" dirty="0"/>
              <a:t>Low risk: </a:t>
            </a:r>
          </a:p>
          <a:p>
            <a:pPr marL="1084579" lvl="2" indent="-342264" defTabSz="449833">
              <a:spcBef>
                <a:spcPts val="2100"/>
              </a:spcBef>
              <a:defRPr sz="2618"/>
            </a:pPr>
            <a:r>
              <a:rPr lang="en-US" dirty="0"/>
              <a:t>Other patients with SVT should be offered 8–12 d </a:t>
            </a:r>
            <a:r>
              <a:rPr lang="en-US" dirty="0" smtClean="0"/>
              <a:t>oral NSAIDs </a:t>
            </a:r>
            <a:r>
              <a:rPr lang="en-US" dirty="0"/>
              <a:t>unless contraindicated (1A</a:t>
            </a:r>
            <a:r>
              <a:rPr lang="en-US" dirty="0" smtClean="0"/>
              <a:t>)</a:t>
            </a:r>
            <a:endParaRPr lang="en-US" dirty="0"/>
          </a:p>
        </p:txBody>
      </p:sp>
      <p:pic>
        <p:nvPicPr>
          <p:cNvPr id="4" name="98BB78D0-281A-4929-B005-D00DB779C3F2-L0-001.jpeg" descr="98BB78D0-281A-4929-B005-D00DB779C3F2-L0-001.jpeg"/>
          <p:cNvPicPr>
            <a:picLocks noChangeAspect="1"/>
          </p:cNvPicPr>
          <p:nvPr/>
        </p:nvPicPr>
        <p:blipFill>
          <a:blip r:embed="rId3">
            <a:extLst/>
          </a:blip>
          <a:stretch>
            <a:fillRect/>
          </a:stretch>
        </p:blipFill>
        <p:spPr>
          <a:xfrm>
            <a:off x="0" y="-17506"/>
            <a:ext cx="3710363" cy="1046206"/>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372" y="2812643"/>
            <a:ext cx="3102428" cy="2356139"/>
          </a:xfrm>
          <a:prstGeom prst="rect">
            <a:avLst/>
          </a:prstGeom>
        </p:spPr>
      </p:pic>
      <p:sp>
        <p:nvSpPr>
          <p:cNvPr id="2" name="TextBox 1"/>
          <p:cNvSpPr txBox="1"/>
          <p:nvPr/>
        </p:nvSpPr>
        <p:spPr>
          <a:xfrm>
            <a:off x="3951514" y="195177"/>
            <a:ext cx="5192486" cy="923330"/>
          </a:xfrm>
          <a:prstGeom prst="rect">
            <a:avLst/>
          </a:prstGeom>
          <a:noFill/>
        </p:spPr>
        <p:txBody>
          <a:bodyPr wrap="square" rtlCol="0">
            <a:spAutoFit/>
          </a:bodyPr>
          <a:lstStyle/>
          <a:p>
            <a:r>
              <a:rPr lang="en-US" b="1" dirty="0" smtClean="0">
                <a:solidFill>
                  <a:schemeClr val="tx2"/>
                </a:solidFill>
              </a:rPr>
              <a:t>Superficial vein thrombosis (SVT): </a:t>
            </a:r>
          </a:p>
          <a:p>
            <a:r>
              <a:rPr lang="en-US" dirty="0" smtClean="0">
                <a:solidFill>
                  <a:schemeClr val="tx2"/>
                </a:solidFill>
              </a:rPr>
              <a:t>a current approach to management</a:t>
            </a:r>
          </a:p>
          <a:p>
            <a:r>
              <a:rPr lang="en-US" dirty="0" smtClean="0">
                <a:solidFill>
                  <a:schemeClr val="tx2"/>
                </a:solidFill>
              </a:rPr>
              <a:t>British </a:t>
            </a:r>
            <a:r>
              <a:rPr lang="en-US" dirty="0">
                <a:solidFill>
                  <a:schemeClr val="tx2"/>
                </a:solidFill>
              </a:rPr>
              <a:t>Journal of </a:t>
            </a:r>
            <a:r>
              <a:rPr lang="en-US" dirty="0" smtClean="0">
                <a:solidFill>
                  <a:schemeClr val="tx2"/>
                </a:solidFill>
              </a:rPr>
              <a:t>Haematology 2015; 168: 639-645</a:t>
            </a:r>
            <a:endParaRPr lang="en-US" dirty="0">
              <a:solidFill>
                <a:schemeClr val="tx2"/>
              </a:solidFill>
            </a:endParaRPr>
          </a:p>
        </p:txBody>
      </p:sp>
      <p:cxnSp>
        <p:nvCxnSpPr>
          <p:cNvPr id="7" name="Straight Arrow Connector 6"/>
          <p:cNvCxnSpPr/>
          <p:nvPr/>
        </p:nvCxnSpPr>
        <p:spPr>
          <a:xfrm>
            <a:off x="5290457" y="3667238"/>
            <a:ext cx="2939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687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3751" y="117976"/>
            <a:ext cx="5076497" cy="6176242"/>
          </a:xfrm>
        </p:spPr>
      </p:pic>
      <p:sp>
        <p:nvSpPr>
          <p:cNvPr id="3" name="TextBox 2"/>
          <p:cNvSpPr txBox="1"/>
          <p:nvPr/>
        </p:nvSpPr>
        <p:spPr>
          <a:xfrm>
            <a:off x="5470071" y="6017219"/>
            <a:ext cx="3510643" cy="553998"/>
          </a:xfrm>
          <a:prstGeom prst="rect">
            <a:avLst/>
          </a:prstGeom>
          <a:noFill/>
        </p:spPr>
        <p:txBody>
          <a:bodyPr wrap="square" rtlCol="0">
            <a:spAutoFit/>
          </a:bodyPr>
          <a:lstStyle/>
          <a:p>
            <a:r>
              <a:rPr lang="en-US" sz="1200" dirty="0">
                <a:solidFill>
                  <a:schemeClr val="tx2"/>
                </a:solidFill>
              </a:rPr>
              <a:t>British Journal of </a:t>
            </a:r>
            <a:r>
              <a:rPr lang="en-US" sz="1200" dirty="0" err="1">
                <a:solidFill>
                  <a:schemeClr val="tx2"/>
                </a:solidFill>
              </a:rPr>
              <a:t>Haematology</a:t>
            </a:r>
            <a:r>
              <a:rPr lang="en-US" sz="1200" dirty="0">
                <a:solidFill>
                  <a:schemeClr val="tx2"/>
                </a:solidFill>
              </a:rPr>
              <a:t> 2015; 168: 639-645</a:t>
            </a:r>
          </a:p>
          <a:p>
            <a:endParaRPr lang="en-US" dirty="0"/>
          </a:p>
        </p:txBody>
      </p:sp>
    </p:spTree>
    <p:extLst>
      <p:ext uri="{BB962C8B-B14F-4D97-AF65-F5344CB8AC3E}">
        <p14:creationId xmlns:p14="http://schemas.microsoft.com/office/powerpoint/2010/main" val="798851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smtClean="0"/>
              <a:t>Any questions at this point?</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1428470568"/>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3179"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6015026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3</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a:t>A 34-year-old </a:t>
            </a:r>
            <a:r>
              <a:rPr lang="en-GB" sz="2800" dirty="0" smtClean="0"/>
              <a:t>man was</a:t>
            </a:r>
            <a:r>
              <a:rPr lang="en-GB" sz="2800" dirty="0"/>
              <a:t> </a:t>
            </a:r>
            <a:r>
              <a:rPr lang="en-GB" sz="2800" dirty="0" smtClean="0"/>
              <a:t>admitted </a:t>
            </a:r>
            <a:r>
              <a:rPr lang="en-GB" sz="2800" dirty="0"/>
              <a:t>with acute onset of heaviness</a:t>
            </a:r>
            <a:r>
              <a:rPr lang="en-GB" sz="2800" dirty="0" smtClean="0"/>
              <a:t>, pain </a:t>
            </a:r>
            <a:r>
              <a:rPr lang="en-GB" sz="2800" dirty="0"/>
              <a:t>and functional impairment of </a:t>
            </a:r>
            <a:r>
              <a:rPr lang="en-GB" sz="2800" dirty="0" smtClean="0"/>
              <a:t>his right </a:t>
            </a:r>
            <a:r>
              <a:rPr lang="en-GB" sz="2800" dirty="0"/>
              <a:t>arm. The arm was cyanotic </a:t>
            </a:r>
            <a:r>
              <a:rPr lang="en-GB" sz="2800" dirty="0" smtClean="0"/>
              <a:t>and swollen. For the past few weeks</a:t>
            </a:r>
            <a:r>
              <a:rPr lang="en-GB" sz="2800" dirty="0"/>
              <a:t>, he reported transient </a:t>
            </a:r>
            <a:r>
              <a:rPr lang="en-GB" sz="2800" dirty="0" smtClean="0"/>
              <a:t>paraesthesia of </a:t>
            </a:r>
            <a:r>
              <a:rPr lang="en-GB" sz="2800" dirty="0"/>
              <a:t>his right arm during </a:t>
            </a:r>
            <a:r>
              <a:rPr lang="en-GB" sz="2800" dirty="0" smtClean="0"/>
              <a:t>weightlifting. </a:t>
            </a:r>
          </a:p>
          <a:p>
            <a:pPr marL="0" indent="0">
              <a:buNone/>
            </a:pPr>
            <a:r>
              <a:rPr lang="en-GB" sz="2800" dirty="0" smtClean="0"/>
              <a:t>He had </a:t>
            </a:r>
            <a:r>
              <a:rPr lang="en-GB" sz="2800" dirty="0"/>
              <a:t>a fracture of the right clavicle after </a:t>
            </a:r>
            <a:r>
              <a:rPr lang="en-GB" sz="2800" dirty="0" smtClean="0"/>
              <a:t>a ski </a:t>
            </a:r>
            <a:r>
              <a:rPr lang="en-GB" sz="2800" dirty="0"/>
              <a:t>accident 5 years </a:t>
            </a:r>
            <a:r>
              <a:rPr lang="en-GB" sz="2800" dirty="0" smtClean="0"/>
              <a:t>previously which was </a:t>
            </a:r>
            <a:r>
              <a:rPr lang="en-GB" sz="2800" dirty="0"/>
              <a:t>managed </a:t>
            </a:r>
            <a:r>
              <a:rPr lang="en-GB" sz="2800" dirty="0" smtClean="0"/>
              <a:t>conservatively. There </a:t>
            </a:r>
            <a:r>
              <a:rPr lang="en-GB" sz="2800" dirty="0"/>
              <a:t>was no personal or family </a:t>
            </a:r>
            <a:r>
              <a:rPr lang="en-GB" sz="2800" dirty="0" smtClean="0"/>
              <a:t>history of </a:t>
            </a:r>
            <a:r>
              <a:rPr lang="en-GB" sz="2800" dirty="0"/>
              <a:t>thrombosis.</a:t>
            </a:r>
          </a:p>
        </p:txBody>
      </p:sp>
    </p:spTree>
    <p:extLst>
      <p:ext uri="{BB962C8B-B14F-4D97-AF65-F5344CB8AC3E}">
        <p14:creationId xmlns:p14="http://schemas.microsoft.com/office/powerpoint/2010/main" val="1515801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5300" y="645886"/>
            <a:ext cx="3048093" cy="4595586"/>
          </a:xfrm>
          <a:prstGeom prst="rect">
            <a:avLst/>
          </a:prstGeom>
        </p:spPr>
      </p:pic>
      <p:sp>
        <p:nvSpPr>
          <p:cNvPr id="3" name="TextBox 2"/>
          <p:cNvSpPr txBox="1"/>
          <p:nvPr/>
        </p:nvSpPr>
        <p:spPr>
          <a:xfrm>
            <a:off x="751114" y="5339443"/>
            <a:ext cx="7854043" cy="892552"/>
          </a:xfrm>
          <a:prstGeom prst="rect">
            <a:avLst/>
          </a:prstGeom>
          <a:noFill/>
        </p:spPr>
        <p:txBody>
          <a:bodyPr wrap="square" rtlCol="0">
            <a:spAutoFit/>
          </a:bodyPr>
          <a:lstStyle/>
          <a:p>
            <a:r>
              <a:rPr lang="en-US" sz="2600" dirty="0" smtClean="0"/>
              <a:t>A Doppler USS right arm showed axillary and subclavian vein thrombosis</a:t>
            </a:r>
            <a:endParaRPr lang="en-US" sz="2600" dirty="0"/>
          </a:p>
        </p:txBody>
      </p:sp>
    </p:spTree>
    <p:extLst>
      <p:ext uri="{BB962C8B-B14F-4D97-AF65-F5344CB8AC3E}">
        <p14:creationId xmlns:p14="http://schemas.microsoft.com/office/powerpoint/2010/main" val="19582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255"/>
            <a:ext cx="8229600" cy="1143000"/>
          </a:xfrm>
        </p:spPr>
        <p:txBody>
          <a:bodyPr>
            <a:normAutofit/>
          </a:bodyPr>
          <a:lstStyle/>
          <a:p>
            <a:r>
              <a:rPr lang="en-GB" sz="3600" dirty="0" smtClean="0"/>
              <a:t>Exercise</a:t>
            </a:r>
            <a:endParaRPr lang="en-GB" sz="3600" dirty="0"/>
          </a:p>
        </p:txBody>
      </p:sp>
      <p:sp>
        <p:nvSpPr>
          <p:cNvPr id="3" name="Content Placeholder 2"/>
          <p:cNvSpPr>
            <a:spLocks noGrp="1"/>
          </p:cNvSpPr>
          <p:nvPr>
            <p:ph idx="1"/>
          </p:nvPr>
        </p:nvSpPr>
        <p:spPr>
          <a:xfrm>
            <a:off x="457200" y="1682256"/>
            <a:ext cx="8229600" cy="3869458"/>
          </a:xfrm>
        </p:spPr>
        <p:txBody>
          <a:bodyPr>
            <a:normAutofit/>
          </a:bodyPr>
          <a:lstStyle/>
          <a:p>
            <a:pPr marL="0" indent="0">
              <a:buNone/>
            </a:pPr>
            <a:r>
              <a:rPr lang="en-GB" dirty="0" smtClean="0"/>
              <a:t>In small groups answer the following </a:t>
            </a:r>
            <a:r>
              <a:rPr lang="en-GB" smtClean="0"/>
              <a:t>Qs:</a:t>
            </a:r>
          </a:p>
          <a:p>
            <a:pPr marL="0" indent="0">
              <a:buNone/>
            </a:pPr>
            <a:endParaRPr lang="en-GB" dirty="0" smtClean="0"/>
          </a:p>
          <a:p>
            <a:r>
              <a:rPr lang="en-GB" dirty="0" smtClean="0"/>
              <a:t>What are the treatment options in this case?</a:t>
            </a:r>
          </a:p>
          <a:p>
            <a:r>
              <a:rPr lang="en-GB" dirty="0" smtClean="0"/>
              <a:t>What further investigations should be performed?</a:t>
            </a:r>
          </a:p>
          <a:p>
            <a:r>
              <a:rPr lang="en-GB" dirty="0" smtClean="0"/>
              <a:t>What follow-up is required?</a:t>
            </a:r>
            <a:endParaRPr lang="en-GB" dirty="0"/>
          </a:p>
        </p:txBody>
      </p:sp>
    </p:spTree>
    <p:extLst>
      <p:ext uri="{BB962C8B-B14F-4D97-AF65-F5344CB8AC3E}">
        <p14:creationId xmlns:p14="http://schemas.microsoft.com/office/powerpoint/2010/main" val="1383744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Upper limb DVT: summary</a:t>
            </a:r>
            <a:endParaRPr lang="en-GB" dirty="0"/>
          </a:p>
        </p:txBody>
      </p:sp>
      <p:sp>
        <p:nvSpPr>
          <p:cNvPr id="3" name="Content Placeholder 2"/>
          <p:cNvSpPr>
            <a:spLocks noGrp="1"/>
          </p:cNvSpPr>
          <p:nvPr>
            <p:ph idx="1"/>
          </p:nvPr>
        </p:nvSpPr>
        <p:spPr>
          <a:xfrm>
            <a:off x="457200" y="1271363"/>
            <a:ext cx="8229600" cy="4779554"/>
          </a:xfrm>
        </p:spPr>
        <p:txBody>
          <a:bodyPr>
            <a:normAutofit fontScale="92500" lnSpcReduction="20000"/>
          </a:bodyPr>
          <a:lstStyle/>
          <a:p>
            <a:r>
              <a:rPr lang="en-GB" dirty="0" smtClean="0"/>
              <a:t>Increasing incidence up to 10% all DVTs</a:t>
            </a:r>
          </a:p>
          <a:p>
            <a:r>
              <a:rPr lang="en-GB" dirty="0" smtClean="0"/>
              <a:t>Primary</a:t>
            </a:r>
          </a:p>
          <a:p>
            <a:pPr lvl="1"/>
            <a:r>
              <a:rPr lang="en-GB" dirty="0" smtClean="0"/>
              <a:t>Effort-related thrombosis </a:t>
            </a:r>
            <a:r>
              <a:rPr lang="en-GB" dirty="0"/>
              <a:t>(</a:t>
            </a:r>
            <a:r>
              <a:rPr lang="en-GB" dirty="0" smtClean="0"/>
              <a:t>Paget-Schroetter Syndrome). Weights, tennis, repeated overhead activities (swimming, decorating). Most have underlying VTOS</a:t>
            </a:r>
          </a:p>
          <a:p>
            <a:pPr lvl="1"/>
            <a:r>
              <a:rPr lang="en-GB" dirty="0"/>
              <a:t>Idiopathic</a:t>
            </a:r>
            <a:r>
              <a:rPr lang="en-GB" dirty="0" smtClean="0"/>
              <a:t>*</a:t>
            </a:r>
          </a:p>
          <a:p>
            <a:r>
              <a:rPr lang="en-GB" dirty="0" smtClean="0"/>
              <a:t>Secondary most common</a:t>
            </a:r>
          </a:p>
          <a:p>
            <a:pPr lvl="1"/>
            <a:r>
              <a:rPr lang="en-GB" dirty="0" smtClean="0"/>
              <a:t>Indwelling central venous catheters/ports/PPM</a:t>
            </a:r>
          </a:p>
          <a:p>
            <a:pPr lvl="1"/>
            <a:r>
              <a:rPr lang="en-GB" dirty="0" smtClean="0"/>
              <a:t>Cancers, mainly lung and lymphoma</a:t>
            </a:r>
          </a:p>
          <a:p>
            <a:pPr lvl="1"/>
            <a:r>
              <a:rPr lang="en-GB" dirty="0" smtClean="0"/>
              <a:t>Surgery/trauma/immobilisation of arm</a:t>
            </a:r>
          </a:p>
          <a:p>
            <a:pPr lvl="1"/>
            <a:r>
              <a:rPr lang="en-GB" dirty="0" smtClean="0"/>
              <a:t>Pregnancy and ovarian hyperstimulation syndrome</a:t>
            </a:r>
          </a:p>
          <a:p>
            <a:endParaRPr lang="en-GB" dirty="0"/>
          </a:p>
        </p:txBody>
      </p:sp>
    </p:spTree>
    <p:extLst>
      <p:ext uri="{BB962C8B-B14F-4D97-AF65-F5344CB8AC3E}">
        <p14:creationId xmlns:p14="http://schemas.microsoft.com/office/powerpoint/2010/main" val="42204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Upper limb DVT: summary</a:t>
            </a:r>
            <a:endParaRPr lang="en-GB" dirty="0"/>
          </a:p>
        </p:txBody>
      </p:sp>
      <p:sp>
        <p:nvSpPr>
          <p:cNvPr id="3" name="Content Placeholder 2"/>
          <p:cNvSpPr>
            <a:spLocks noGrp="1"/>
          </p:cNvSpPr>
          <p:nvPr>
            <p:ph idx="1"/>
          </p:nvPr>
        </p:nvSpPr>
        <p:spPr>
          <a:xfrm>
            <a:off x="457200" y="987905"/>
            <a:ext cx="8229600" cy="5309987"/>
          </a:xfrm>
        </p:spPr>
        <p:txBody>
          <a:bodyPr>
            <a:normAutofit fontScale="77500" lnSpcReduction="20000"/>
          </a:bodyPr>
          <a:lstStyle/>
          <a:p>
            <a:r>
              <a:rPr lang="en-GB" dirty="0" smtClean="0"/>
              <a:t>Initial management</a:t>
            </a:r>
          </a:p>
          <a:p>
            <a:pPr lvl="1"/>
            <a:r>
              <a:rPr lang="en-GB" dirty="0" smtClean="0"/>
              <a:t>Anticoagulation: 3-6 months, though optimal duration not known</a:t>
            </a:r>
          </a:p>
          <a:p>
            <a:pPr lvl="1"/>
            <a:r>
              <a:rPr lang="en-GB" dirty="0" smtClean="0"/>
              <a:t>Catheter directed thrombolysis / </a:t>
            </a:r>
            <a:r>
              <a:rPr lang="en-GB" dirty="0" err="1" smtClean="0"/>
              <a:t>pharmaco</a:t>
            </a:r>
            <a:r>
              <a:rPr lang="en-GB" dirty="0" smtClean="0"/>
              <a:t>-mechanical </a:t>
            </a:r>
            <a:r>
              <a:rPr lang="en-GB" dirty="0" err="1" smtClean="0"/>
              <a:t>thrombectomy</a:t>
            </a:r>
            <a:r>
              <a:rPr lang="en-GB" dirty="0" smtClean="0"/>
              <a:t> in selected patients</a:t>
            </a:r>
          </a:p>
          <a:p>
            <a:r>
              <a:rPr lang="en-GB" dirty="0" smtClean="0"/>
              <a:t>Investigations/follow-up</a:t>
            </a:r>
          </a:p>
          <a:p>
            <a:pPr lvl="1"/>
            <a:r>
              <a:rPr lang="en-GB" dirty="0" smtClean="0"/>
              <a:t>Doppler USS initial investigation of choice</a:t>
            </a:r>
          </a:p>
          <a:p>
            <a:pPr lvl="1"/>
            <a:r>
              <a:rPr lang="en-GB" dirty="0" smtClean="0"/>
              <a:t>If primary upper limb DVT: imaging of the thorax +/- thrombophilia screen</a:t>
            </a:r>
          </a:p>
          <a:p>
            <a:pPr lvl="1"/>
            <a:r>
              <a:rPr lang="en-GB" dirty="0" smtClean="0"/>
              <a:t>If secondary: address underlying cause (e.g. catheter)</a:t>
            </a:r>
          </a:p>
          <a:p>
            <a:pPr lvl="1"/>
            <a:r>
              <a:rPr lang="en-GB" dirty="0" smtClean="0"/>
              <a:t>OP vascular surgery referral</a:t>
            </a:r>
          </a:p>
          <a:p>
            <a:r>
              <a:rPr lang="en-GB" dirty="0" smtClean="0"/>
              <a:t>Complications</a:t>
            </a:r>
          </a:p>
          <a:p>
            <a:pPr lvl="1"/>
            <a:r>
              <a:rPr lang="en-GB" dirty="0" smtClean="0"/>
              <a:t>Lower risk of PE </a:t>
            </a:r>
            <a:r>
              <a:rPr lang="en-GB" dirty="0" err="1" smtClean="0"/>
              <a:t>cf</a:t>
            </a:r>
            <a:r>
              <a:rPr lang="en-GB" dirty="0" smtClean="0"/>
              <a:t> lower limb DVT</a:t>
            </a:r>
          </a:p>
          <a:p>
            <a:pPr lvl="1"/>
            <a:r>
              <a:rPr lang="en-GB" dirty="0" smtClean="0"/>
              <a:t>Post</a:t>
            </a:r>
            <a:r>
              <a:rPr lang="en-GB" dirty="0"/>
              <a:t>-thrombotic syndrome (in one study, </a:t>
            </a:r>
            <a:r>
              <a:rPr lang="en-GB" dirty="0" smtClean="0"/>
              <a:t>13</a:t>
            </a:r>
            <a:r>
              <a:rPr lang="en-GB" dirty="0"/>
              <a:t>% pts with upper limb </a:t>
            </a:r>
            <a:r>
              <a:rPr lang="en-GB" dirty="0" smtClean="0"/>
              <a:t>VTE)</a:t>
            </a:r>
            <a:endParaRPr lang="en-GB" dirty="0"/>
          </a:p>
        </p:txBody>
      </p:sp>
    </p:spTree>
    <p:extLst>
      <p:ext uri="{BB962C8B-B14F-4D97-AF65-F5344CB8AC3E}">
        <p14:creationId xmlns:p14="http://schemas.microsoft.com/office/powerpoint/2010/main" val="22989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8100"/>
            <a:ext cx="9144000" cy="6775088"/>
          </a:xfrm>
          <a:prstGeom prst="rect">
            <a:avLst/>
          </a:prstGeom>
        </p:spPr>
      </p:pic>
    </p:spTree>
    <p:extLst>
      <p:ext uri="{BB962C8B-B14F-4D97-AF65-F5344CB8AC3E}">
        <p14:creationId xmlns:p14="http://schemas.microsoft.com/office/powerpoint/2010/main" val="4078403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2684"/>
            <a:ext cx="7772400" cy="1470025"/>
          </a:xfrm>
        </p:spPr>
        <p:txBody>
          <a:bodyPr>
            <a:normAutofit/>
          </a:bodyPr>
          <a:lstStyle/>
          <a:p>
            <a:r>
              <a:rPr lang="en-GB" sz="6000" dirty="0" smtClean="0"/>
              <a:t>Cases</a:t>
            </a:r>
            <a:endParaRPr lang="en-GB" sz="6000" dirty="0"/>
          </a:p>
        </p:txBody>
      </p:sp>
    </p:spTree>
    <p:extLst>
      <p:ext uri="{BB962C8B-B14F-4D97-AF65-F5344CB8AC3E}">
        <p14:creationId xmlns:p14="http://schemas.microsoft.com/office/powerpoint/2010/main" val="1651658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 of BHS guideline: VTE in unusual sites</a:t>
            </a:r>
            <a:endParaRPr lang="en-US" sz="3200" dirty="0"/>
          </a:p>
        </p:txBody>
      </p:sp>
      <p:sp>
        <p:nvSpPr>
          <p:cNvPr id="3" name="Content Placeholder 2"/>
          <p:cNvSpPr>
            <a:spLocks noGrp="1"/>
          </p:cNvSpPr>
          <p:nvPr>
            <p:ph idx="1"/>
          </p:nvPr>
        </p:nvSpPr>
        <p:spPr>
          <a:xfrm>
            <a:off x="457200" y="1277007"/>
            <a:ext cx="8229600" cy="4976835"/>
          </a:xfrm>
        </p:spPr>
        <p:txBody>
          <a:bodyPr>
            <a:normAutofit fontScale="92500"/>
          </a:bodyPr>
          <a:lstStyle/>
          <a:p>
            <a:r>
              <a:rPr lang="en-US" dirty="0" smtClean="0"/>
              <a:t>Cerebral venous and sinus thrombosis</a:t>
            </a:r>
          </a:p>
          <a:p>
            <a:pPr lvl="1"/>
            <a:r>
              <a:rPr lang="en-US" dirty="0" smtClean="0"/>
              <a:t>Headache + stoke symptoms think CVT</a:t>
            </a:r>
          </a:p>
          <a:p>
            <a:pPr lvl="1"/>
            <a:r>
              <a:rPr lang="en-US" dirty="0" smtClean="0"/>
              <a:t>LMWH for 7 days, warfarin for 3/12 once stable</a:t>
            </a:r>
          </a:p>
          <a:p>
            <a:r>
              <a:rPr lang="en-US" dirty="0" smtClean="0"/>
              <a:t>SVC thrombosis</a:t>
            </a:r>
          </a:p>
          <a:p>
            <a:pPr lvl="1"/>
            <a:r>
              <a:rPr lang="en-US" dirty="0" smtClean="0"/>
              <a:t>Treat as DVT (often long term anticoagulation)</a:t>
            </a:r>
          </a:p>
          <a:p>
            <a:pPr lvl="1"/>
            <a:r>
              <a:rPr lang="en-US" dirty="0" smtClean="0"/>
              <a:t>Consider stenting in non-malignant, severe cases </a:t>
            </a:r>
          </a:p>
          <a:p>
            <a:r>
              <a:rPr lang="en-US" dirty="0" smtClean="0"/>
              <a:t>IVC thrombosis</a:t>
            </a:r>
          </a:p>
          <a:p>
            <a:pPr lvl="1"/>
            <a:r>
              <a:rPr lang="en-US" dirty="0" smtClean="0"/>
              <a:t>Consider IVC thrombosis in patients with bilateral DVT</a:t>
            </a:r>
          </a:p>
          <a:p>
            <a:pPr lvl="1"/>
            <a:r>
              <a:rPr lang="en-US" dirty="0" smtClean="0"/>
              <a:t>Treat as proximal DVT but lower threshold to consider catheter-directed thrombolysis </a:t>
            </a:r>
          </a:p>
        </p:txBody>
      </p:sp>
    </p:spTree>
    <p:extLst>
      <p:ext uri="{BB962C8B-B14F-4D97-AF65-F5344CB8AC3E}">
        <p14:creationId xmlns:p14="http://schemas.microsoft.com/office/powerpoint/2010/main" val="1441904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smtClean="0"/>
              <a:t>Any questions at this point?</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1653537020"/>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1349"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a:t>
            </a:r>
            <a:r>
              <a:rPr lang="en-GB" dirty="0"/>
              <a:t>4</a:t>
            </a:r>
          </a:p>
        </p:txBody>
      </p:sp>
      <p:sp>
        <p:nvSpPr>
          <p:cNvPr id="3" name="Content Placeholder 2"/>
          <p:cNvSpPr>
            <a:spLocks noGrp="1"/>
          </p:cNvSpPr>
          <p:nvPr>
            <p:ph idx="1"/>
          </p:nvPr>
        </p:nvSpPr>
        <p:spPr>
          <a:xfrm>
            <a:off x="630621" y="1400614"/>
            <a:ext cx="8229600" cy="4525963"/>
          </a:xfrm>
        </p:spPr>
        <p:txBody>
          <a:bodyPr>
            <a:normAutofit/>
          </a:bodyPr>
          <a:lstStyle/>
          <a:p>
            <a:pPr marL="0" indent="0">
              <a:buNone/>
            </a:pPr>
            <a:r>
              <a:rPr lang="en-GB" dirty="0" smtClean="0"/>
              <a:t>A 54 year old female smoker was admitted with gradually worsening breathlessness over the last 10 days. She reported a cough but no obvious fever or discoloured sputum. </a:t>
            </a:r>
            <a:endParaRPr lang="en-GB" dirty="0"/>
          </a:p>
          <a:p>
            <a:pPr marL="0" indent="0">
              <a:buNone/>
            </a:pPr>
            <a:r>
              <a:rPr lang="en-GB" dirty="0" smtClean="0"/>
              <a:t>Her past medical history included a DVT 5 years previously.</a:t>
            </a:r>
          </a:p>
          <a:p>
            <a:pPr marL="0" indent="0">
              <a:buNone/>
            </a:pPr>
            <a:r>
              <a:rPr lang="en-GB" dirty="0" smtClean="0"/>
              <a:t>On examination, her vital signs were normal.</a:t>
            </a:r>
          </a:p>
          <a:p>
            <a:pPr marL="0" indent="0">
              <a:buNone/>
            </a:pPr>
            <a:r>
              <a:rPr lang="en-GB" dirty="0" smtClean="0"/>
              <a:t>Her chest X-ray was normal.</a:t>
            </a:r>
          </a:p>
        </p:txBody>
      </p:sp>
    </p:spTree>
    <p:extLst>
      <p:ext uri="{BB962C8B-B14F-4D97-AF65-F5344CB8AC3E}">
        <p14:creationId xmlns:p14="http://schemas.microsoft.com/office/powerpoint/2010/main" val="3961572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255"/>
            <a:ext cx="8229600" cy="1143000"/>
          </a:xfrm>
        </p:spPr>
        <p:txBody>
          <a:bodyPr>
            <a:normAutofit/>
          </a:bodyPr>
          <a:lstStyle/>
          <a:p>
            <a:r>
              <a:rPr lang="en-GB" sz="3600" dirty="0" smtClean="0"/>
              <a:t>Exercise</a:t>
            </a:r>
            <a:endParaRPr lang="en-GB" sz="3600" dirty="0"/>
          </a:p>
        </p:txBody>
      </p:sp>
      <p:sp>
        <p:nvSpPr>
          <p:cNvPr id="3" name="Content Placeholder 2"/>
          <p:cNvSpPr>
            <a:spLocks noGrp="1"/>
          </p:cNvSpPr>
          <p:nvPr>
            <p:ph idx="1"/>
          </p:nvPr>
        </p:nvSpPr>
        <p:spPr>
          <a:xfrm>
            <a:off x="457200" y="1682255"/>
            <a:ext cx="8229600" cy="4245015"/>
          </a:xfrm>
        </p:spPr>
        <p:txBody>
          <a:bodyPr>
            <a:normAutofit/>
          </a:bodyPr>
          <a:lstStyle/>
          <a:p>
            <a:pPr marL="0" indent="0">
              <a:buNone/>
            </a:pPr>
            <a:r>
              <a:rPr lang="en-GB" dirty="0" smtClean="0"/>
              <a:t>In small groups answer the following Qs:</a:t>
            </a:r>
          </a:p>
          <a:p>
            <a:pPr marL="0" indent="0">
              <a:buNone/>
            </a:pPr>
            <a:endParaRPr lang="en-GB" dirty="0" smtClean="0"/>
          </a:p>
          <a:p>
            <a:r>
              <a:rPr lang="en-GB" dirty="0" smtClean="0"/>
              <a:t>What is your approach to deciding whether a patient has a PE?</a:t>
            </a:r>
          </a:p>
          <a:p>
            <a:r>
              <a:rPr lang="en-GB" dirty="0" smtClean="0"/>
              <a:t>Sketch it out on a piece of paper</a:t>
            </a:r>
          </a:p>
          <a:p>
            <a:r>
              <a:rPr lang="en-GB" dirty="0" smtClean="0"/>
              <a:t>What follow-up is required for patients who have had a PE?</a:t>
            </a:r>
            <a:endParaRPr lang="en-GB" dirty="0"/>
          </a:p>
        </p:txBody>
      </p:sp>
    </p:spTree>
    <p:extLst>
      <p:ext uri="{BB962C8B-B14F-4D97-AF65-F5344CB8AC3E}">
        <p14:creationId xmlns:p14="http://schemas.microsoft.com/office/powerpoint/2010/main" val="162103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1648"/>
          </a:xfrm>
        </p:spPr>
        <p:txBody>
          <a:bodyPr>
            <a:noAutofit/>
          </a:bodyPr>
          <a:lstStyle/>
          <a:p>
            <a:r>
              <a:rPr lang="en-US" sz="3000" dirty="0" smtClean="0"/>
              <a:t>An approach to ?PE in stable non-pregnant adults</a:t>
            </a:r>
            <a:endParaRPr lang="en-US" sz="3000" dirty="0"/>
          </a:p>
        </p:txBody>
      </p:sp>
      <p:sp>
        <p:nvSpPr>
          <p:cNvPr id="4" name="TextBox 3"/>
          <p:cNvSpPr txBox="1"/>
          <p:nvPr/>
        </p:nvSpPr>
        <p:spPr>
          <a:xfrm>
            <a:off x="3371850" y="1337766"/>
            <a:ext cx="2351314" cy="523220"/>
          </a:xfrm>
          <a:prstGeom prst="rect">
            <a:avLst/>
          </a:prstGeom>
          <a:noFill/>
          <a:ln w="12700">
            <a:solidFill>
              <a:schemeClr val="tx2"/>
            </a:solidFill>
          </a:ln>
        </p:spPr>
        <p:txBody>
          <a:bodyPr wrap="square" rtlCol="0">
            <a:spAutoFit/>
          </a:bodyPr>
          <a:lstStyle/>
          <a:p>
            <a:pPr algn="ctr"/>
            <a:r>
              <a:rPr lang="en-US" sz="2800" dirty="0" smtClean="0"/>
              <a:t>Wells Score</a:t>
            </a:r>
            <a:endParaRPr lang="en-US" sz="2800" dirty="0"/>
          </a:p>
        </p:txBody>
      </p:sp>
      <p:cxnSp>
        <p:nvCxnSpPr>
          <p:cNvPr id="6" name="Straight Connector 5"/>
          <p:cNvCxnSpPr/>
          <p:nvPr/>
        </p:nvCxnSpPr>
        <p:spPr>
          <a:xfrm>
            <a:off x="4547507" y="1860986"/>
            <a:ext cx="0" cy="424542"/>
          </a:xfrm>
          <a:prstGeom prst="line">
            <a:avLst/>
          </a:prstGeom>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122713" y="2285528"/>
            <a:ext cx="4849586" cy="0"/>
          </a:xfrm>
          <a:prstGeom prst="line">
            <a:avLst/>
          </a:prstGeom>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122713" y="2285528"/>
            <a:ext cx="0" cy="538725"/>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547506" y="2285528"/>
            <a:ext cx="0" cy="571972"/>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72299" y="2293928"/>
            <a:ext cx="0" cy="563572"/>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91936" y="2824843"/>
            <a:ext cx="2563586" cy="800219"/>
          </a:xfrm>
          <a:prstGeom prst="rect">
            <a:avLst/>
          </a:prstGeom>
          <a:noFill/>
          <a:ln w="12700">
            <a:solidFill>
              <a:schemeClr val="tx2"/>
            </a:solidFill>
          </a:ln>
        </p:spPr>
        <p:txBody>
          <a:bodyPr wrap="square" rtlCol="0">
            <a:spAutoFit/>
          </a:bodyPr>
          <a:lstStyle/>
          <a:p>
            <a:pPr algn="ctr"/>
            <a:r>
              <a:rPr lang="en-US" sz="2800" dirty="0" smtClean="0"/>
              <a:t>0-1.5</a:t>
            </a:r>
          </a:p>
          <a:p>
            <a:pPr algn="ctr"/>
            <a:r>
              <a:rPr lang="en-US" dirty="0" smtClean="0"/>
              <a:t>Low clinical probability</a:t>
            </a:r>
            <a:endParaRPr lang="en-US" dirty="0"/>
          </a:p>
        </p:txBody>
      </p:sp>
      <p:sp>
        <p:nvSpPr>
          <p:cNvPr id="14" name="TextBox 13"/>
          <p:cNvSpPr txBox="1"/>
          <p:nvPr/>
        </p:nvSpPr>
        <p:spPr>
          <a:xfrm>
            <a:off x="3995056" y="2857500"/>
            <a:ext cx="1104900" cy="523220"/>
          </a:xfrm>
          <a:prstGeom prst="rect">
            <a:avLst/>
          </a:prstGeom>
          <a:noFill/>
          <a:ln w="12700">
            <a:solidFill>
              <a:schemeClr val="tx2"/>
            </a:solidFill>
          </a:ln>
        </p:spPr>
        <p:txBody>
          <a:bodyPr wrap="square" rtlCol="0">
            <a:spAutoFit/>
          </a:bodyPr>
          <a:lstStyle/>
          <a:p>
            <a:pPr algn="ctr"/>
            <a:r>
              <a:rPr lang="en-US" sz="2800" dirty="0" smtClean="0"/>
              <a:t>2-4</a:t>
            </a:r>
            <a:endParaRPr lang="en-US" sz="2800" dirty="0"/>
          </a:p>
        </p:txBody>
      </p:sp>
      <p:sp>
        <p:nvSpPr>
          <p:cNvPr id="15" name="TextBox 14"/>
          <p:cNvSpPr txBox="1"/>
          <p:nvPr/>
        </p:nvSpPr>
        <p:spPr>
          <a:xfrm>
            <a:off x="5626552" y="2840228"/>
            <a:ext cx="2691493" cy="800219"/>
          </a:xfrm>
          <a:prstGeom prst="rect">
            <a:avLst/>
          </a:prstGeom>
          <a:noFill/>
          <a:ln w="12700">
            <a:solidFill>
              <a:schemeClr val="tx2"/>
            </a:solidFill>
          </a:ln>
        </p:spPr>
        <p:txBody>
          <a:bodyPr wrap="square" rtlCol="0">
            <a:spAutoFit/>
          </a:bodyPr>
          <a:lstStyle/>
          <a:p>
            <a:pPr algn="ctr"/>
            <a:r>
              <a:rPr lang="en-US" sz="2800" dirty="0" smtClean="0"/>
              <a:t>4.5+</a:t>
            </a:r>
          </a:p>
          <a:p>
            <a:pPr algn="ctr"/>
            <a:r>
              <a:rPr lang="en-US" dirty="0" smtClean="0"/>
              <a:t>High clinical probability</a:t>
            </a:r>
          </a:p>
        </p:txBody>
      </p:sp>
      <p:cxnSp>
        <p:nvCxnSpPr>
          <p:cNvPr id="16" name="Straight Arrow Connector 15"/>
          <p:cNvCxnSpPr/>
          <p:nvPr/>
        </p:nvCxnSpPr>
        <p:spPr>
          <a:xfrm>
            <a:off x="2106384" y="3640447"/>
            <a:ext cx="0" cy="538724"/>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34786" y="4147456"/>
            <a:ext cx="2677886" cy="461665"/>
          </a:xfrm>
          <a:prstGeom prst="rect">
            <a:avLst/>
          </a:prstGeom>
          <a:noFill/>
          <a:ln w="12700">
            <a:solidFill>
              <a:schemeClr val="tx2"/>
            </a:solidFill>
          </a:ln>
        </p:spPr>
        <p:txBody>
          <a:bodyPr wrap="square" rtlCol="0">
            <a:spAutoFit/>
          </a:bodyPr>
          <a:lstStyle/>
          <a:p>
            <a:pPr algn="ctr"/>
            <a:r>
              <a:rPr lang="en-US" sz="2400" dirty="0" smtClean="0"/>
              <a:t>Apply PERC rule*</a:t>
            </a:r>
            <a:endParaRPr lang="en-US" sz="2400" dirty="0"/>
          </a:p>
        </p:txBody>
      </p:sp>
      <p:cxnSp>
        <p:nvCxnSpPr>
          <p:cNvPr id="19" name="Straight Arrow Connector 18"/>
          <p:cNvCxnSpPr>
            <a:endCxn id="20" idx="0"/>
          </p:cNvCxnSpPr>
          <p:nvPr/>
        </p:nvCxnSpPr>
        <p:spPr>
          <a:xfrm flipH="1">
            <a:off x="2106384" y="4609121"/>
            <a:ext cx="5443" cy="737841"/>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38941" y="5346962"/>
            <a:ext cx="1534886" cy="461665"/>
          </a:xfrm>
          <a:prstGeom prst="rect">
            <a:avLst/>
          </a:prstGeom>
          <a:noFill/>
          <a:ln w="12700">
            <a:solidFill>
              <a:schemeClr val="tx2"/>
            </a:solidFill>
          </a:ln>
        </p:spPr>
        <p:txBody>
          <a:bodyPr wrap="square" rtlCol="0">
            <a:spAutoFit/>
          </a:bodyPr>
          <a:lstStyle/>
          <a:p>
            <a:pPr algn="ctr"/>
            <a:r>
              <a:rPr lang="en-US" sz="2400" dirty="0" smtClean="0"/>
              <a:t>No PE</a:t>
            </a:r>
            <a:endParaRPr lang="en-US" sz="2400" dirty="0"/>
          </a:p>
        </p:txBody>
      </p:sp>
      <p:sp>
        <p:nvSpPr>
          <p:cNvPr id="28" name="TextBox 27"/>
          <p:cNvSpPr txBox="1"/>
          <p:nvPr/>
        </p:nvSpPr>
        <p:spPr>
          <a:xfrm>
            <a:off x="996041" y="4746917"/>
            <a:ext cx="1110343" cy="369332"/>
          </a:xfrm>
          <a:prstGeom prst="rect">
            <a:avLst/>
          </a:prstGeom>
          <a:noFill/>
        </p:spPr>
        <p:txBody>
          <a:bodyPr wrap="square" rtlCol="0">
            <a:spAutoFit/>
          </a:bodyPr>
          <a:lstStyle/>
          <a:p>
            <a:r>
              <a:rPr lang="en-US" dirty="0" smtClean="0"/>
              <a:t>PERC neg</a:t>
            </a:r>
            <a:endParaRPr lang="en-US" dirty="0"/>
          </a:p>
        </p:txBody>
      </p:sp>
      <p:cxnSp>
        <p:nvCxnSpPr>
          <p:cNvPr id="29" name="Straight Arrow Connector 28"/>
          <p:cNvCxnSpPr>
            <a:endCxn id="30" idx="0"/>
          </p:cNvCxnSpPr>
          <p:nvPr/>
        </p:nvCxnSpPr>
        <p:spPr>
          <a:xfrm>
            <a:off x="4569276" y="3380720"/>
            <a:ext cx="0" cy="766735"/>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946068" y="4147455"/>
            <a:ext cx="1246416" cy="461665"/>
          </a:xfrm>
          <a:prstGeom prst="rect">
            <a:avLst/>
          </a:prstGeom>
          <a:noFill/>
          <a:ln w="12700">
            <a:solidFill>
              <a:schemeClr val="tx2"/>
            </a:solidFill>
          </a:ln>
        </p:spPr>
        <p:txBody>
          <a:bodyPr wrap="square" rtlCol="0">
            <a:spAutoFit/>
          </a:bodyPr>
          <a:lstStyle/>
          <a:p>
            <a:pPr algn="ctr"/>
            <a:r>
              <a:rPr lang="en-US" sz="2400" dirty="0" smtClean="0"/>
              <a:t>d dimer</a:t>
            </a:r>
            <a:endParaRPr lang="en-US" sz="2400" dirty="0"/>
          </a:p>
        </p:txBody>
      </p:sp>
      <p:cxnSp>
        <p:nvCxnSpPr>
          <p:cNvPr id="33" name="Straight Arrow Connector 32"/>
          <p:cNvCxnSpPr/>
          <p:nvPr/>
        </p:nvCxnSpPr>
        <p:spPr>
          <a:xfrm>
            <a:off x="4571995" y="4609120"/>
            <a:ext cx="0" cy="766735"/>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801833" y="5346962"/>
            <a:ext cx="1534886" cy="461665"/>
          </a:xfrm>
          <a:prstGeom prst="rect">
            <a:avLst/>
          </a:prstGeom>
          <a:noFill/>
          <a:ln w="12700">
            <a:solidFill>
              <a:schemeClr val="tx2"/>
            </a:solidFill>
          </a:ln>
        </p:spPr>
        <p:txBody>
          <a:bodyPr wrap="square" rtlCol="0">
            <a:spAutoFit/>
          </a:bodyPr>
          <a:lstStyle/>
          <a:p>
            <a:pPr algn="ctr"/>
            <a:r>
              <a:rPr lang="en-US" sz="2400" dirty="0" smtClean="0"/>
              <a:t>No PE</a:t>
            </a:r>
            <a:endParaRPr lang="en-US" sz="2400" dirty="0"/>
          </a:p>
        </p:txBody>
      </p:sp>
      <p:sp>
        <p:nvSpPr>
          <p:cNvPr id="35" name="TextBox 34"/>
          <p:cNvSpPr txBox="1"/>
          <p:nvPr/>
        </p:nvSpPr>
        <p:spPr>
          <a:xfrm>
            <a:off x="3477982" y="4746917"/>
            <a:ext cx="1110344" cy="369332"/>
          </a:xfrm>
          <a:prstGeom prst="rect">
            <a:avLst/>
          </a:prstGeom>
          <a:noFill/>
        </p:spPr>
        <p:txBody>
          <a:bodyPr wrap="square" rtlCol="0">
            <a:spAutoFit/>
          </a:bodyPr>
          <a:lstStyle/>
          <a:p>
            <a:r>
              <a:rPr lang="en-US" smtClean="0"/>
              <a:t>Negative</a:t>
            </a:r>
            <a:endParaRPr lang="en-US" dirty="0"/>
          </a:p>
        </p:txBody>
      </p:sp>
      <p:cxnSp>
        <p:nvCxnSpPr>
          <p:cNvPr id="36" name="Straight Arrow Connector 35"/>
          <p:cNvCxnSpPr/>
          <p:nvPr/>
        </p:nvCxnSpPr>
        <p:spPr>
          <a:xfrm>
            <a:off x="6977740" y="3640447"/>
            <a:ext cx="0" cy="538724"/>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300103" y="4195146"/>
            <a:ext cx="1997529" cy="1200329"/>
          </a:xfrm>
          <a:prstGeom prst="rect">
            <a:avLst/>
          </a:prstGeom>
          <a:noFill/>
          <a:ln w="12700">
            <a:solidFill>
              <a:schemeClr val="tx2"/>
            </a:solidFill>
          </a:ln>
        </p:spPr>
        <p:txBody>
          <a:bodyPr wrap="square" rtlCol="0">
            <a:spAutoFit/>
          </a:bodyPr>
          <a:lstStyle/>
          <a:p>
            <a:pPr algn="ctr"/>
            <a:r>
              <a:rPr lang="en-US" sz="2400" dirty="0" smtClean="0"/>
              <a:t>Start treatment and scan</a:t>
            </a:r>
            <a:endParaRPr lang="en-US" sz="2400" dirty="0"/>
          </a:p>
        </p:txBody>
      </p:sp>
      <p:cxnSp>
        <p:nvCxnSpPr>
          <p:cNvPr id="39" name="Straight Connector 38"/>
          <p:cNvCxnSpPr/>
          <p:nvPr/>
        </p:nvCxnSpPr>
        <p:spPr>
          <a:xfrm flipV="1">
            <a:off x="5192484" y="4425393"/>
            <a:ext cx="1107619" cy="1"/>
          </a:xfrm>
          <a:prstGeom prst="line">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276850" y="4425393"/>
            <a:ext cx="938886" cy="369332"/>
          </a:xfrm>
          <a:prstGeom prst="rect">
            <a:avLst/>
          </a:prstGeom>
          <a:noFill/>
        </p:spPr>
        <p:txBody>
          <a:bodyPr wrap="square" rtlCol="0">
            <a:spAutoFit/>
          </a:bodyPr>
          <a:lstStyle/>
          <a:p>
            <a:r>
              <a:rPr lang="en-US" smtClean="0"/>
              <a:t>Positive</a:t>
            </a:r>
            <a:endParaRPr lang="en-US" dirty="0"/>
          </a:p>
        </p:txBody>
      </p:sp>
      <p:sp>
        <p:nvSpPr>
          <p:cNvPr id="43" name="TextBox 42"/>
          <p:cNvSpPr txBox="1"/>
          <p:nvPr/>
        </p:nvSpPr>
        <p:spPr>
          <a:xfrm>
            <a:off x="6281049" y="5549478"/>
            <a:ext cx="2036995" cy="461665"/>
          </a:xfrm>
          <a:prstGeom prst="rect">
            <a:avLst/>
          </a:prstGeom>
          <a:noFill/>
          <a:ln w="12700">
            <a:solidFill>
              <a:schemeClr val="tx2"/>
            </a:solidFill>
          </a:ln>
        </p:spPr>
        <p:txBody>
          <a:bodyPr wrap="square" rtlCol="0">
            <a:spAutoFit/>
          </a:bodyPr>
          <a:lstStyle/>
          <a:p>
            <a:pPr algn="ctr"/>
            <a:r>
              <a:rPr lang="en-US" sz="2400" dirty="0" smtClean="0"/>
              <a:t>sPESI score</a:t>
            </a:r>
            <a:endParaRPr lang="en-US" sz="2400" dirty="0"/>
          </a:p>
        </p:txBody>
      </p:sp>
      <p:sp>
        <p:nvSpPr>
          <p:cNvPr id="44" name="TextBox 43"/>
          <p:cNvSpPr txBox="1"/>
          <p:nvPr/>
        </p:nvSpPr>
        <p:spPr>
          <a:xfrm>
            <a:off x="383721" y="5982014"/>
            <a:ext cx="5758536" cy="369332"/>
          </a:xfrm>
          <a:prstGeom prst="rect">
            <a:avLst/>
          </a:prstGeom>
          <a:noFill/>
        </p:spPr>
        <p:txBody>
          <a:bodyPr wrap="square" rtlCol="0">
            <a:spAutoFit/>
          </a:bodyPr>
          <a:lstStyle/>
          <a:p>
            <a:r>
              <a:rPr lang="en-US" dirty="0" smtClean="0">
                <a:hlinkClick r:id="rId3"/>
              </a:rPr>
              <a:t>*https</a:t>
            </a:r>
            <a:r>
              <a:rPr lang="en-US" dirty="0">
                <a:hlinkClick r:id="rId3"/>
              </a:rPr>
              <a:t>://lifeinthefastlane.com/pulmonary-puzzle-016</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908737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430"/>
          <a:stretch/>
        </p:blipFill>
        <p:spPr>
          <a:xfrm>
            <a:off x="2012042" y="130629"/>
            <a:ext cx="5041900" cy="6487886"/>
          </a:xfrm>
          <a:prstGeom prst="rect">
            <a:avLst/>
          </a:prstGeom>
        </p:spPr>
      </p:pic>
    </p:spTree>
    <p:extLst>
      <p:ext uri="{BB962C8B-B14F-4D97-AF65-F5344CB8AC3E}">
        <p14:creationId xmlns:p14="http://schemas.microsoft.com/office/powerpoint/2010/main" val="95431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Likelihood ratios in ?PE</a:t>
            </a:r>
            <a:endParaRPr lang="en-US" dirty="0"/>
          </a:p>
        </p:txBody>
      </p:sp>
      <p:sp>
        <p:nvSpPr>
          <p:cNvPr id="3" name="Content Placeholder 2"/>
          <p:cNvSpPr>
            <a:spLocks noGrp="1"/>
          </p:cNvSpPr>
          <p:nvPr>
            <p:ph idx="1"/>
          </p:nvPr>
        </p:nvSpPr>
        <p:spPr/>
        <p:txBody>
          <a:bodyPr>
            <a:normAutofit/>
          </a:bodyPr>
          <a:lstStyle/>
          <a:p>
            <a:pPr marL="0" indent="0">
              <a:spcBef>
                <a:spcPts val="0"/>
              </a:spcBef>
              <a:buNone/>
              <a:defRPr sz="3500">
                <a:solidFill>
                  <a:srgbClr val="000000"/>
                </a:solidFill>
              </a:defRPr>
            </a:pPr>
            <a:r>
              <a:rPr lang="en-US" dirty="0"/>
              <a:t>The only individual symptoms</a:t>
            </a:r>
            <a:r>
              <a:rPr lang="en-US" b="1" dirty="0"/>
              <a:t> increasing </a:t>
            </a:r>
            <a:r>
              <a:rPr lang="en-US" dirty="0" smtClean="0"/>
              <a:t>the </a:t>
            </a:r>
            <a:r>
              <a:rPr lang="en-US" b="1" dirty="0" smtClean="0"/>
              <a:t>prior </a:t>
            </a:r>
            <a:r>
              <a:rPr lang="en-US" b="1" dirty="0"/>
              <a:t>probability </a:t>
            </a:r>
            <a:r>
              <a:rPr lang="en-US" dirty="0"/>
              <a:t>of pulmonary embolism </a:t>
            </a:r>
            <a:r>
              <a:rPr lang="en-US" dirty="0" smtClean="0"/>
              <a:t>are:</a:t>
            </a:r>
          </a:p>
          <a:p>
            <a:pPr>
              <a:spcBef>
                <a:spcPts val="0"/>
              </a:spcBef>
              <a:defRPr sz="3500">
                <a:solidFill>
                  <a:srgbClr val="000000"/>
                </a:solidFill>
              </a:defRPr>
            </a:pPr>
            <a:r>
              <a:rPr lang="en-US" dirty="0" smtClean="0"/>
              <a:t>Sudden </a:t>
            </a:r>
            <a:r>
              <a:rPr lang="en-US" dirty="0"/>
              <a:t>dyspnea </a:t>
            </a:r>
            <a:r>
              <a:rPr lang="en-US" dirty="0" smtClean="0"/>
              <a:t>(LR = </a:t>
            </a:r>
            <a:r>
              <a:rPr lang="en-US" dirty="0"/>
              <a:t>2.4</a:t>
            </a:r>
            <a:r>
              <a:rPr lang="en-US" dirty="0" smtClean="0"/>
              <a:t>)</a:t>
            </a:r>
          </a:p>
          <a:p>
            <a:pPr>
              <a:spcBef>
                <a:spcPts val="0"/>
              </a:spcBef>
              <a:defRPr sz="3500">
                <a:solidFill>
                  <a:srgbClr val="000000"/>
                </a:solidFill>
              </a:defRPr>
            </a:pPr>
            <a:r>
              <a:rPr lang="en-US" dirty="0" smtClean="0"/>
              <a:t>Syncope (LR = 2)</a:t>
            </a:r>
          </a:p>
          <a:p>
            <a:pPr>
              <a:spcBef>
                <a:spcPts val="0"/>
              </a:spcBef>
              <a:defRPr sz="3500">
                <a:solidFill>
                  <a:srgbClr val="000000"/>
                </a:solidFill>
              </a:defRPr>
            </a:pPr>
            <a:r>
              <a:rPr lang="en-US" dirty="0" smtClean="0"/>
              <a:t>Haemoptysis (LR = 2)</a:t>
            </a:r>
            <a:endParaRPr lang="en-US" dirty="0"/>
          </a:p>
        </p:txBody>
      </p:sp>
    </p:spTree>
    <p:extLst>
      <p:ext uri="{BB962C8B-B14F-4D97-AF65-F5344CB8AC3E}">
        <p14:creationId xmlns:p14="http://schemas.microsoft.com/office/powerpoint/2010/main" val="1999120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Likelihood ratios in ?PE</a:t>
            </a:r>
            <a:endParaRPr lang="en-US" dirty="0"/>
          </a:p>
        </p:txBody>
      </p:sp>
      <p:sp>
        <p:nvSpPr>
          <p:cNvPr id="3" name="Content Placeholder 2"/>
          <p:cNvSpPr>
            <a:spLocks noGrp="1"/>
          </p:cNvSpPr>
          <p:nvPr>
            <p:ph idx="1"/>
          </p:nvPr>
        </p:nvSpPr>
        <p:spPr/>
        <p:txBody>
          <a:bodyPr>
            <a:normAutofit/>
          </a:bodyPr>
          <a:lstStyle/>
          <a:p>
            <a:pPr marL="0" indent="0">
              <a:spcBef>
                <a:spcPts val="0"/>
              </a:spcBef>
              <a:buNone/>
              <a:defRPr sz="3500">
                <a:solidFill>
                  <a:srgbClr val="000000"/>
                </a:solidFill>
              </a:defRPr>
            </a:pPr>
            <a:r>
              <a:rPr lang="en-US" dirty="0" smtClean="0"/>
              <a:t>Individual physical findings</a:t>
            </a:r>
            <a:r>
              <a:rPr lang="en-US" b="1" dirty="0" smtClean="0"/>
              <a:t> </a:t>
            </a:r>
            <a:r>
              <a:rPr lang="en-US" b="1" dirty="0"/>
              <a:t>increasing </a:t>
            </a:r>
            <a:r>
              <a:rPr lang="en-US" dirty="0" smtClean="0"/>
              <a:t>the </a:t>
            </a:r>
            <a:r>
              <a:rPr lang="en-US" b="1" dirty="0" smtClean="0"/>
              <a:t>prior </a:t>
            </a:r>
            <a:r>
              <a:rPr lang="en-US" b="1" dirty="0"/>
              <a:t>probability </a:t>
            </a:r>
            <a:r>
              <a:rPr lang="en-US" dirty="0"/>
              <a:t>of pulmonary embolism </a:t>
            </a:r>
            <a:r>
              <a:rPr lang="en-US" dirty="0" smtClean="0"/>
              <a:t>are:</a:t>
            </a:r>
          </a:p>
          <a:p>
            <a:pPr>
              <a:spcBef>
                <a:spcPts val="0"/>
              </a:spcBef>
              <a:defRPr sz="3500">
                <a:solidFill>
                  <a:srgbClr val="000000"/>
                </a:solidFill>
              </a:defRPr>
            </a:pPr>
            <a:r>
              <a:rPr lang="en-US" dirty="0"/>
              <a:t>U</a:t>
            </a:r>
            <a:r>
              <a:rPr lang="en-US" dirty="0" smtClean="0"/>
              <a:t>nilateral </a:t>
            </a:r>
            <a:r>
              <a:rPr lang="en-US" dirty="0"/>
              <a:t>calf pain or swelling (LR = </a:t>
            </a:r>
            <a:r>
              <a:rPr lang="en-US" dirty="0" smtClean="0"/>
              <a:t>2.5)</a:t>
            </a:r>
          </a:p>
          <a:p>
            <a:pPr>
              <a:spcBef>
                <a:spcPts val="0"/>
              </a:spcBef>
              <a:defRPr sz="3500">
                <a:solidFill>
                  <a:srgbClr val="000000"/>
                </a:solidFill>
              </a:defRPr>
            </a:pPr>
            <a:r>
              <a:rPr lang="en-US" dirty="0"/>
              <a:t>L</a:t>
            </a:r>
            <a:r>
              <a:rPr lang="en-US" dirty="0" smtClean="0"/>
              <a:t>eft </a:t>
            </a:r>
            <a:r>
              <a:rPr lang="en-US" dirty="0"/>
              <a:t>parasternal heave (LR = 2.4</a:t>
            </a:r>
            <a:r>
              <a:rPr lang="en-US" dirty="0" smtClean="0"/>
              <a:t>)</a:t>
            </a:r>
          </a:p>
          <a:p>
            <a:pPr>
              <a:spcBef>
                <a:spcPts val="0"/>
              </a:spcBef>
              <a:defRPr sz="3500">
                <a:solidFill>
                  <a:srgbClr val="000000"/>
                </a:solidFill>
              </a:defRPr>
            </a:pPr>
            <a:r>
              <a:rPr lang="en-US" dirty="0" smtClean="0"/>
              <a:t>RR &gt; 30 breaths/min </a:t>
            </a:r>
            <a:r>
              <a:rPr lang="en-US" dirty="0"/>
              <a:t>(LR = 2)</a:t>
            </a:r>
          </a:p>
          <a:p>
            <a:pPr>
              <a:spcBef>
                <a:spcPts val="0"/>
              </a:spcBef>
              <a:defRPr sz="3500">
                <a:solidFill>
                  <a:srgbClr val="000000"/>
                </a:solidFill>
              </a:defRPr>
            </a:pPr>
            <a:endParaRPr lang="en-US" dirty="0"/>
          </a:p>
        </p:txBody>
      </p:sp>
    </p:spTree>
    <p:extLst>
      <p:ext uri="{BB962C8B-B14F-4D97-AF65-F5344CB8AC3E}">
        <p14:creationId xmlns:p14="http://schemas.microsoft.com/office/powerpoint/2010/main" val="537308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Likelihood ratios in ?PE</a:t>
            </a:r>
            <a:endParaRPr lang="en-US" dirty="0"/>
          </a:p>
        </p:txBody>
      </p:sp>
      <p:sp>
        <p:nvSpPr>
          <p:cNvPr id="3" name="Content Placeholder 2"/>
          <p:cNvSpPr>
            <a:spLocks noGrp="1"/>
          </p:cNvSpPr>
          <p:nvPr>
            <p:ph idx="1"/>
          </p:nvPr>
        </p:nvSpPr>
        <p:spPr/>
        <p:txBody>
          <a:bodyPr>
            <a:normAutofit lnSpcReduction="10000"/>
          </a:bodyPr>
          <a:lstStyle/>
          <a:p>
            <a:pPr>
              <a:spcBef>
                <a:spcPts val="0"/>
              </a:spcBef>
              <a:defRPr sz="3500">
                <a:solidFill>
                  <a:srgbClr val="000000"/>
                </a:solidFill>
              </a:defRPr>
            </a:pPr>
            <a:r>
              <a:rPr lang="en-US" dirty="0" smtClean="0"/>
              <a:t>The presence of wheeze (LR = 0.5) and fever &gt;38</a:t>
            </a:r>
            <a:r>
              <a:rPr lang="en-US" baseline="30000" dirty="0" smtClean="0"/>
              <a:t>o</a:t>
            </a:r>
            <a:r>
              <a:rPr lang="en-US" dirty="0" smtClean="0"/>
              <a:t>C (LR = 0.5) modestly reduces the prior probability of PE</a:t>
            </a:r>
          </a:p>
          <a:p>
            <a:pPr>
              <a:spcBef>
                <a:spcPts val="0"/>
              </a:spcBef>
              <a:defRPr sz="3500">
                <a:solidFill>
                  <a:srgbClr val="000000"/>
                </a:solidFill>
              </a:defRPr>
            </a:pPr>
            <a:r>
              <a:rPr lang="en-US" dirty="0" smtClean="0"/>
              <a:t>The presence or absence of a HR &lt;100 or &gt;100 as an isolated finding is unhelpful (LR = 1.3)</a:t>
            </a:r>
          </a:p>
          <a:p>
            <a:pPr>
              <a:spcBef>
                <a:spcPts val="0"/>
              </a:spcBef>
              <a:defRPr sz="3500">
                <a:solidFill>
                  <a:srgbClr val="000000"/>
                </a:solidFill>
              </a:defRPr>
            </a:pPr>
            <a:r>
              <a:rPr lang="en-US" dirty="0" smtClean="0"/>
              <a:t>Chest wall tenderness is found in 11-17% patients with PE and also has an LR that is not helpful</a:t>
            </a:r>
            <a:endParaRPr lang="en-US" dirty="0"/>
          </a:p>
          <a:p>
            <a:pPr>
              <a:spcBef>
                <a:spcPts val="0"/>
              </a:spcBef>
              <a:defRPr sz="3500">
                <a:solidFill>
                  <a:srgbClr val="000000"/>
                </a:solidFill>
              </a:defRPr>
            </a:pPr>
            <a:endParaRPr lang="en-US" dirty="0"/>
          </a:p>
        </p:txBody>
      </p:sp>
    </p:spTree>
    <p:extLst>
      <p:ext uri="{BB962C8B-B14F-4D97-AF65-F5344CB8AC3E}">
        <p14:creationId xmlns:p14="http://schemas.microsoft.com/office/powerpoint/2010/main" val="665883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Likelihood ratios in ?PE</a:t>
            </a:r>
            <a:endParaRPr lang="en-US" dirty="0"/>
          </a:p>
        </p:txBody>
      </p:sp>
      <p:sp>
        <p:nvSpPr>
          <p:cNvPr id="3" name="Content Placeholder 2"/>
          <p:cNvSpPr>
            <a:spLocks noGrp="1"/>
          </p:cNvSpPr>
          <p:nvPr>
            <p:ph idx="1"/>
          </p:nvPr>
        </p:nvSpPr>
        <p:spPr>
          <a:xfrm>
            <a:off x="604157" y="1551214"/>
            <a:ext cx="8229600" cy="4525963"/>
          </a:xfrm>
        </p:spPr>
        <p:txBody>
          <a:bodyPr>
            <a:normAutofit/>
          </a:bodyPr>
          <a:lstStyle/>
          <a:p>
            <a:pPr marL="0" indent="0" defTabSz="434340">
              <a:spcBef>
                <a:spcPts val="0"/>
              </a:spcBef>
              <a:buClrTx/>
              <a:buSzTx/>
              <a:buFontTx/>
              <a:buNone/>
              <a:defRPr sz="3514">
                <a:solidFill>
                  <a:srgbClr val="000000"/>
                </a:solidFill>
              </a:defRPr>
            </a:pPr>
            <a:r>
              <a:rPr lang="en-US" dirty="0"/>
              <a:t>In contrast to the modest accuracy of </a:t>
            </a:r>
            <a:r>
              <a:rPr lang="en-US" dirty="0" smtClean="0"/>
              <a:t>various individual findings </a:t>
            </a:r>
            <a:r>
              <a:rPr lang="mr-IN" dirty="0" smtClean="0"/>
              <a:t>…</a:t>
            </a:r>
            <a:endParaRPr lang="en-US" dirty="0"/>
          </a:p>
          <a:p>
            <a:pPr marL="0" indent="0" defTabSz="434340">
              <a:spcBef>
                <a:spcPts val="0"/>
              </a:spcBef>
              <a:buClrTx/>
              <a:buSzTx/>
              <a:buFontTx/>
              <a:buNone/>
              <a:defRPr sz="3514">
                <a:solidFill>
                  <a:srgbClr val="000000"/>
                </a:solidFill>
              </a:defRPr>
            </a:pPr>
            <a:endParaRPr lang="en-US" dirty="0"/>
          </a:p>
          <a:p>
            <a:pPr marL="0" indent="0" defTabSz="434340">
              <a:spcBef>
                <a:spcPts val="0"/>
              </a:spcBef>
              <a:buClrTx/>
              <a:buSzTx/>
              <a:buFontTx/>
              <a:buNone/>
              <a:defRPr sz="3514">
                <a:solidFill>
                  <a:srgbClr val="000000"/>
                </a:solidFill>
              </a:defRPr>
            </a:pPr>
            <a:r>
              <a:rPr lang="mr-IN" dirty="0" smtClean="0"/>
              <a:t>…</a:t>
            </a:r>
            <a:r>
              <a:rPr lang="en-GB" dirty="0" smtClean="0"/>
              <a:t> </a:t>
            </a:r>
            <a:r>
              <a:rPr lang="en-US" dirty="0" smtClean="0"/>
              <a:t>a high Wells Score (i.e. 4.5+) markedly </a:t>
            </a:r>
            <a:r>
              <a:rPr lang="en-US" dirty="0"/>
              <a:t>increases the probability of </a:t>
            </a:r>
            <a:r>
              <a:rPr lang="en-US" dirty="0" smtClean="0"/>
              <a:t>PE (LR </a:t>
            </a:r>
            <a:r>
              <a:rPr lang="en-US" dirty="0"/>
              <a:t>= 7.5), whereas a </a:t>
            </a:r>
            <a:r>
              <a:rPr lang="en-US" dirty="0" smtClean="0"/>
              <a:t>low Wells Score (i.e. &lt;2) decreases </a:t>
            </a:r>
            <a:r>
              <a:rPr lang="en-US" dirty="0"/>
              <a:t>it</a:t>
            </a:r>
            <a:r>
              <a:rPr lang="en-US" b="1" dirty="0"/>
              <a:t> </a:t>
            </a:r>
            <a:r>
              <a:rPr lang="en-US" dirty="0"/>
              <a:t>(</a:t>
            </a:r>
            <a:r>
              <a:rPr lang="en-US" dirty="0" smtClean="0"/>
              <a:t>LR </a:t>
            </a:r>
            <a:r>
              <a:rPr lang="en-US" dirty="0"/>
              <a:t>= 0.3</a:t>
            </a:r>
            <a:r>
              <a:rPr lang="en-US" dirty="0" smtClean="0"/>
              <a:t>)</a:t>
            </a:r>
            <a:endParaRPr lang="en-US" dirty="0"/>
          </a:p>
          <a:p>
            <a:pPr>
              <a:spcBef>
                <a:spcPts val="0"/>
              </a:spcBef>
              <a:defRPr sz="3500">
                <a:solidFill>
                  <a:srgbClr val="000000"/>
                </a:solidFill>
              </a:defRPr>
            </a:pPr>
            <a:endParaRPr lang="en-US" dirty="0"/>
          </a:p>
        </p:txBody>
      </p:sp>
    </p:spTree>
    <p:extLst>
      <p:ext uri="{BB962C8B-B14F-4D97-AF65-F5344CB8AC3E}">
        <p14:creationId xmlns:p14="http://schemas.microsoft.com/office/powerpoint/2010/main" val="131320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a:t>
            </a:r>
            <a:r>
              <a:rPr lang="en-GB" dirty="0"/>
              <a:t>1</a:t>
            </a:r>
          </a:p>
        </p:txBody>
      </p:sp>
      <p:sp>
        <p:nvSpPr>
          <p:cNvPr id="3" name="Content Placeholder 2"/>
          <p:cNvSpPr>
            <a:spLocks noGrp="1"/>
          </p:cNvSpPr>
          <p:nvPr>
            <p:ph idx="1"/>
          </p:nvPr>
        </p:nvSpPr>
        <p:spPr/>
        <p:txBody>
          <a:bodyPr/>
          <a:lstStyle/>
          <a:p>
            <a:r>
              <a:rPr lang="en-GB" dirty="0" smtClean="0"/>
              <a:t>A 45 year old man presented to Ambulatory Care with right leg swelling and pain, which had occurred spontaneously over the last 3 days</a:t>
            </a:r>
          </a:p>
          <a:p>
            <a:r>
              <a:rPr lang="en-GB" dirty="0" smtClean="0"/>
              <a:t>On examination, his right calf was 5cm wider than the left</a:t>
            </a:r>
          </a:p>
          <a:p>
            <a:r>
              <a:rPr lang="en-GB" dirty="0" smtClean="0"/>
              <a:t>His only past medical history was hypertension</a:t>
            </a:r>
            <a:endParaRPr lang="en-GB" dirty="0"/>
          </a:p>
        </p:txBody>
      </p:sp>
    </p:spTree>
    <p:extLst>
      <p:ext uri="{BB962C8B-B14F-4D97-AF65-F5344CB8AC3E}">
        <p14:creationId xmlns:p14="http://schemas.microsoft.com/office/powerpoint/2010/main" val="2302777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XR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887" y="980757"/>
            <a:ext cx="4848225" cy="5181600"/>
          </a:xfrm>
          <a:prstGeom prst="rect">
            <a:avLst/>
          </a:prstGeom>
        </p:spPr>
      </p:pic>
      <p:sp>
        <p:nvSpPr>
          <p:cNvPr id="2" name="Title 1"/>
          <p:cNvSpPr>
            <a:spLocks noGrp="1"/>
          </p:cNvSpPr>
          <p:nvPr>
            <p:ph type="title"/>
          </p:nvPr>
        </p:nvSpPr>
        <p:spPr>
          <a:xfrm>
            <a:off x="457200" y="274638"/>
            <a:ext cx="8229600" cy="574448"/>
          </a:xfrm>
        </p:spPr>
        <p:txBody>
          <a:bodyPr>
            <a:normAutofit fontScale="90000"/>
          </a:bodyPr>
          <a:lstStyle/>
          <a:p>
            <a:r>
              <a:rPr lang="en-US" sz="3600" dirty="0" smtClean="0"/>
              <a:t>Chest X-ray findings in PE</a:t>
            </a:r>
            <a:endParaRPr lang="en-US" sz="3600" dirty="0"/>
          </a:p>
        </p:txBody>
      </p:sp>
    </p:spTree>
    <p:extLst>
      <p:ext uri="{BB962C8B-B14F-4D97-AF65-F5344CB8AC3E}">
        <p14:creationId xmlns:p14="http://schemas.microsoft.com/office/powerpoint/2010/main" val="1567261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1648"/>
          </a:xfrm>
        </p:spPr>
        <p:txBody>
          <a:bodyPr>
            <a:noAutofit/>
          </a:bodyPr>
          <a:lstStyle/>
          <a:p>
            <a:r>
              <a:rPr lang="en-US" sz="3000" dirty="0" smtClean="0"/>
              <a:t>An approach to ?PE in stable non-pregnant adults</a:t>
            </a:r>
            <a:endParaRPr lang="en-US" sz="3000" dirty="0"/>
          </a:p>
        </p:txBody>
      </p:sp>
      <p:sp>
        <p:nvSpPr>
          <p:cNvPr id="4" name="TextBox 3"/>
          <p:cNvSpPr txBox="1"/>
          <p:nvPr/>
        </p:nvSpPr>
        <p:spPr>
          <a:xfrm>
            <a:off x="3371850" y="1337766"/>
            <a:ext cx="2351314" cy="523220"/>
          </a:xfrm>
          <a:prstGeom prst="rect">
            <a:avLst/>
          </a:prstGeom>
          <a:noFill/>
          <a:ln w="12700">
            <a:solidFill>
              <a:schemeClr val="tx2"/>
            </a:solidFill>
          </a:ln>
        </p:spPr>
        <p:txBody>
          <a:bodyPr wrap="square" rtlCol="0">
            <a:spAutoFit/>
          </a:bodyPr>
          <a:lstStyle/>
          <a:p>
            <a:pPr algn="ctr"/>
            <a:r>
              <a:rPr lang="en-US" sz="2800" dirty="0" smtClean="0"/>
              <a:t>Wells Score</a:t>
            </a:r>
            <a:endParaRPr lang="en-US" sz="2800" dirty="0"/>
          </a:p>
        </p:txBody>
      </p:sp>
      <p:cxnSp>
        <p:nvCxnSpPr>
          <p:cNvPr id="6" name="Straight Connector 5"/>
          <p:cNvCxnSpPr/>
          <p:nvPr/>
        </p:nvCxnSpPr>
        <p:spPr>
          <a:xfrm>
            <a:off x="4547507" y="1860986"/>
            <a:ext cx="0" cy="424542"/>
          </a:xfrm>
          <a:prstGeom prst="line">
            <a:avLst/>
          </a:prstGeom>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122713" y="2285528"/>
            <a:ext cx="4849586" cy="0"/>
          </a:xfrm>
          <a:prstGeom prst="line">
            <a:avLst/>
          </a:prstGeom>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122713" y="2285528"/>
            <a:ext cx="0" cy="538725"/>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547506" y="2285528"/>
            <a:ext cx="0" cy="571972"/>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72299" y="2293928"/>
            <a:ext cx="0" cy="563572"/>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91936" y="2824843"/>
            <a:ext cx="2563586" cy="800219"/>
          </a:xfrm>
          <a:prstGeom prst="rect">
            <a:avLst/>
          </a:prstGeom>
          <a:noFill/>
          <a:ln w="12700">
            <a:solidFill>
              <a:schemeClr val="tx2"/>
            </a:solidFill>
          </a:ln>
        </p:spPr>
        <p:txBody>
          <a:bodyPr wrap="square" rtlCol="0">
            <a:spAutoFit/>
          </a:bodyPr>
          <a:lstStyle/>
          <a:p>
            <a:pPr algn="ctr"/>
            <a:r>
              <a:rPr lang="en-US" sz="2800" dirty="0" smtClean="0"/>
              <a:t>0-1.5</a:t>
            </a:r>
          </a:p>
          <a:p>
            <a:pPr algn="ctr"/>
            <a:r>
              <a:rPr lang="en-US" dirty="0" smtClean="0"/>
              <a:t>Low clinical probability</a:t>
            </a:r>
            <a:endParaRPr lang="en-US" dirty="0"/>
          </a:p>
        </p:txBody>
      </p:sp>
      <p:sp>
        <p:nvSpPr>
          <p:cNvPr id="14" name="TextBox 13"/>
          <p:cNvSpPr txBox="1"/>
          <p:nvPr/>
        </p:nvSpPr>
        <p:spPr>
          <a:xfrm>
            <a:off x="3995056" y="2857500"/>
            <a:ext cx="1104900" cy="523220"/>
          </a:xfrm>
          <a:prstGeom prst="rect">
            <a:avLst/>
          </a:prstGeom>
          <a:noFill/>
          <a:ln w="12700">
            <a:solidFill>
              <a:schemeClr val="tx2"/>
            </a:solidFill>
          </a:ln>
        </p:spPr>
        <p:txBody>
          <a:bodyPr wrap="square" rtlCol="0">
            <a:spAutoFit/>
          </a:bodyPr>
          <a:lstStyle/>
          <a:p>
            <a:pPr algn="ctr"/>
            <a:r>
              <a:rPr lang="en-US" sz="2800" dirty="0" smtClean="0"/>
              <a:t>2-4</a:t>
            </a:r>
            <a:endParaRPr lang="en-US" sz="2800" dirty="0"/>
          </a:p>
        </p:txBody>
      </p:sp>
      <p:sp>
        <p:nvSpPr>
          <p:cNvPr id="15" name="TextBox 14"/>
          <p:cNvSpPr txBox="1"/>
          <p:nvPr/>
        </p:nvSpPr>
        <p:spPr>
          <a:xfrm>
            <a:off x="5626552" y="2840228"/>
            <a:ext cx="2691493" cy="800219"/>
          </a:xfrm>
          <a:prstGeom prst="rect">
            <a:avLst/>
          </a:prstGeom>
          <a:noFill/>
          <a:ln w="12700">
            <a:solidFill>
              <a:schemeClr val="tx2"/>
            </a:solidFill>
          </a:ln>
        </p:spPr>
        <p:txBody>
          <a:bodyPr wrap="square" rtlCol="0">
            <a:spAutoFit/>
          </a:bodyPr>
          <a:lstStyle/>
          <a:p>
            <a:pPr algn="ctr"/>
            <a:r>
              <a:rPr lang="en-US" sz="2800" dirty="0" smtClean="0"/>
              <a:t>4.5+</a:t>
            </a:r>
          </a:p>
          <a:p>
            <a:pPr algn="ctr"/>
            <a:r>
              <a:rPr lang="en-US" dirty="0" smtClean="0"/>
              <a:t>High clinical probability</a:t>
            </a:r>
          </a:p>
        </p:txBody>
      </p:sp>
      <p:cxnSp>
        <p:nvCxnSpPr>
          <p:cNvPr id="16" name="Straight Arrow Connector 15"/>
          <p:cNvCxnSpPr/>
          <p:nvPr/>
        </p:nvCxnSpPr>
        <p:spPr>
          <a:xfrm>
            <a:off x="2106384" y="3640447"/>
            <a:ext cx="0" cy="538724"/>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34786" y="4147456"/>
            <a:ext cx="2677886" cy="461665"/>
          </a:xfrm>
          <a:prstGeom prst="rect">
            <a:avLst/>
          </a:prstGeom>
          <a:noFill/>
          <a:ln w="12700">
            <a:solidFill>
              <a:schemeClr val="tx2"/>
            </a:solidFill>
          </a:ln>
        </p:spPr>
        <p:txBody>
          <a:bodyPr wrap="square" rtlCol="0">
            <a:spAutoFit/>
          </a:bodyPr>
          <a:lstStyle/>
          <a:p>
            <a:pPr algn="ctr"/>
            <a:r>
              <a:rPr lang="en-US" sz="2400" dirty="0" smtClean="0"/>
              <a:t>Apply PERC rule*</a:t>
            </a:r>
            <a:endParaRPr lang="en-US" sz="2400" dirty="0"/>
          </a:p>
        </p:txBody>
      </p:sp>
      <p:cxnSp>
        <p:nvCxnSpPr>
          <p:cNvPr id="19" name="Straight Arrow Connector 18"/>
          <p:cNvCxnSpPr>
            <a:endCxn id="20" idx="0"/>
          </p:cNvCxnSpPr>
          <p:nvPr/>
        </p:nvCxnSpPr>
        <p:spPr>
          <a:xfrm flipH="1">
            <a:off x="2106384" y="4609121"/>
            <a:ext cx="5443" cy="737841"/>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38941" y="5346962"/>
            <a:ext cx="1534886" cy="461665"/>
          </a:xfrm>
          <a:prstGeom prst="rect">
            <a:avLst/>
          </a:prstGeom>
          <a:noFill/>
          <a:ln w="12700">
            <a:solidFill>
              <a:schemeClr val="tx2"/>
            </a:solidFill>
          </a:ln>
        </p:spPr>
        <p:txBody>
          <a:bodyPr wrap="square" rtlCol="0">
            <a:spAutoFit/>
          </a:bodyPr>
          <a:lstStyle/>
          <a:p>
            <a:pPr algn="ctr"/>
            <a:r>
              <a:rPr lang="en-US" sz="2400" dirty="0" smtClean="0"/>
              <a:t>No PE</a:t>
            </a:r>
            <a:endParaRPr lang="en-US" sz="2400" dirty="0"/>
          </a:p>
        </p:txBody>
      </p:sp>
      <p:sp>
        <p:nvSpPr>
          <p:cNvPr id="28" name="TextBox 27"/>
          <p:cNvSpPr txBox="1"/>
          <p:nvPr/>
        </p:nvSpPr>
        <p:spPr>
          <a:xfrm>
            <a:off x="996041" y="4746917"/>
            <a:ext cx="1110343" cy="369332"/>
          </a:xfrm>
          <a:prstGeom prst="rect">
            <a:avLst/>
          </a:prstGeom>
          <a:noFill/>
        </p:spPr>
        <p:txBody>
          <a:bodyPr wrap="square" rtlCol="0">
            <a:spAutoFit/>
          </a:bodyPr>
          <a:lstStyle/>
          <a:p>
            <a:r>
              <a:rPr lang="en-US" dirty="0" smtClean="0"/>
              <a:t>PERC neg</a:t>
            </a:r>
            <a:endParaRPr lang="en-US" dirty="0"/>
          </a:p>
        </p:txBody>
      </p:sp>
      <p:cxnSp>
        <p:nvCxnSpPr>
          <p:cNvPr id="29" name="Straight Arrow Connector 28"/>
          <p:cNvCxnSpPr>
            <a:endCxn id="30" idx="0"/>
          </p:cNvCxnSpPr>
          <p:nvPr/>
        </p:nvCxnSpPr>
        <p:spPr>
          <a:xfrm>
            <a:off x="4569276" y="3380720"/>
            <a:ext cx="0" cy="766735"/>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946068" y="4147455"/>
            <a:ext cx="1246416" cy="461665"/>
          </a:xfrm>
          <a:prstGeom prst="rect">
            <a:avLst/>
          </a:prstGeom>
          <a:noFill/>
          <a:ln w="12700">
            <a:solidFill>
              <a:schemeClr val="tx2"/>
            </a:solidFill>
          </a:ln>
        </p:spPr>
        <p:txBody>
          <a:bodyPr wrap="square" rtlCol="0">
            <a:spAutoFit/>
          </a:bodyPr>
          <a:lstStyle/>
          <a:p>
            <a:pPr algn="ctr"/>
            <a:r>
              <a:rPr lang="en-US" sz="2400" dirty="0" smtClean="0"/>
              <a:t>d dimer</a:t>
            </a:r>
            <a:endParaRPr lang="en-US" sz="2400" dirty="0"/>
          </a:p>
        </p:txBody>
      </p:sp>
      <p:cxnSp>
        <p:nvCxnSpPr>
          <p:cNvPr id="33" name="Straight Arrow Connector 32"/>
          <p:cNvCxnSpPr/>
          <p:nvPr/>
        </p:nvCxnSpPr>
        <p:spPr>
          <a:xfrm>
            <a:off x="4571995" y="4609120"/>
            <a:ext cx="0" cy="766735"/>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801833" y="5346962"/>
            <a:ext cx="1534886" cy="461665"/>
          </a:xfrm>
          <a:prstGeom prst="rect">
            <a:avLst/>
          </a:prstGeom>
          <a:noFill/>
          <a:ln w="12700">
            <a:solidFill>
              <a:schemeClr val="tx2"/>
            </a:solidFill>
          </a:ln>
        </p:spPr>
        <p:txBody>
          <a:bodyPr wrap="square" rtlCol="0">
            <a:spAutoFit/>
          </a:bodyPr>
          <a:lstStyle/>
          <a:p>
            <a:pPr algn="ctr"/>
            <a:r>
              <a:rPr lang="en-US" sz="2400" dirty="0" smtClean="0"/>
              <a:t>No PE</a:t>
            </a:r>
            <a:endParaRPr lang="en-US" sz="2400" dirty="0"/>
          </a:p>
        </p:txBody>
      </p:sp>
      <p:sp>
        <p:nvSpPr>
          <p:cNvPr id="35" name="TextBox 34"/>
          <p:cNvSpPr txBox="1"/>
          <p:nvPr/>
        </p:nvSpPr>
        <p:spPr>
          <a:xfrm>
            <a:off x="3477982" y="4746917"/>
            <a:ext cx="1110344" cy="369332"/>
          </a:xfrm>
          <a:prstGeom prst="rect">
            <a:avLst/>
          </a:prstGeom>
          <a:noFill/>
        </p:spPr>
        <p:txBody>
          <a:bodyPr wrap="square" rtlCol="0">
            <a:spAutoFit/>
          </a:bodyPr>
          <a:lstStyle/>
          <a:p>
            <a:r>
              <a:rPr lang="en-US" smtClean="0"/>
              <a:t>Negative</a:t>
            </a:r>
            <a:endParaRPr lang="en-US" dirty="0"/>
          </a:p>
        </p:txBody>
      </p:sp>
      <p:cxnSp>
        <p:nvCxnSpPr>
          <p:cNvPr id="36" name="Straight Arrow Connector 35"/>
          <p:cNvCxnSpPr/>
          <p:nvPr/>
        </p:nvCxnSpPr>
        <p:spPr>
          <a:xfrm>
            <a:off x="6977740" y="3640447"/>
            <a:ext cx="0" cy="538724"/>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300103" y="4195146"/>
            <a:ext cx="1997529" cy="1200329"/>
          </a:xfrm>
          <a:prstGeom prst="rect">
            <a:avLst/>
          </a:prstGeom>
          <a:noFill/>
          <a:ln w="12700">
            <a:solidFill>
              <a:schemeClr val="tx2"/>
            </a:solidFill>
          </a:ln>
        </p:spPr>
        <p:txBody>
          <a:bodyPr wrap="square" rtlCol="0">
            <a:spAutoFit/>
          </a:bodyPr>
          <a:lstStyle/>
          <a:p>
            <a:pPr algn="ctr"/>
            <a:r>
              <a:rPr lang="en-US" sz="2400" dirty="0" smtClean="0"/>
              <a:t>Start treatment and scan</a:t>
            </a:r>
            <a:endParaRPr lang="en-US" sz="2400" dirty="0"/>
          </a:p>
        </p:txBody>
      </p:sp>
      <p:cxnSp>
        <p:nvCxnSpPr>
          <p:cNvPr id="39" name="Straight Connector 38"/>
          <p:cNvCxnSpPr/>
          <p:nvPr/>
        </p:nvCxnSpPr>
        <p:spPr>
          <a:xfrm flipV="1">
            <a:off x="5192484" y="4425393"/>
            <a:ext cx="1107619" cy="1"/>
          </a:xfrm>
          <a:prstGeom prst="line">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276850" y="4425393"/>
            <a:ext cx="938886" cy="369332"/>
          </a:xfrm>
          <a:prstGeom prst="rect">
            <a:avLst/>
          </a:prstGeom>
          <a:noFill/>
        </p:spPr>
        <p:txBody>
          <a:bodyPr wrap="square" rtlCol="0">
            <a:spAutoFit/>
          </a:bodyPr>
          <a:lstStyle/>
          <a:p>
            <a:r>
              <a:rPr lang="en-US" smtClean="0"/>
              <a:t>Positive</a:t>
            </a:r>
            <a:endParaRPr lang="en-US" dirty="0"/>
          </a:p>
        </p:txBody>
      </p:sp>
      <p:sp>
        <p:nvSpPr>
          <p:cNvPr id="43" name="TextBox 42"/>
          <p:cNvSpPr txBox="1"/>
          <p:nvPr/>
        </p:nvSpPr>
        <p:spPr>
          <a:xfrm>
            <a:off x="6281049" y="5549478"/>
            <a:ext cx="2036995" cy="461665"/>
          </a:xfrm>
          <a:prstGeom prst="rect">
            <a:avLst/>
          </a:prstGeom>
          <a:noFill/>
          <a:ln w="12700">
            <a:solidFill>
              <a:schemeClr val="tx2"/>
            </a:solidFill>
          </a:ln>
        </p:spPr>
        <p:txBody>
          <a:bodyPr wrap="square" rtlCol="0">
            <a:spAutoFit/>
          </a:bodyPr>
          <a:lstStyle/>
          <a:p>
            <a:pPr algn="ctr"/>
            <a:r>
              <a:rPr lang="en-US" sz="2400" dirty="0" smtClean="0"/>
              <a:t>sPESI score</a:t>
            </a:r>
            <a:endParaRPr lang="en-US" sz="2400" dirty="0"/>
          </a:p>
        </p:txBody>
      </p:sp>
      <p:sp>
        <p:nvSpPr>
          <p:cNvPr id="44" name="TextBox 43"/>
          <p:cNvSpPr txBox="1"/>
          <p:nvPr/>
        </p:nvSpPr>
        <p:spPr>
          <a:xfrm>
            <a:off x="383721" y="5982014"/>
            <a:ext cx="5758536" cy="369332"/>
          </a:xfrm>
          <a:prstGeom prst="rect">
            <a:avLst/>
          </a:prstGeom>
          <a:noFill/>
        </p:spPr>
        <p:txBody>
          <a:bodyPr wrap="square" rtlCol="0">
            <a:spAutoFit/>
          </a:bodyPr>
          <a:lstStyle/>
          <a:p>
            <a:r>
              <a:rPr lang="en-US" dirty="0" smtClean="0">
                <a:hlinkClick r:id="rId3"/>
              </a:rPr>
              <a:t>*https</a:t>
            </a:r>
            <a:r>
              <a:rPr lang="en-US" dirty="0">
                <a:hlinkClick r:id="rId3"/>
              </a:rPr>
              <a:t>://lifeinthefastlane.com/pulmonary-puzzle-016</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919495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7068"/>
            <a:ext cx="8229600" cy="1143000"/>
          </a:xfrm>
        </p:spPr>
        <p:txBody>
          <a:bodyPr>
            <a:normAutofit/>
          </a:bodyPr>
          <a:lstStyle/>
          <a:p>
            <a:r>
              <a:rPr lang="en-GB" sz="3200" dirty="0" smtClean="0"/>
              <a:t>Ambulatory Care? </a:t>
            </a:r>
            <a:r>
              <a:rPr lang="en-GB" sz="3200" dirty="0"/>
              <a:t>S</a:t>
            </a:r>
            <a:r>
              <a:rPr lang="en-GB" sz="3200" dirty="0" smtClean="0"/>
              <a:t>implified PE Severity Index (</a:t>
            </a:r>
            <a:r>
              <a:rPr lang="en-GB" sz="3200" dirty="0" err="1" smtClean="0"/>
              <a:t>sPESI</a:t>
            </a:r>
            <a:r>
              <a:rPr lang="en-GB" sz="3200" dirty="0" smtClean="0"/>
              <a:t>) Score</a:t>
            </a:r>
            <a:endParaRPr lang="en-GB" sz="3200" dirty="0"/>
          </a:p>
        </p:txBody>
      </p:sp>
      <p:sp>
        <p:nvSpPr>
          <p:cNvPr id="7" name="TextBox 6"/>
          <p:cNvSpPr txBox="1"/>
          <p:nvPr/>
        </p:nvSpPr>
        <p:spPr>
          <a:xfrm>
            <a:off x="571520" y="5454203"/>
            <a:ext cx="8000960" cy="646331"/>
          </a:xfrm>
          <a:prstGeom prst="rect">
            <a:avLst/>
          </a:prstGeom>
          <a:noFill/>
        </p:spPr>
        <p:txBody>
          <a:bodyPr wrap="square" rtlCol="0">
            <a:spAutoFit/>
          </a:bodyPr>
          <a:lstStyle/>
          <a:p>
            <a:pPr algn="ctr"/>
            <a:r>
              <a:rPr lang="en-US" dirty="0"/>
              <a:t>Patients with a score of 0 </a:t>
            </a:r>
            <a:r>
              <a:rPr lang="en-US" dirty="0" smtClean="0"/>
              <a:t>are </a:t>
            </a:r>
            <a:r>
              <a:rPr lang="en-US" dirty="0"/>
              <a:t>determined to be low risk, while those with a score of 1 or more </a:t>
            </a:r>
            <a:r>
              <a:rPr lang="en-US" dirty="0" smtClean="0"/>
              <a:t>are </a:t>
            </a:r>
            <a:r>
              <a:rPr lang="en-US" dirty="0"/>
              <a:t>considered high </a:t>
            </a:r>
            <a:r>
              <a:rPr lang="en-US" dirty="0" smtClean="0"/>
              <a:t>risk and </a:t>
            </a:r>
            <a:r>
              <a:rPr lang="en-US" b="1" dirty="0" smtClean="0"/>
              <a:t>not</a:t>
            </a:r>
            <a:r>
              <a:rPr lang="en-US" dirty="0" smtClean="0"/>
              <a:t> suitable for Ambulatory Care</a:t>
            </a:r>
            <a:endParaRPr lang="en-GB" dirty="0"/>
          </a:p>
        </p:txBody>
      </p:sp>
      <p:pic>
        <p:nvPicPr>
          <p:cNvPr id="8" name="Picture 7" descr="Screen Shot 2015-10-27 at 18.58.33.png"/>
          <p:cNvPicPr>
            <a:picLocks noChangeAspect="1"/>
          </p:cNvPicPr>
          <p:nvPr/>
        </p:nvPicPr>
        <p:blipFill rotWithShape="1">
          <a:blip r:embed="rId3">
            <a:extLst>
              <a:ext uri="{28A0092B-C50C-407E-A947-70E740481C1C}">
                <a14:useLocalDpi xmlns:a14="http://schemas.microsoft.com/office/drawing/2010/main" val="0"/>
              </a:ext>
            </a:extLst>
          </a:blip>
          <a:srcRect t="2935" r="2029"/>
          <a:stretch/>
        </p:blipFill>
        <p:spPr>
          <a:xfrm>
            <a:off x="1631003" y="1417638"/>
            <a:ext cx="5881994" cy="3978995"/>
          </a:xfrm>
          <a:prstGeom prst="rect">
            <a:avLst/>
          </a:prstGeom>
          <a:ln>
            <a:solidFill>
              <a:schemeClr val="tx2"/>
            </a:solidFill>
          </a:ln>
        </p:spPr>
      </p:pic>
    </p:spTree>
    <p:extLst>
      <p:ext uri="{BB962C8B-B14F-4D97-AF65-F5344CB8AC3E}">
        <p14:creationId xmlns:p14="http://schemas.microsoft.com/office/powerpoint/2010/main" val="194096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726" y="1289957"/>
            <a:ext cx="6247131" cy="4386943"/>
          </a:xfrm>
          <a:prstGeom prst="rect">
            <a:avLst/>
          </a:prstGeom>
        </p:spPr>
      </p:pic>
      <p:sp>
        <p:nvSpPr>
          <p:cNvPr id="4" name="Title 3"/>
          <p:cNvSpPr>
            <a:spLocks noGrp="1"/>
          </p:cNvSpPr>
          <p:nvPr>
            <p:ph type="title"/>
          </p:nvPr>
        </p:nvSpPr>
        <p:spPr/>
        <p:txBody>
          <a:bodyPr>
            <a:normAutofit/>
          </a:bodyPr>
          <a:lstStyle/>
          <a:p>
            <a:r>
              <a:rPr lang="en-US" sz="3200" dirty="0" smtClean="0"/>
              <a:t>Clinical exclusion criteria for Ambulatory Care</a:t>
            </a:r>
            <a:endParaRPr lang="en-US" sz="3200" dirty="0"/>
          </a:p>
        </p:txBody>
      </p:sp>
      <p:sp>
        <p:nvSpPr>
          <p:cNvPr id="5" name="TextBox 4"/>
          <p:cNvSpPr txBox="1"/>
          <p:nvPr/>
        </p:nvSpPr>
        <p:spPr>
          <a:xfrm>
            <a:off x="1102813" y="5823858"/>
            <a:ext cx="7099573" cy="369332"/>
          </a:xfrm>
          <a:prstGeom prst="rect">
            <a:avLst/>
          </a:prstGeom>
          <a:noFill/>
        </p:spPr>
        <p:txBody>
          <a:bodyPr wrap="square" rtlCol="0">
            <a:spAutoFit/>
          </a:bodyPr>
          <a:lstStyle/>
          <a:p>
            <a:r>
              <a:rPr lang="en-US" dirty="0" smtClean="0"/>
              <a:t>BTS Guidelines for initial OP management of PE. Thorax 2018: 73: </a:t>
            </a:r>
            <a:r>
              <a:rPr lang="en-US" dirty="0" err="1" smtClean="0"/>
              <a:t>suppl</a:t>
            </a:r>
            <a:r>
              <a:rPr lang="en-US" dirty="0" smtClean="0"/>
              <a:t> 2</a:t>
            </a:r>
            <a:endParaRPr lang="en-US" dirty="0"/>
          </a:p>
        </p:txBody>
      </p:sp>
    </p:spTree>
    <p:extLst>
      <p:ext uri="{BB962C8B-B14F-4D97-AF65-F5344CB8AC3E}">
        <p14:creationId xmlns:p14="http://schemas.microsoft.com/office/powerpoint/2010/main" val="533070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62" t="31429"/>
          <a:stretch/>
        </p:blipFill>
        <p:spPr>
          <a:xfrm>
            <a:off x="4582303" y="518165"/>
            <a:ext cx="3627165" cy="5326013"/>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62" b="67143"/>
          <a:stretch/>
        </p:blipFill>
        <p:spPr>
          <a:xfrm>
            <a:off x="985154" y="650242"/>
            <a:ext cx="3597149" cy="2530929"/>
          </a:xfrm>
          <a:prstGeom prst="rect">
            <a:avLst/>
          </a:prstGeom>
        </p:spPr>
      </p:pic>
      <p:cxnSp>
        <p:nvCxnSpPr>
          <p:cNvPr id="5" name="Straight Arrow Connector 4"/>
          <p:cNvCxnSpPr/>
          <p:nvPr/>
        </p:nvCxnSpPr>
        <p:spPr>
          <a:xfrm>
            <a:off x="4049486" y="1915707"/>
            <a:ext cx="963385" cy="0"/>
          </a:xfrm>
          <a:prstGeom prst="straightConnector1">
            <a:avLst/>
          </a:pr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32517" y="5976256"/>
            <a:ext cx="7099573" cy="369332"/>
          </a:xfrm>
          <a:prstGeom prst="rect">
            <a:avLst/>
          </a:prstGeom>
          <a:noFill/>
        </p:spPr>
        <p:txBody>
          <a:bodyPr wrap="square" rtlCol="0">
            <a:spAutoFit/>
          </a:bodyPr>
          <a:lstStyle/>
          <a:p>
            <a:r>
              <a:rPr lang="en-US" dirty="0" smtClean="0"/>
              <a:t>BTS Guidelines for initial OP management of PE. Thorax 2018: 73: </a:t>
            </a:r>
            <a:r>
              <a:rPr lang="en-US" dirty="0" err="1" smtClean="0"/>
              <a:t>suppl</a:t>
            </a:r>
            <a:r>
              <a:rPr lang="en-US" dirty="0" smtClean="0"/>
              <a:t> 2</a:t>
            </a:r>
            <a:endParaRPr lang="en-US" dirty="0"/>
          </a:p>
        </p:txBody>
      </p:sp>
      <p:pic>
        <p:nvPicPr>
          <p:cNvPr id="7170" name="Picture 2" descr="mage result for clip art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945" y="3506069"/>
            <a:ext cx="2647950" cy="214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2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Troponin to risk stratify PE patients</a:t>
            </a:r>
            <a:endParaRPr lang="en-US" dirty="0"/>
          </a:p>
        </p:txBody>
      </p:sp>
      <p:sp>
        <p:nvSpPr>
          <p:cNvPr id="3" name="Content Placeholder 2"/>
          <p:cNvSpPr>
            <a:spLocks noGrp="1"/>
          </p:cNvSpPr>
          <p:nvPr>
            <p:ph idx="1"/>
          </p:nvPr>
        </p:nvSpPr>
        <p:spPr>
          <a:xfrm>
            <a:off x="457200" y="1417638"/>
            <a:ext cx="8229600" cy="4770891"/>
          </a:xfrm>
        </p:spPr>
        <p:txBody>
          <a:bodyPr>
            <a:normAutofit fontScale="85000" lnSpcReduction="20000"/>
          </a:bodyPr>
          <a:lstStyle/>
          <a:p>
            <a:r>
              <a:rPr lang="en-US" dirty="0"/>
              <a:t>Where RV dilatation has been identified on CT </a:t>
            </a:r>
            <a:r>
              <a:rPr lang="en-US" dirty="0" smtClean="0"/>
              <a:t>scanning or </a:t>
            </a:r>
            <a:r>
              <a:rPr lang="en-US" dirty="0"/>
              <a:t>echocardiography in patients who are suitable </a:t>
            </a:r>
            <a:r>
              <a:rPr lang="en-US" dirty="0" smtClean="0"/>
              <a:t>for OP </a:t>
            </a:r>
            <a:r>
              <a:rPr lang="en-US" dirty="0"/>
              <a:t>management, consider measuring laboratory </a:t>
            </a:r>
            <a:r>
              <a:rPr lang="en-US" dirty="0" smtClean="0"/>
              <a:t>cardiac biomarkers </a:t>
            </a:r>
            <a:r>
              <a:rPr lang="en-US" dirty="0"/>
              <a:t>(BNP, NT-</a:t>
            </a:r>
            <a:r>
              <a:rPr lang="en-US" dirty="0" err="1"/>
              <a:t>proBNP</a:t>
            </a:r>
            <a:r>
              <a:rPr lang="en-US" dirty="0"/>
              <a:t>, </a:t>
            </a:r>
            <a:r>
              <a:rPr lang="en-US" dirty="0" err="1"/>
              <a:t>hsTnI</a:t>
            </a:r>
            <a:r>
              <a:rPr lang="en-US" dirty="0"/>
              <a:t> or </a:t>
            </a:r>
            <a:r>
              <a:rPr lang="en-US" dirty="0" err="1"/>
              <a:t>hsTnT</a:t>
            </a:r>
            <a:r>
              <a:rPr lang="en-US" dirty="0"/>
              <a:t>). </a:t>
            </a:r>
            <a:r>
              <a:rPr lang="en-US" dirty="0" smtClean="0"/>
              <a:t>Normal values </a:t>
            </a:r>
            <a:r>
              <a:rPr lang="en-US" dirty="0"/>
              <a:t>may be used to identify low-risk patients; </a:t>
            </a:r>
            <a:r>
              <a:rPr lang="en-US" dirty="0" smtClean="0"/>
              <a:t>elevated biomarkers </a:t>
            </a:r>
            <a:r>
              <a:rPr lang="en-US" dirty="0"/>
              <a:t>in this context should prompt IP admission </a:t>
            </a:r>
            <a:r>
              <a:rPr lang="en-US" dirty="0" smtClean="0"/>
              <a:t>for observation</a:t>
            </a:r>
            <a:r>
              <a:rPr lang="en-US" dirty="0"/>
              <a:t>. </a:t>
            </a:r>
            <a:r>
              <a:rPr lang="en-US" b="1" dirty="0"/>
              <a:t>Grade </a:t>
            </a:r>
            <a:r>
              <a:rPr lang="en-US" b="1" dirty="0" smtClean="0"/>
              <a:t>C</a:t>
            </a:r>
          </a:p>
          <a:p>
            <a:endParaRPr lang="en-US" b="1" dirty="0" smtClean="0"/>
          </a:p>
          <a:p>
            <a:pPr marL="0" indent="0">
              <a:buNone/>
            </a:pPr>
            <a:r>
              <a:rPr lang="en-US" dirty="0"/>
              <a:t>Good practice points</a:t>
            </a:r>
          </a:p>
          <a:p>
            <a:r>
              <a:rPr lang="en-US" dirty="0"/>
              <a:t>✓ In the context of low-risk PE and an incidental finding </a:t>
            </a:r>
            <a:r>
              <a:rPr lang="en-US" dirty="0" smtClean="0"/>
              <a:t>of elevated </a:t>
            </a:r>
            <a:r>
              <a:rPr lang="en-US" dirty="0"/>
              <a:t>troponin, senior review is required and </a:t>
            </a:r>
            <a:r>
              <a:rPr lang="en-US" dirty="0" smtClean="0"/>
              <a:t>alternative causes </a:t>
            </a:r>
            <a:r>
              <a:rPr lang="en-US" dirty="0"/>
              <a:t>for troponin release should be </a:t>
            </a:r>
            <a:r>
              <a:rPr lang="en-US" dirty="0" smtClean="0"/>
              <a:t>considered</a:t>
            </a:r>
            <a:endParaRPr lang="en-US" dirty="0"/>
          </a:p>
          <a:p>
            <a:endParaRPr lang="en-US" dirty="0"/>
          </a:p>
          <a:p>
            <a:endParaRPr lang="en-US" dirty="0"/>
          </a:p>
        </p:txBody>
      </p:sp>
      <p:sp>
        <p:nvSpPr>
          <p:cNvPr id="4" name="TextBox 3"/>
          <p:cNvSpPr txBox="1"/>
          <p:nvPr/>
        </p:nvSpPr>
        <p:spPr>
          <a:xfrm>
            <a:off x="6486260" y="6003863"/>
            <a:ext cx="2200540" cy="369332"/>
          </a:xfrm>
          <a:prstGeom prst="rect">
            <a:avLst/>
          </a:prstGeom>
          <a:noFill/>
        </p:spPr>
        <p:txBody>
          <a:bodyPr wrap="square" rtlCol="0">
            <a:spAutoFit/>
          </a:bodyPr>
          <a:lstStyle/>
          <a:p>
            <a:r>
              <a:rPr lang="en-US" dirty="0" smtClean="0"/>
              <a:t>BTS </a:t>
            </a:r>
            <a:r>
              <a:rPr lang="en-US" smtClean="0"/>
              <a:t>Guidelines 2018</a:t>
            </a:r>
            <a:endParaRPr lang="en-US" dirty="0"/>
          </a:p>
        </p:txBody>
      </p:sp>
    </p:spTree>
    <p:extLst>
      <p:ext uri="{BB962C8B-B14F-4D97-AF65-F5344CB8AC3E}">
        <p14:creationId xmlns:p14="http://schemas.microsoft.com/office/powerpoint/2010/main" val="1018045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Evidence for Ambulatory Care in a </a:t>
            </a:r>
            <a:br>
              <a:rPr lang="en-US" sz="3600" dirty="0" smtClean="0"/>
            </a:br>
            <a:r>
              <a:rPr lang="en-US" sz="3600" dirty="0" smtClean="0"/>
              <a:t>not-yet-confirmed PE</a:t>
            </a:r>
            <a:endParaRPr lang="en-US" sz="36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Evidence statement</a:t>
            </a:r>
          </a:p>
          <a:p>
            <a:r>
              <a:rPr lang="en-US" dirty="0"/>
              <a:t>There are a limited number of studies in which patients </a:t>
            </a:r>
            <a:r>
              <a:rPr lang="en-US" dirty="0" smtClean="0"/>
              <a:t>with suspected </a:t>
            </a:r>
            <a:r>
              <a:rPr lang="en-US" dirty="0"/>
              <a:t>PE who were identified as at low risk of </a:t>
            </a:r>
            <a:r>
              <a:rPr lang="en-US" dirty="0" smtClean="0"/>
              <a:t>adverse outcome </a:t>
            </a:r>
            <a:r>
              <a:rPr lang="en-US" dirty="0"/>
              <a:t>were treated with anticoagulation prior to </a:t>
            </a:r>
            <a:r>
              <a:rPr lang="en-US" dirty="0" smtClean="0"/>
              <a:t>imaging, either </a:t>
            </a:r>
            <a:r>
              <a:rPr lang="en-US" dirty="0"/>
              <a:t>same day or as an OP. Outcomes did not appear to </a:t>
            </a:r>
            <a:r>
              <a:rPr lang="en-US" dirty="0" smtClean="0"/>
              <a:t>be worse </a:t>
            </a:r>
            <a:r>
              <a:rPr lang="en-US" dirty="0"/>
              <a:t>in those patients with suspected PE investigated as </a:t>
            </a:r>
            <a:r>
              <a:rPr lang="en-US" dirty="0" smtClean="0"/>
              <a:t>OP. Evidence </a:t>
            </a:r>
            <a:r>
              <a:rPr lang="en-US" dirty="0"/>
              <a:t>level 2</a:t>
            </a:r>
            <a:r>
              <a:rPr lang="en-US" dirty="0" smtClean="0"/>
              <a:t>−</a:t>
            </a:r>
          </a:p>
          <a:p>
            <a:endParaRPr lang="en-US" dirty="0"/>
          </a:p>
          <a:p>
            <a:pPr marL="0" indent="0">
              <a:buNone/>
            </a:pPr>
            <a:r>
              <a:rPr lang="en-US" dirty="0"/>
              <a:t>Recommendation</a:t>
            </a:r>
          </a:p>
          <a:p>
            <a:r>
              <a:rPr lang="en-US" dirty="0" smtClean="0"/>
              <a:t>Patients </a:t>
            </a:r>
            <a:r>
              <a:rPr lang="en-US" dirty="0"/>
              <a:t>with suspected PE should, where reasonably </a:t>
            </a:r>
            <a:r>
              <a:rPr lang="en-US" dirty="0" smtClean="0"/>
              <a:t>practical, undergo </a:t>
            </a:r>
            <a:r>
              <a:rPr lang="en-US" dirty="0"/>
              <a:t>investigation on the same day of </a:t>
            </a:r>
            <a:r>
              <a:rPr lang="en-US" dirty="0" smtClean="0"/>
              <a:t>presentation to </a:t>
            </a:r>
            <a:r>
              <a:rPr lang="en-US" dirty="0"/>
              <a:t>exclude a diagnosis of PE. An alternative strategy of </a:t>
            </a:r>
            <a:r>
              <a:rPr lang="en-US" dirty="0" smtClean="0"/>
              <a:t>anticoagulation followed </a:t>
            </a:r>
            <a:r>
              <a:rPr lang="en-US" dirty="0"/>
              <a:t>by OP imaging within 24 hours </a:t>
            </a:r>
            <a:r>
              <a:rPr lang="en-US" dirty="0" smtClean="0"/>
              <a:t>may be </a:t>
            </a:r>
            <a:r>
              <a:rPr lang="en-US" dirty="0"/>
              <a:t>considered in patients with suspected PE, who have </a:t>
            </a:r>
            <a:r>
              <a:rPr lang="en-US" dirty="0" smtClean="0"/>
              <a:t>been deemed </a:t>
            </a:r>
            <a:r>
              <a:rPr lang="en-US" dirty="0"/>
              <a:t>low risk and eligible for OP care as per </a:t>
            </a:r>
            <a:r>
              <a:rPr lang="en-US" dirty="0" smtClean="0"/>
              <a:t>confirmed PE</a:t>
            </a:r>
            <a:r>
              <a:rPr lang="en-US" dirty="0"/>
              <a:t>. Robust systems should be in place to facilitate next </a:t>
            </a:r>
            <a:r>
              <a:rPr lang="en-US" dirty="0" smtClean="0"/>
              <a:t>day investigation </a:t>
            </a:r>
            <a:r>
              <a:rPr lang="en-US" dirty="0"/>
              <a:t>and review. Grade D</a:t>
            </a:r>
          </a:p>
          <a:p>
            <a:endParaRPr lang="en-US" dirty="0"/>
          </a:p>
        </p:txBody>
      </p:sp>
      <p:sp>
        <p:nvSpPr>
          <p:cNvPr id="4" name="TextBox 3"/>
          <p:cNvSpPr txBox="1"/>
          <p:nvPr/>
        </p:nvSpPr>
        <p:spPr>
          <a:xfrm>
            <a:off x="6486260" y="6003863"/>
            <a:ext cx="2200540" cy="369332"/>
          </a:xfrm>
          <a:prstGeom prst="rect">
            <a:avLst/>
          </a:prstGeom>
          <a:noFill/>
        </p:spPr>
        <p:txBody>
          <a:bodyPr wrap="square" rtlCol="0">
            <a:spAutoFit/>
          </a:bodyPr>
          <a:lstStyle/>
          <a:p>
            <a:r>
              <a:rPr lang="en-US" dirty="0" smtClean="0"/>
              <a:t>BTS </a:t>
            </a:r>
            <a:r>
              <a:rPr lang="en-US" smtClean="0"/>
              <a:t>Guidelines 2018</a:t>
            </a:r>
            <a:endParaRPr lang="en-US" dirty="0"/>
          </a:p>
        </p:txBody>
      </p:sp>
    </p:spTree>
    <p:extLst>
      <p:ext uri="{BB962C8B-B14F-4D97-AF65-F5344CB8AC3E}">
        <p14:creationId xmlns:p14="http://schemas.microsoft.com/office/powerpoint/2010/main" val="667802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599"/>
            <a:ext cx="8229600" cy="1143000"/>
          </a:xfrm>
        </p:spPr>
        <p:txBody>
          <a:bodyPr/>
          <a:lstStyle/>
          <a:p>
            <a:r>
              <a:rPr lang="en-GB" dirty="0" smtClean="0"/>
              <a:t>CT or V/Q scan?</a:t>
            </a:r>
            <a:endParaRPr lang="en-GB" dirty="0"/>
          </a:p>
        </p:txBody>
      </p:sp>
      <p:sp>
        <p:nvSpPr>
          <p:cNvPr id="4" name="Content Placeholder 3"/>
          <p:cNvSpPr>
            <a:spLocks noGrp="1"/>
          </p:cNvSpPr>
          <p:nvPr>
            <p:ph sz="half" idx="1"/>
          </p:nvPr>
        </p:nvSpPr>
        <p:spPr>
          <a:xfrm>
            <a:off x="457200" y="1276519"/>
            <a:ext cx="4038600" cy="4708525"/>
          </a:xfrm>
        </p:spPr>
        <p:txBody>
          <a:bodyPr>
            <a:normAutofit fontScale="77500" lnSpcReduction="20000"/>
          </a:bodyPr>
          <a:lstStyle/>
          <a:p>
            <a:pPr marL="0" indent="0">
              <a:buNone/>
            </a:pPr>
            <a:r>
              <a:rPr lang="en-GB" u="sng" dirty="0" smtClean="0"/>
              <a:t>CTPA</a:t>
            </a:r>
          </a:p>
          <a:p>
            <a:r>
              <a:rPr lang="en-GB" dirty="0" smtClean="0"/>
              <a:t>Preferred – simple positive/negative result, can visualise other lung pathology, RV dysfunction and proximal leg veins</a:t>
            </a:r>
          </a:p>
          <a:p>
            <a:r>
              <a:rPr lang="en-GB" dirty="0" smtClean="0"/>
              <a:t>90% sensitivity, 95% specificity - a negative CTPA essentially rules out PE</a:t>
            </a:r>
          </a:p>
          <a:p>
            <a:r>
              <a:rPr lang="en-GB" dirty="0" smtClean="0"/>
              <a:t>However, high sensitivity –&gt; increased incidence of PE and probably diagnosing unimportant PEs</a:t>
            </a:r>
          </a:p>
          <a:p>
            <a:endParaRPr lang="en-GB" dirty="0" smtClean="0"/>
          </a:p>
          <a:p>
            <a:endParaRPr lang="en-GB" dirty="0"/>
          </a:p>
        </p:txBody>
      </p:sp>
      <p:sp>
        <p:nvSpPr>
          <p:cNvPr id="5" name="Content Placeholder 4"/>
          <p:cNvSpPr>
            <a:spLocks noGrp="1"/>
          </p:cNvSpPr>
          <p:nvPr>
            <p:ph sz="half" idx="2"/>
          </p:nvPr>
        </p:nvSpPr>
        <p:spPr>
          <a:xfrm>
            <a:off x="4648200" y="1276519"/>
            <a:ext cx="4038600" cy="5011125"/>
          </a:xfrm>
        </p:spPr>
        <p:txBody>
          <a:bodyPr>
            <a:normAutofit fontScale="77500" lnSpcReduction="20000"/>
          </a:bodyPr>
          <a:lstStyle/>
          <a:p>
            <a:pPr marL="0" indent="0">
              <a:buNone/>
            </a:pPr>
            <a:r>
              <a:rPr lang="en-GB" u="sng" dirty="0" smtClean="0"/>
              <a:t>V/Q</a:t>
            </a:r>
          </a:p>
          <a:p>
            <a:r>
              <a:rPr lang="en-GB" dirty="0" smtClean="0"/>
              <a:t>Recommended in young/pregnant patients with normal CXRs and no history of lung disease (e.g. asthma) to reduce radiation</a:t>
            </a:r>
          </a:p>
          <a:p>
            <a:r>
              <a:rPr lang="en-GB" dirty="0" smtClean="0"/>
              <a:t>Role in patients who cannot have contrast</a:t>
            </a:r>
          </a:p>
          <a:p>
            <a:r>
              <a:rPr lang="en-GB" dirty="0" smtClean="0"/>
              <a:t>Different sensitivity and specificity figures in literature - non-diagnostic scans with high clinical suspicion still need CTPA – </a:t>
            </a:r>
            <a:r>
              <a:rPr lang="en-GB" b="1" dirty="0" smtClean="0"/>
              <a:t>but see next </a:t>
            </a:r>
          </a:p>
          <a:p>
            <a:r>
              <a:rPr lang="en-GB" dirty="0" smtClean="0"/>
              <a:t>Much more sensitive than CTPA in diagnosing chronic PEs (e.g. Ix of pulmonary hypertension)</a:t>
            </a:r>
          </a:p>
          <a:p>
            <a:endParaRPr lang="en-GB" dirty="0" smtClean="0"/>
          </a:p>
          <a:p>
            <a:endParaRPr lang="en-GB" dirty="0"/>
          </a:p>
        </p:txBody>
      </p:sp>
    </p:spTree>
    <p:extLst>
      <p:ext uri="{BB962C8B-B14F-4D97-AF65-F5344CB8AC3E}">
        <p14:creationId xmlns:p14="http://schemas.microsoft.com/office/powerpoint/2010/main" val="35688128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431437"/>
            <a:ext cx="8229600" cy="1143000"/>
          </a:xfrm>
        </p:spPr>
        <p:txBody>
          <a:bodyPr>
            <a:normAutofit fontScale="90000"/>
          </a:bodyPr>
          <a:lstStyle/>
          <a:p>
            <a:r>
              <a:rPr lang="en-GB" sz="3600" dirty="0" smtClean="0"/>
              <a:t>Sensitivity and specificity of </a:t>
            </a:r>
            <a:r>
              <a:rPr lang="en-GB" sz="3600" u="sng" dirty="0" smtClean="0"/>
              <a:t>planar</a:t>
            </a:r>
            <a:r>
              <a:rPr lang="en-GB" sz="3600" dirty="0" smtClean="0"/>
              <a:t> V/Q scan</a:t>
            </a:r>
            <a:br>
              <a:rPr lang="en-GB" sz="3600" dirty="0" smtClean="0"/>
            </a:br>
            <a:r>
              <a:rPr lang="en-GB" sz="2700" dirty="0" smtClean="0"/>
              <a:t>(after removing non-diagnostic scans from the analysis)</a:t>
            </a:r>
            <a:endParaRPr lang="en-GB"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3397504"/>
              </p:ext>
            </p:extLst>
          </p:nvPr>
        </p:nvGraphicFramePr>
        <p:xfrm>
          <a:off x="457200" y="2196887"/>
          <a:ext cx="8229600" cy="2137982"/>
        </p:xfrm>
        <a:graphic>
          <a:graphicData uri="http://schemas.openxmlformats.org/drawingml/2006/table">
            <a:tbl>
              <a:tblPr firstRow="1" bandRow="1">
                <a:tableStyleId>{5C22544A-7EE6-4342-B048-85BDC9FD1C3A}</a:tableStyleId>
              </a:tblPr>
              <a:tblGrid>
                <a:gridCol w="2743200"/>
                <a:gridCol w="2743200"/>
                <a:gridCol w="2743200"/>
              </a:tblGrid>
              <a:tr h="504757">
                <a:tc>
                  <a:txBody>
                    <a:bodyPr/>
                    <a:lstStyle/>
                    <a:p>
                      <a:pPr algn="ctr"/>
                      <a:r>
                        <a:rPr lang="en-GB" sz="2400" dirty="0" smtClean="0"/>
                        <a:t>PE absent</a:t>
                      </a:r>
                      <a:endParaRPr lang="en-GB" sz="2400" dirty="0"/>
                    </a:p>
                  </a:txBody>
                  <a:tcPr/>
                </a:tc>
                <a:tc>
                  <a:txBody>
                    <a:bodyPr/>
                    <a:lstStyle/>
                    <a:p>
                      <a:pPr algn="ctr"/>
                      <a:r>
                        <a:rPr lang="en-GB" sz="2400" dirty="0" smtClean="0"/>
                        <a:t>Non-diagnostic</a:t>
                      </a:r>
                      <a:r>
                        <a:rPr lang="en-GB" sz="2400" baseline="0" dirty="0" smtClean="0"/>
                        <a:t> scan</a:t>
                      </a:r>
                      <a:endParaRPr lang="en-GB" sz="2400" dirty="0"/>
                    </a:p>
                  </a:txBody>
                  <a:tcPr/>
                </a:tc>
                <a:tc>
                  <a:txBody>
                    <a:bodyPr/>
                    <a:lstStyle/>
                    <a:p>
                      <a:pPr algn="ctr"/>
                      <a:r>
                        <a:rPr lang="en-GB" sz="2400" dirty="0" smtClean="0"/>
                        <a:t>PE present</a:t>
                      </a:r>
                      <a:endParaRPr lang="en-GB" sz="2400" dirty="0"/>
                    </a:p>
                  </a:txBody>
                  <a:tcPr/>
                </a:tc>
              </a:tr>
              <a:tr h="871225">
                <a:tc>
                  <a:txBody>
                    <a:bodyPr/>
                    <a:lstStyle/>
                    <a:p>
                      <a:pPr algn="ctr"/>
                      <a:r>
                        <a:rPr lang="en-GB" sz="2400" dirty="0" smtClean="0"/>
                        <a:t>Normal/very low probability</a:t>
                      </a:r>
                      <a:endParaRPr lang="en-GB" sz="2400" dirty="0"/>
                    </a:p>
                  </a:txBody>
                  <a:tcPr/>
                </a:tc>
                <a:tc>
                  <a:txBody>
                    <a:bodyPr/>
                    <a:lstStyle/>
                    <a:p>
                      <a:pPr algn="ctr"/>
                      <a:r>
                        <a:rPr lang="en-GB" sz="2400" dirty="0" smtClean="0"/>
                        <a:t>Low/intermediate probability</a:t>
                      </a:r>
                      <a:endParaRPr lang="en-GB" sz="2400" dirty="0"/>
                    </a:p>
                  </a:txBody>
                  <a:tcPr/>
                </a:tc>
                <a:tc>
                  <a:txBody>
                    <a:bodyPr/>
                    <a:lstStyle/>
                    <a:p>
                      <a:pPr algn="ctr"/>
                      <a:r>
                        <a:rPr lang="en-GB" sz="2400" dirty="0" smtClean="0"/>
                        <a:t>High probability</a:t>
                      </a:r>
                      <a:endParaRPr lang="en-GB" sz="2400" dirty="0"/>
                    </a:p>
                  </a:txBody>
                  <a:tcPr/>
                </a:tc>
              </a:tr>
              <a:tr h="504757">
                <a:tc gridSpan="3">
                  <a:txBody>
                    <a:bodyPr/>
                    <a:lstStyle/>
                    <a:p>
                      <a:pPr algn="ctr"/>
                      <a:r>
                        <a:rPr lang="en-GB" sz="2400" dirty="0" smtClean="0"/>
                        <a:t>Modified PIOPED ll</a:t>
                      </a:r>
                      <a:r>
                        <a:rPr lang="en-GB" sz="2400" baseline="0" dirty="0" smtClean="0"/>
                        <a:t> </a:t>
                      </a:r>
                      <a:r>
                        <a:rPr lang="en-GB" sz="2400" baseline="0" dirty="0" err="1" smtClean="0"/>
                        <a:t>Scintigraphic</a:t>
                      </a:r>
                      <a:r>
                        <a:rPr lang="en-GB" sz="2400" baseline="0" dirty="0" smtClean="0"/>
                        <a:t> Criteria</a:t>
                      </a:r>
                    </a:p>
                    <a:p>
                      <a:pPr algn="ctr"/>
                      <a:r>
                        <a:rPr lang="en-GB" sz="2000" baseline="0" dirty="0" smtClean="0"/>
                        <a:t>(V/Q result compared with DSA or CTPA + Wells)</a:t>
                      </a:r>
                      <a:endParaRPr lang="en-GB" sz="2000" dirty="0"/>
                    </a:p>
                  </a:txBody>
                  <a:tcPr/>
                </a:tc>
                <a:tc hMerge="1">
                  <a:txBody>
                    <a:bodyPr/>
                    <a:lstStyle/>
                    <a:p>
                      <a:endParaRPr lang="en-GB"/>
                    </a:p>
                  </a:txBody>
                  <a:tcPr/>
                </a:tc>
                <a:tc hMerge="1">
                  <a:txBody>
                    <a:bodyPr/>
                    <a:lstStyle/>
                    <a:p>
                      <a:endParaRPr lang="en-GB" dirty="0"/>
                    </a:p>
                  </a:txBody>
                  <a:tcPr/>
                </a:tc>
              </a:tr>
            </a:tbl>
          </a:graphicData>
        </a:graphic>
      </p:graphicFrame>
      <p:sp>
        <p:nvSpPr>
          <p:cNvPr id="5" name="Oval 4"/>
          <p:cNvSpPr/>
          <p:nvPr/>
        </p:nvSpPr>
        <p:spPr>
          <a:xfrm>
            <a:off x="6192680" y="1992198"/>
            <a:ext cx="2337344" cy="1410342"/>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Connector 6"/>
          <p:cNvCxnSpPr>
            <a:stCxn id="5" idx="4"/>
          </p:cNvCxnSpPr>
          <p:nvPr/>
        </p:nvCxnSpPr>
        <p:spPr>
          <a:xfrm>
            <a:off x="7361352" y="3402540"/>
            <a:ext cx="0" cy="1223033"/>
          </a:xfrm>
          <a:prstGeom prst="line">
            <a:avLst/>
          </a:prstGeom>
          <a:ln w="381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382184" y="4625573"/>
            <a:ext cx="2147840" cy="430887"/>
          </a:xfrm>
          <a:prstGeom prst="rect">
            <a:avLst/>
          </a:prstGeom>
          <a:noFill/>
        </p:spPr>
        <p:txBody>
          <a:bodyPr wrap="square" rtlCol="0">
            <a:spAutoFit/>
          </a:bodyPr>
          <a:lstStyle/>
          <a:p>
            <a:r>
              <a:rPr lang="en-GB" sz="2200" dirty="0" smtClean="0">
                <a:solidFill>
                  <a:schemeClr val="accent2"/>
                </a:solidFill>
              </a:rPr>
              <a:t>Sensitivity 77.4%</a:t>
            </a:r>
            <a:endParaRPr lang="en-GB" sz="2200" dirty="0">
              <a:solidFill>
                <a:schemeClr val="accent2"/>
              </a:solidFill>
            </a:endParaRPr>
          </a:p>
        </p:txBody>
      </p:sp>
      <p:sp>
        <p:nvSpPr>
          <p:cNvPr id="10" name="Oval 9"/>
          <p:cNvSpPr/>
          <p:nvPr/>
        </p:nvSpPr>
        <p:spPr>
          <a:xfrm>
            <a:off x="654086" y="1992198"/>
            <a:ext cx="2337344" cy="1636742"/>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1775725" y="3628940"/>
            <a:ext cx="0" cy="1223033"/>
          </a:xfrm>
          <a:prstGeom prst="line">
            <a:avLst/>
          </a:prstGeom>
          <a:ln w="3810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26541" y="4851973"/>
            <a:ext cx="2337344" cy="430887"/>
          </a:xfrm>
          <a:prstGeom prst="rect">
            <a:avLst/>
          </a:prstGeom>
          <a:noFill/>
        </p:spPr>
        <p:txBody>
          <a:bodyPr wrap="square" rtlCol="0">
            <a:spAutoFit/>
          </a:bodyPr>
          <a:lstStyle/>
          <a:p>
            <a:r>
              <a:rPr lang="en-GB" sz="2200" dirty="0" smtClean="0">
                <a:solidFill>
                  <a:srgbClr val="C0504D"/>
                </a:solidFill>
              </a:rPr>
              <a:t>Specificity 97.7%</a:t>
            </a:r>
            <a:endParaRPr lang="en-GB" sz="2200" dirty="0">
              <a:solidFill>
                <a:srgbClr val="C0504D"/>
              </a:solidFill>
            </a:endParaRPr>
          </a:p>
        </p:txBody>
      </p:sp>
      <p:sp>
        <p:nvSpPr>
          <p:cNvPr id="17" name="TextBox 16"/>
          <p:cNvSpPr txBox="1"/>
          <p:nvPr/>
        </p:nvSpPr>
        <p:spPr>
          <a:xfrm>
            <a:off x="1066081" y="5613407"/>
            <a:ext cx="6929529" cy="400110"/>
          </a:xfrm>
          <a:prstGeom prst="rect">
            <a:avLst/>
          </a:prstGeom>
          <a:noFill/>
        </p:spPr>
        <p:txBody>
          <a:bodyPr wrap="square" rtlCol="0">
            <a:spAutoFit/>
          </a:bodyPr>
          <a:lstStyle/>
          <a:p>
            <a:pPr algn="ctr"/>
            <a:r>
              <a:rPr lang="en-GB" sz="2000" dirty="0" smtClean="0"/>
              <a:t>The % of patients with a PE absent or PE present scan was 73.5%</a:t>
            </a:r>
            <a:endParaRPr lang="en-GB" sz="2000" dirty="0"/>
          </a:p>
        </p:txBody>
      </p:sp>
    </p:spTree>
    <p:extLst>
      <p:ext uri="{BB962C8B-B14F-4D97-AF65-F5344CB8AC3E}">
        <p14:creationId xmlns:p14="http://schemas.microsoft.com/office/powerpoint/2010/main" val="767094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V/Q SPECT</a:t>
            </a:r>
            <a:endParaRPr lang="en-GB" dirty="0"/>
          </a:p>
        </p:txBody>
      </p:sp>
      <p:sp>
        <p:nvSpPr>
          <p:cNvPr id="3" name="Content Placeholder 2"/>
          <p:cNvSpPr>
            <a:spLocks noGrp="1"/>
          </p:cNvSpPr>
          <p:nvPr>
            <p:ph idx="1"/>
          </p:nvPr>
        </p:nvSpPr>
        <p:spPr>
          <a:xfrm>
            <a:off x="457200" y="1424933"/>
            <a:ext cx="8229600" cy="4525963"/>
          </a:xfrm>
        </p:spPr>
        <p:txBody>
          <a:bodyPr/>
          <a:lstStyle/>
          <a:p>
            <a:r>
              <a:rPr lang="en-GB" dirty="0" smtClean="0"/>
              <a:t>V/Q SPECT (single photon emission tomography) is the latest gold standard type of V/Q scan</a:t>
            </a:r>
          </a:p>
          <a:p>
            <a:r>
              <a:rPr lang="en-GB" dirty="0" smtClean="0"/>
              <a:t>3D images, greater diagnostic accuracy compared with planar V/Q scans … possibly comparable to CTPA</a:t>
            </a:r>
          </a:p>
          <a:p>
            <a:r>
              <a:rPr lang="en-GB" dirty="0" smtClean="0"/>
              <a:t>Reported as ‘no PE’ or a description of PE(s) present rather than probability (PIOPED </a:t>
            </a:r>
            <a:r>
              <a:rPr lang="en-GB" dirty="0" err="1" smtClean="0"/>
              <a:t>ll</a:t>
            </a:r>
            <a:r>
              <a:rPr lang="en-GB" dirty="0" smtClean="0"/>
              <a:t>)</a:t>
            </a:r>
            <a:endParaRPr lang="en-GB" dirty="0"/>
          </a:p>
        </p:txBody>
      </p:sp>
    </p:spTree>
    <p:extLst>
      <p:ext uri="{BB962C8B-B14F-4D97-AF65-F5344CB8AC3E}">
        <p14:creationId xmlns:p14="http://schemas.microsoft.com/office/powerpoint/2010/main" val="2155118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v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961" y="1146043"/>
            <a:ext cx="5381144" cy="3587429"/>
          </a:xfrm>
          <a:prstGeom prst="rect">
            <a:avLst/>
          </a:prstGeom>
        </p:spPr>
      </p:pic>
      <p:sp>
        <p:nvSpPr>
          <p:cNvPr id="3" name="TextBox 2"/>
          <p:cNvSpPr txBox="1"/>
          <p:nvPr/>
        </p:nvSpPr>
        <p:spPr>
          <a:xfrm>
            <a:off x="195943" y="5274128"/>
            <a:ext cx="8948057" cy="492443"/>
          </a:xfrm>
          <a:prstGeom prst="rect">
            <a:avLst/>
          </a:prstGeom>
          <a:noFill/>
        </p:spPr>
        <p:txBody>
          <a:bodyPr wrap="square" rtlCol="0">
            <a:spAutoFit/>
          </a:bodyPr>
          <a:lstStyle/>
          <a:p>
            <a:r>
              <a:rPr lang="en-US" sz="2600" smtClean="0"/>
              <a:t>Doppler </a:t>
            </a:r>
            <a:r>
              <a:rPr lang="en-US" sz="2600" dirty="0" smtClean="0"/>
              <a:t>USS of the right leg showed a femoral vein thrombosis</a:t>
            </a:r>
            <a:endParaRPr lang="en-US" sz="2600" dirty="0"/>
          </a:p>
        </p:txBody>
      </p:sp>
    </p:spTree>
    <p:extLst>
      <p:ext uri="{BB962C8B-B14F-4D97-AF65-F5344CB8AC3E}">
        <p14:creationId xmlns:p14="http://schemas.microsoft.com/office/powerpoint/2010/main" val="41585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Thrombolysis in PE: NICE</a:t>
            </a:r>
            <a:endParaRPr lang="en-US" dirty="0"/>
          </a:p>
        </p:txBody>
      </p:sp>
      <p:sp>
        <p:nvSpPr>
          <p:cNvPr id="3" name="Content Placeholder 2"/>
          <p:cNvSpPr>
            <a:spLocks noGrp="1"/>
          </p:cNvSpPr>
          <p:nvPr>
            <p:ph idx="1"/>
          </p:nvPr>
        </p:nvSpPr>
        <p:spPr/>
        <p:txBody>
          <a:bodyPr>
            <a:normAutofit/>
          </a:bodyPr>
          <a:lstStyle/>
          <a:p>
            <a:r>
              <a:rPr lang="en-US" sz="3000" dirty="0"/>
              <a:t>Consider pharmacological systemic thrombolytic therapy for patients with PE and </a:t>
            </a:r>
            <a:r>
              <a:rPr lang="en-US" sz="3000" dirty="0" smtClean="0"/>
              <a:t>‘haemodynamic instability’</a:t>
            </a:r>
            <a:r>
              <a:rPr lang="en-US" sz="3000" b="1" dirty="0" smtClean="0"/>
              <a:t> </a:t>
            </a:r>
            <a:r>
              <a:rPr lang="en-US" sz="3000" dirty="0" smtClean="0"/>
              <a:t>on pharmacological interventions for VTE</a:t>
            </a:r>
            <a:endParaRPr lang="en-US" sz="3000" dirty="0"/>
          </a:p>
          <a:p>
            <a:r>
              <a:rPr lang="en-US" sz="3000" dirty="0" smtClean="0"/>
              <a:t>Do </a:t>
            </a:r>
            <a:r>
              <a:rPr lang="en-US" sz="3000" dirty="0"/>
              <a:t>not offer pharmacological systemic thrombolytic therapy to patients with PE and </a:t>
            </a:r>
            <a:r>
              <a:rPr lang="en-US" sz="3000" dirty="0" smtClean="0"/>
              <a:t>haemodynamic </a:t>
            </a:r>
            <a:r>
              <a:rPr lang="en-US" sz="3000" b="1" dirty="0"/>
              <a:t>stability</a:t>
            </a:r>
            <a:r>
              <a:rPr lang="en-US" sz="3000" dirty="0"/>
              <a:t> with or without right ventricular dysfunction </a:t>
            </a:r>
            <a:r>
              <a:rPr lang="en-US" sz="3000" dirty="0" smtClean="0"/>
              <a:t>on </a:t>
            </a:r>
            <a:r>
              <a:rPr lang="en-US" sz="3000" dirty="0"/>
              <a:t>pharmacological interventions for </a:t>
            </a:r>
            <a:r>
              <a:rPr lang="en-US" sz="3000" dirty="0" smtClean="0"/>
              <a:t>VTE</a:t>
            </a:r>
            <a:endParaRPr lang="en-US" sz="3000" dirty="0"/>
          </a:p>
          <a:p>
            <a:endParaRPr lang="en-US" dirty="0"/>
          </a:p>
        </p:txBody>
      </p:sp>
    </p:spTree>
    <p:extLst>
      <p:ext uri="{BB962C8B-B14F-4D97-AF65-F5344CB8AC3E}">
        <p14:creationId xmlns:p14="http://schemas.microsoft.com/office/powerpoint/2010/main" val="8550870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09"/>
            <a:ext cx="8229600" cy="1143000"/>
          </a:xfrm>
        </p:spPr>
        <p:txBody>
          <a:bodyPr/>
          <a:lstStyle/>
          <a:p>
            <a:r>
              <a:rPr lang="en-US" dirty="0" smtClean="0"/>
              <a:t>Thrombolysis in PE: BTS (2003)</a:t>
            </a:r>
            <a:endParaRPr lang="en-US" dirty="0"/>
          </a:p>
        </p:txBody>
      </p:sp>
      <p:sp>
        <p:nvSpPr>
          <p:cNvPr id="3" name="Content Placeholder 2"/>
          <p:cNvSpPr>
            <a:spLocks noGrp="1"/>
          </p:cNvSpPr>
          <p:nvPr>
            <p:ph idx="1"/>
          </p:nvPr>
        </p:nvSpPr>
        <p:spPr>
          <a:xfrm>
            <a:off x="457200" y="1172709"/>
            <a:ext cx="8229600" cy="5061857"/>
          </a:xfrm>
        </p:spPr>
        <p:txBody>
          <a:bodyPr>
            <a:normAutofit fontScale="85000" lnSpcReduction="20000"/>
          </a:bodyPr>
          <a:lstStyle/>
          <a:p>
            <a:r>
              <a:rPr lang="en-US" sz="3100" dirty="0"/>
              <a:t>CTPA or echocardiography will reliably diagnose clinically massive </a:t>
            </a:r>
            <a:r>
              <a:rPr lang="en-US" sz="3100" dirty="0" smtClean="0"/>
              <a:t>PE </a:t>
            </a:r>
            <a:r>
              <a:rPr lang="en-US" sz="3100" dirty="0"/>
              <a:t>[B]</a:t>
            </a:r>
          </a:p>
          <a:p>
            <a:r>
              <a:rPr lang="en-US" sz="3100" dirty="0" smtClean="0"/>
              <a:t>Thrombolysis </a:t>
            </a:r>
            <a:r>
              <a:rPr lang="en-US" sz="3100" dirty="0"/>
              <a:t>is the first line treatment for massive PE [B] and may be instituted on clinical grounds alone if cardiac arrest is </a:t>
            </a:r>
            <a:r>
              <a:rPr lang="en-US" sz="3100" dirty="0" smtClean="0"/>
              <a:t>imminent [B</a:t>
            </a:r>
            <a:r>
              <a:rPr lang="en-US" sz="3100" dirty="0"/>
              <a:t>]; a 50 mg bolus of </a:t>
            </a:r>
            <a:r>
              <a:rPr lang="en-US" sz="3100" dirty="0" err="1"/>
              <a:t>A</a:t>
            </a:r>
            <a:r>
              <a:rPr lang="en-US" sz="3100" dirty="0" err="1" smtClean="0"/>
              <a:t>lteplase</a:t>
            </a:r>
            <a:r>
              <a:rPr lang="en-US" sz="3100" dirty="0" smtClean="0"/>
              <a:t> </a:t>
            </a:r>
            <a:r>
              <a:rPr lang="en-US" sz="3100" dirty="0"/>
              <a:t>is </a:t>
            </a:r>
            <a:r>
              <a:rPr lang="en-US" sz="3100" dirty="0" smtClean="0"/>
              <a:t>recommended </a:t>
            </a:r>
            <a:r>
              <a:rPr lang="en-US" sz="3100" dirty="0"/>
              <a:t>[C]</a:t>
            </a:r>
          </a:p>
          <a:p>
            <a:r>
              <a:rPr lang="en-US" sz="3100" dirty="0" smtClean="0"/>
              <a:t>Thrombolysis </a:t>
            </a:r>
            <a:r>
              <a:rPr lang="en-US" sz="3100" dirty="0"/>
              <a:t>should not be used as first line treatment in non-massive </a:t>
            </a:r>
            <a:r>
              <a:rPr lang="en-US" sz="3100" dirty="0" smtClean="0"/>
              <a:t>PE </a:t>
            </a:r>
            <a:r>
              <a:rPr lang="en-US" sz="3100" dirty="0"/>
              <a:t>[B]</a:t>
            </a:r>
          </a:p>
          <a:p>
            <a:r>
              <a:rPr lang="en-US" sz="3100" b="1" dirty="0" smtClean="0"/>
              <a:t>Unfractionated </a:t>
            </a:r>
            <a:r>
              <a:rPr lang="en-US" sz="3100" b="1" dirty="0"/>
              <a:t>heparin (UFH) should be considered (a) as a first dose bolus, (b) in massive PE, or (c) where rapid reversal of </a:t>
            </a:r>
            <a:r>
              <a:rPr lang="en-US" sz="3100" b="1" dirty="0" smtClean="0"/>
              <a:t>effect may </a:t>
            </a:r>
            <a:r>
              <a:rPr lang="en-US" sz="3100" b="1" dirty="0"/>
              <a:t>be </a:t>
            </a:r>
            <a:r>
              <a:rPr lang="en-US" sz="3100" b="1" dirty="0" smtClean="0"/>
              <a:t>needed </a:t>
            </a:r>
            <a:r>
              <a:rPr lang="en-US" sz="3100" b="1" dirty="0"/>
              <a:t>[C]</a:t>
            </a:r>
          </a:p>
          <a:p>
            <a:r>
              <a:rPr lang="en-US" sz="3100" dirty="0" smtClean="0"/>
              <a:t>Otherwise</a:t>
            </a:r>
            <a:r>
              <a:rPr lang="en-US" sz="3100" dirty="0"/>
              <a:t>, low molecular weight heparin (LMWH) should be considered as preferable to UFH, having equal efficacy and </a:t>
            </a:r>
            <a:r>
              <a:rPr lang="en-US" sz="3100" dirty="0" smtClean="0"/>
              <a:t>safety and </a:t>
            </a:r>
            <a:r>
              <a:rPr lang="en-US" sz="3100" dirty="0"/>
              <a:t>being easier to </a:t>
            </a:r>
            <a:r>
              <a:rPr lang="en-US" sz="3100" dirty="0" smtClean="0"/>
              <a:t>use </a:t>
            </a:r>
            <a:r>
              <a:rPr lang="en-US" sz="3100" dirty="0"/>
              <a:t>[A]</a:t>
            </a:r>
          </a:p>
          <a:p>
            <a:endParaRPr lang="en-US" dirty="0"/>
          </a:p>
        </p:txBody>
      </p:sp>
    </p:spTree>
    <p:extLst>
      <p:ext uri="{BB962C8B-B14F-4D97-AF65-F5344CB8AC3E}">
        <p14:creationId xmlns:p14="http://schemas.microsoft.com/office/powerpoint/2010/main" val="4413237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 treatment and follow-up</a:t>
            </a:r>
            <a:endParaRPr lang="en-GB" dirty="0"/>
          </a:p>
        </p:txBody>
      </p:sp>
      <p:sp>
        <p:nvSpPr>
          <p:cNvPr id="3" name="Content Placeholder 2"/>
          <p:cNvSpPr>
            <a:spLocks noGrp="1"/>
          </p:cNvSpPr>
          <p:nvPr>
            <p:ph idx="1"/>
          </p:nvPr>
        </p:nvSpPr>
        <p:spPr/>
        <p:txBody>
          <a:bodyPr>
            <a:normAutofit/>
          </a:bodyPr>
          <a:lstStyle/>
          <a:p>
            <a:r>
              <a:rPr lang="en-GB" sz="2800" dirty="0" smtClean="0"/>
              <a:t>Non-pregnant patients require respiratory OP follow up (not small peripheral PEs)</a:t>
            </a:r>
          </a:p>
          <a:p>
            <a:r>
              <a:rPr lang="en-GB" sz="2800" dirty="0" smtClean="0"/>
              <a:t>Over 40’s with idiopathic PEs require cancer screening same as DVTs</a:t>
            </a:r>
          </a:p>
          <a:p>
            <a:r>
              <a:rPr lang="en-GB" sz="2800" dirty="0" smtClean="0"/>
              <a:t>Duration of anti-coagulation same as DVTs </a:t>
            </a:r>
            <a:r>
              <a:rPr lang="mr-IN" sz="2800" dirty="0" smtClean="0"/>
              <a:t>–</a:t>
            </a:r>
            <a:r>
              <a:rPr lang="en-GB" sz="2800" dirty="0" smtClean="0"/>
              <a:t> </a:t>
            </a:r>
            <a:r>
              <a:rPr lang="en-GB" sz="2800" b="1" dirty="0" smtClean="0"/>
              <a:t>risk/benefits assessment</a:t>
            </a:r>
            <a:r>
              <a:rPr lang="en-GB" sz="2800" dirty="0" smtClean="0"/>
              <a:t> (not automatic stop) after this</a:t>
            </a:r>
          </a:p>
          <a:p>
            <a:r>
              <a:rPr lang="en-GB" sz="2800" dirty="0" smtClean="0"/>
              <a:t>Investigation is different in pregnant patients </a:t>
            </a:r>
            <a:r>
              <a:rPr lang="mr-IN" sz="2800" dirty="0" smtClean="0"/>
              <a:t>…</a:t>
            </a:r>
            <a:r>
              <a:rPr lang="en-GB" sz="2800" dirty="0" smtClean="0"/>
              <a:t> (more of that in a minute!)</a:t>
            </a:r>
            <a:endParaRPr lang="en-GB" sz="2800" dirty="0"/>
          </a:p>
        </p:txBody>
      </p:sp>
    </p:spTree>
    <p:extLst>
      <p:ext uri="{BB962C8B-B14F-4D97-AF65-F5344CB8AC3E}">
        <p14:creationId xmlns:p14="http://schemas.microsoft.com/office/powerpoint/2010/main" val="507122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smtClean="0"/>
              <a:t>Any questions at this point?</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143435790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6213"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2286039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p:txBody>
          <a:bodyPr/>
          <a:lstStyle/>
          <a:p>
            <a:pPr marL="0" indent="0">
              <a:buNone/>
            </a:pPr>
            <a:r>
              <a:rPr lang="en-US" dirty="0" smtClean="0"/>
              <a:t>A 30-year-old woman, who was 30 weeks pregnant, was admitted with pleuritic chest pain and breathlessness.</a:t>
            </a:r>
          </a:p>
          <a:p>
            <a:pPr marL="0" indent="0">
              <a:buNone/>
            </a:pPr>
            <a:r>
              <a:rPr lang="en-US" dirty="0" smtClean="0"/>
              <a:t>She had no past medical history and was a non-smoker. </a:t>
            </a:r>
          </a:p>
          <a:p>
            <a:pPr marL="0" indent="0">
              <a:buNone/>
            </a:pPr>
            <a:r>
              <a:rPr lang="en-US" dirty="0" smtClean="0"/>
              <a:t>Her chest X-ray was normal.</a:t>
            </a:r>
          </a:p>
          <a:p>
            <a:pPr marL="0" indent="0">
              <a:buNone/>
            </a:pPr>
            <a:r>
              <a:rPr lang="en-US" dirty="0" smtClean="0"/>
              <a:t>How should investigations for ?PE proceed</a:t>
            </a:r>
            <a:endParaRPr lang="en-US" dirty="0"/>
          </a:p>
        </p:txBody>
      </p:sp>
    </p:spTree>
    <p:extLst>
      <p:ext uri="{BB962C8B-B14F-4D97-AF65-F5344CB8AC3E}">
        <p14:creationId xmlns:p14="http://schemas.microsoft.com/office/powerpoint/2010/main" val="8712514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286"/>
            <a:ext cx="9144000" cy="5917259"/>
          </a:xfrm>
          <a:prstGeom prst="rect">
            <a:avLst/>
          </a:prstGeom>
        </p:spPr>
      </p:pic>
    </p:spTree>
    <p:extLst>
      <p:ext uri="{BB962C8B-B14F-4D97-AF65-F5344CB8AC3E}">
        <p14:creationId xmlns:p14="http://schemas.microsoft.com/office/powerpoint/2010/main" val="1002170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1019"/>
          </a:xfrm>
        </p:spPr>
        <p:txBody>
          <a:bodyPr>
            <a:normAutofit/>
          </a:bodyPr>
          <a:lstStyle/>
          <a:p>
            <a:r>
              <a:rPr lang="en-US" sz="3200" dirty="0" smtClean="0"/>
              <a:t>PE in pregnancy Ix: Green-top guideline 2015</a:t>
            </a:r>
            <a:endParaRPr lang="en-US" sz="3200" dirty="0"/>
          </a:p>
        </p:txBody>
      </p:sp>
      <p:sp>
        <p:nvSpPr>
          <p:cNvPr id="3" name="Content Placeholder 2"/>
          <p:cNvSpPr>
            <a:spLocks noGrp="1"/>
          </p:cNvSpPr>
          <p:nvPr>
            <p:ph idx="1"/>
          </p:nvPr>
        </p:nvSpPr>
        <p:spPr>
          <a:xfrm>
            <a:off x="620486" y="1175657"/>
            <a:ext cx="8229600" cy="5290456"/>
          </a:xfrm>
        </p:spPr>
        <p:txBody>
          <a:bodyPr>
            <a:normAutofit fontScale="92500"/>
          </a:bodyPr>
          <a:lstStyle/>
          <a:p>
            <a:r>
              <a:rPr lang="en-US" sz="2800" dirty="0" smtClean="0"/>
              <a:t>No evidence to support pre-test probability assessment</a:t>
            </a:r>
          </a:p>
          <a:p>
            <a:r>
              <a:rPr lang="en-US" sz="2800" dirty="0" smtClean="0"/>
              <a:t>No evidence to support use of d-dimer</a:t>
            </a:r>
          </a:p>
          <a:p>
            <a:r>
              <a:rPr lang="en-US" sz="2800" dirty="0" smtClean="0"/>
              <a:t>Always do a chest X-ray</a:t>
            </a:r>
          </a:p>
          <a:p>
            <a:r>
              <a:rPr lang="en-US" sz="2800" dirty="0" smtClean="0"/>
              <a:t>USS if symptoms or signs of DVT</a:t>
            </a:r>
          </a:p>
          <a:p>
            <a:r>
              <a:rPr lang="en-US" sz="2800" dirty="0" smtClean="0"/>
              <a:t>If </a:t>
            </a:r>
            <a:r>
              <a:rPr lang="en-US" sz="2800" b="1" dirty="0" smtClean="0"/>
              <a:t>no</a:t>
            </a:r>
            <a:r>
              <a:rPr lang="en-US" sz="2800" dirty="0" smtClean="0"/>
              <a:t> symptoms or signs of DVT then proceed to V/Q or CTPA</a:t>
            </a:r>
          </a:p>
          <a:p>
            <a:r>
              <a:rPr lang="en-US" sz="2800" dirty="0"/>
              <a:t>Women with suspected PE should be advised that, compared with CTPA, V/Q scanning may carry a slightly increased risk of childhood cancer but is associated with a lower risk of maternal breast cancer; </a:t>
            </a:r>
            <a:r>
              <a:rPr lang="en-US" sz="2800" b="1" dirty="0"/>
              <a:t>in both situations, the absolute risk is very </a:t>
            </a:r>
            <a:r>
              <a:rPr lang="en-US" sz="2800" b="1" dirty="0" smtClean="0"/>
              <a:t>small</a:t>
            </a:r>
            <a:endParaRPr lang="en-US" sz="2800" b="1" dirty="0"/>
          </a:p>
          <a:p>
            <a:endParaRPr lang="en-US" sz="2800" dirty="0"/>
          </a:p>
          <a:p>
            <a:endParaRPr lang="en-US" sz="2800" dirty="0" smtClean="0"/>
          </a:p>
          <a:p>
            <a:endParaRPr lang="en-US" sz="2800" dirty="0" smtClean="0"/>
          </a:p>
        </p:txBody>
      </p:sp>
    </p:spTree>
    <p:extLst>
      <p:ext uri="{BB962C8B-B14F-4D97-AF65-F5344CB8AC3E}">
        <p14:creationId xmlns:p14="http://schemas.microsoft.com/office/powerpoint/2010/main" val="171503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1019"/>
          </a:xfrm>
        </p:spPr>
        <p:txBody>
          <a:bodyPr>
            <a:normAutofit/>
          </a:bodyPr>
          <a:lstStyle/>
          <a:p>
            <a:r>
              <a:rPr lang="en-US" sz="3200" dirty="0" smtClean="0"/>
              <a:t>PE in pregnancy Rx: Green-top guideline 2015</a:t>
            </a:r>
            <a:endParaRPr lang="en-US" sz="3200" dirty="0"/>
          </a:p>
        </p:txBody>
      </p:sp>
      <p:sp>
        <p:nvSpPr>
          <p:cNvPr id="3" name="Content Placeholder 2"/>
          <p:cNvSpPr>
            <a:spLocks noGrp="1"/>
          </p:cNvSpPr>
          <p:nvPr>
            <p:ph idx="1"/>
          </p:nvPr>
        </p:nvSpPr>
        <p:spPr>
          <a:xfrm>
            <a:off x="620486" y="1175657"/>
            <a:ext cx="8229600" cy="5290456"/>
          </a:xfrm>
        </p:spPr>
        <p:txBody>
          <a:bodyPr>
            <a:normAutofit fontScale="92500" lnSpcReduction="20000"/>
          </a:bodyPr>
          <a:lstStyle/>
          <a:p>
            <a:r>
              <a:rPr lang="en-US" sz="2800" dirty="0"/>
              <a:t>Give LMWH based on booking/early pregnancy weight of patient</a:t>
            </a:r>
          </a:p>
          <a:p>
            <a:r>
              <a:rPr lang="en-US" sz="2800" dirty="0"/>
              <a:t>Insufficient evidence to recommend whether </a:t>
            </a:r>
            <a:r>
              <a:rPr lang="en-US" sz="2800" dirty="0" err="1"/>
              <a:t>clexane</a:t>
            </a:r>
            <a:r>
              <a:rPr lang="en-US" sz="2800" dirty="0"/>
              <a:t> 1.5mg/kg od or 1mg/kg </a:t>
            </a:r>
            <a:r>
              <a:rPr lang="en-US" sz="2800" dirty="0" err="1"/>
              <a:t>bd</a:t>
            </a:r>
            <a:r>
              <a:rPr lang="en-US" sz="2800" dirty="0"/>
              <a:t> </a:t>
            </a:r>
            <a:r>
              <a:rPr lang="mr-IN" sz="2800" dirty="0"/>
              <a:t>…</a:t>
            </a:r>
            <a:endParaRPr lang="en-GB" sz="2800" dirty="0"/>
          </a:p>
          <a:p>
            <a:r>
              <a:rPr lang="en-GB" sz="2800" dirty="0"/>
              <a:t>Monitor anti-</a:t>
            </a:r>
            <a:r>
              <a:rPr lang="en-GB" sz="2800" dirty="0" err="1"/>
              <a:t>Xa</a:t>
            </a:r>
            <a:r>
              <a:rPr lang="en-GB" sz="2800" dirty="0"/>
              <a:t> activity only in patients who are &lt;50kg or &gt;90kg, or ‘other complicating factors’ such as renal impairment or recurrent VTE</a:t>
            </a:r>
          </a:p>
          <a:p>
            <a:r>
              <a:rPr lang="en-GB" sz="2800" dirty="0"/>
              <a:t>Treatment should continue for at least 6 weeks postnatally</a:t>
            </a:r>
          </a:p>
          <a:p>
            <a:r>
              <a:rPr lang="en-GB" sz="2800" dirty="0"/>
              <a:t>Warfarin is contraindicated, platelet count should be monitored</a:t>
            </a:r>
          </a:p>
          <a:p>
            <a:r>
              <a:rPr lang="en-GB" sz="2800" dirty="0"/>
              <a:t>IV heparin is preferred as first line in massive PE, but thrombolysis can be used </a:t>
            </a:r>
            <a:r>
              <a:rPr lang="mr-IN" sz="2800" dirty="0"/>
              <a:t>–</a:t>
            </a:r>
            <a:r>
              <a:rPr lang="en-GB" sz="2800" dirty="0"/>
              <a:t> involve senior team including senior physicians and obstetricians</a:t>
            </a:r>
            <a:endParaRPr lang="en-US" sz="2800" dirty="0"/>
          </a:p>
        </p:txBody>
      </p:sp>
    </p:spTree>
    <p:extLst>
      <p:ext uri="{BB962C8B-B14F-4D97-AF65-F5344CB8AC3E}">
        <p14:creationId xmlns:p14="http://schemas.microsoft.com/office/powerpoint/2010/main" val="15681537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1019"/>
          </a:xfrm>
        </p:spPr>
        <p:txBody>
          <a:bodyPr>
            <a:normAutofit fontScale="90000"/>
          </a:bodyPr>
          <a:lstStyle/>
          <a:p>
            <a:r>
              <a:rPr lang="en-US" sz="3200" dirty="0" smtClean="0"/>
              <a:t>PE in pregnancy follow-up: Green-top guideline 2015</a:t>
            </a:r>
            <a:endParaRPr lang="en-US" sz="3200" dirty="0"/>
          </a:p>
        </p:txBody>
      </p:sp>
      <p:sp>
        <p:nvSpPr>
          <p:cNvPr id="3" name="Content Placeholder 2"/>
          <p:cNvSpPr>
            <a:spLocks noGrp="1"/>
          </p:cNvSpPr>
          <p:nvPr>
            <p:ph idx="1"/>
          </p:nvPr>
        </p:nvSpPr>
        <p:spPr>
          <a:xfrm>
            <a:off x="620486" y="1387928"/>
            <a:ext cx="8229600" cy="3575957"/>
          </a:xfrm>
        </p:spPr>
        <p:txBody>
          <a:bodyPr>
            <a:normAutofit/>
          </a:bodyPr>
          <a:lstStyle/>
          <a:p>
            <a:r>
              <a:rPr lang="en-GB" sz="2800" dirty="0" smtClean="0"/>
              <a:t>Patients should be followed up in a joint Obstetric-Haematology clinic </a:t>
            </a:r>
            <a:endParaRPr lang="en-US" sz="2800" dirty="0"/>
          </a:p>
        </p:txBody>
      </p:sp>
    </p:spTree>
    <p:extLst>
      <p:ext uri="{BB962C8B-B14F-4D97-AF65-F5344CB8AC3E}">
        <p14:creationId xmlns:p14="http://schemas.microsoft.com/office/powerpoint/2010/main" val="939152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Case 7</a:t>
            </a:r>
            <a:endParaRPr lang="en-GB" dirty="0"/>
          </a:p>
        </p:txBody>
      </p:sp>
      <p:sp>
        <p:nvSpPr>
          <p:cNvPr id="3" name="Content Placeholder 2"/>
          <p:cNvSpPr>
            <a:spLocks noGrp="1"/>
          </p:cNvSpPr>
          <p:nvPr>
            <p:ph idx="1"/>
          </p:nvPr>
        </p:nvSpPr>
        <p:spPr>
          <a:xfrm>
            <a:off x="587829" y="1143000"/>
            <a:ext cx="8229600" cy="5045529"/>
          </a:xfrm>
        </p:spPr>
        <p:txBody>
          <a:bodyPr>
            <a:noAutofit/>
          </a:bodyPr>
          <a:lstStyle/>
          <a:p>
            <a:pPr marL="0" indent="0">
              <a:buNone/>
            </a:pPr>
            <a:r>
              <a:rPr lang="en-GB" sz="2400" dirty="0" smtClean="0"/>
              <a:t>A 75-year-old woman was sent to Ambulatory Care for investigation of a raised d dimer (900 </a:t>
            </a:r>
            <a:r>
              <a:rPr lang="el-GR" sz="2400" dirty="0"/>
              <a:t> μg FEU</a:t>
            </a:r>
            <a:r>
              <a:rPr lang="el-GR" sz="2400" dirty="0" smtClean="0"/>
              <a:t>/</a:t>
            </a:r>
            <a:r>
              <a:rPr lang="en-GB" sz="2400" dirty="0" smtClean="0"/>
              <a:t>L). She had been admitted two weeks previously with pleurisy and had a negative CTPA. On discharge the Practice Nurse repeated the d dimer test to see if it was still raised and referred the patient back to Acute Medicine to ‘find the clot’.</a:t>
            </a:r>
          </a:p>
          <a:p>
            <a:pPr marL="0" indent="0">
              <a:buNone/>
            </a:pPr>
            <a:endParaRPr lang="en-GB" sz="2400" dirty="0" smtClean="0"/>
          </a:p>
          <a:p>
            <a:pPr marL="0" indent="0">
              <a:buNone/>
            </a:pPr>
            <a:r>
              <a:rPr lang="en-GB" sz="2400" dirty="0" smtClean="0"/>
              <a:t>The patient’s past medical history consisted of: COPD, heart failure, hypertension.</a:t>
            </a:r>
          </a:p>
          <a:p>
            <a:pPr marL="0" indent="0">
              <a:buNone/>
            </a:pPr>
            <a:r>
              <a:rPr lang="en-GB" sz="2400" dirty="0" smtClean="0"/>
              <a:t>On examination the patient was well with no new symptoms and had mild bilateral lower leg oedema. </a:t>
            </a:r>
          </a:p>
          <a:p>
            <a:pPr marL="0" indent="0">
              <a:buNone/>
            </a:pPr>
            <a:r>
              <a:rPr lang="en-GB" sz="2400" dirty="0" smtClean="0"/>
              <a:t>What would you do next?</a:t>
            </a:r>
          </a:p>
        </p:txBody>
      </p:sp>
    </p:spTree>
    <p:extLst>
      <p:ext uri="{BB962C8B-B14F-4D97-AF65-F5344CB8AC3E}">
        <p14:creationId xmlns:p14="http://schemas.microsoft.com/office/powerpoint/2010/main" val="3143769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255"/>
            <a:ext cx="8229600" cy="1143000"/>
          </a:xfrm>
        </p:spPr>
        <p:txBody>
          <a:bodyPr>
            <a:normAutofit/>
          </a:bodyPr>
          <a:lstStyle/>
          <a:p>
            <a:r>
              <a:rPr lang="en-GB" sz="3600" dirty="0" smtClean="0"/>
              <a:t>Exercise</a:t>
            </a:r>
            <a:endParaRPr lang="en-GB" sz="3600" dirty="0"/>
          </a:p>
        </p:txBody>
      </p:sp>
      <p:sp>
        <p:nvSpPr>
          <p:cNvPr id="3" name="Content Placeholder 2"/>
          <p:cNvSpPr>
            <a:spLocks noGrp="1"/>
          </p:cNvSpPr>
          <p:nvPr>
            <p:ph idx="1"/>
          </p:nvPr>
        </p:nvSpPr>
        <p:spPr>
          <a:xfrm>
            <a:off x="661009" y="1682255"/>
            <a:ext cx="8229600" cy="4049073"/>
          </a:xfrm>
        </p:spPr>
        <p:txBody>
          <a:bodyPr>
            <a:normAutofit fontScale="92500" lnSpcReduction="10000"/>
          </a:bodyPr>
          <a:lstStyle/>
          <a:p>
            <a:pPr marL="0" indent="0">
              <a:buNone/>
            </a:pPr>
            <a:r>
              <a:rPr lang="en-GB" dirty="0" smtClean="0"/>
              <a:t>In small groups answer the following </a:t>
            </a:r>
            <a:r>
              <a:rPr lang="en-GB" smtClean="0"/>
              <a:t>Qs:</a:t>
            </a:r>
          </a:p>
          <a:p>
            <a:pPr marL="0" indent="0">
              <a:buNone/>
            </a:pPr>
            <a:endParaRPr lang="en-GB" dirty="0" smtClean="0"/>
          </a:p>
          <a:p>
            <a:r>
              <a:rPr lang="en-GB" dirty="0" smtClean="0"/>
              <a:t>What is the management in this case? </a:t>
            </a:r>
            <a:r>
              <a:rPr lang="en-GB" sz="2600" dirty="0" smtClean="0"/>
              <a:t>(pharmacological and non-pharmacological)</a:t>
            </a:r>
          </a:p>
          <a:p>
            <a:r>
              <a:rPr lang="en-GB" dirty="0" smtClean="0"/>
              <a:t>What is the duration of anti-coagulation?</a:t>
            </a:r>
          </a:p>
          <a:p>
            <a:r>
              <a:rPr lang="en-GB" dirty="0" smtClean="0"/>
              <a:t>What further investigations should be performed?</a:t>
            </a:r>
          </a:p>
          <a:p>
            <a:r>
              <a:rPr lang="en-GB" dirty="0" smtClean="0"/>
              <a:t>What follow-up is required?</a:t>
            </a:r>
            <a:endParaRPr lang="en-GB" dirty="0"/>
          </a:p>
        </p:txBody>
      </p:sp>
    </p:spTree>
    <p:extLst>
      <p:ext uri="{BB962C8B-B14F-4D97-AF65-F5344CB8AC3E}">
        <p14:creationId xmlns:p14="http://schemas.microsoft.com/office/powerpoint/2010/main" val="34216636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Correct interpretation of d dimer</a:t>
            </a:r>
            <a:endParaRPr lang="en-GB" dirty="0"/>
          </a:p>
        </p:txBody>
      </p:sp>
      <p:sp>
        <p:nvSpPr>
          <p:cNvPr id="3" name="Content Placeholder 2"/>
          <p:cNvSpPr>
            <a:spLocks noGrp="1"/>
          </p:cNvSpPr>
          <p:nvPr>
            <p:ph idx="1"/>
          </p:nvPr>
        </p:nvSpPr>
        <p:spPr/>
        <p:txBody>
          <a:bodyPr/>
          <a:lstStyle/>
          <a:p>
            <a:r>
              <a:rPr lang="en-GB" sz="2800" dirty="0" smtClean="0"/>
              <a:t>Ginsberg </a:t>
            </a:r>
            <a:r>
              <a:rPr lang="en-GB" sz="2800" dirty="0"/>
              <a:t>and colleagues found that the combination of a low pre-test probability and a normal d dimer had a negative predictive value of 99%, whereas the negative predictive value was only 78% in patients with a high pre-test probability and a normal d </a:t>
            </a:r>
            <a:r>
              <a:rPr lang="en-GB" sz="2800" dirty="0" smtClean="0"/>
              <a:t>dimer</a:t>
            </a:r>
          </a:p>
          <a:p>
            <a:r>
              <a:rPr lang="en-GB" sz="2800" dirty="0" smtClean="0"/>
              <a:t>A rule of thumb is that a ‘positive’ d dimer is non-diagnostic</a:t>
            </a:r>
          </a:p>
          <a:p>
            <a:r>
              <a:rPr lang="en-GB" sz="2800" dirty="0" smtClean="0"/>
              <a:t>However … should </a:t>
            </a:r>
            <a:r>
              <a:rPr lang="en-GB" sz="2800" dirty="0"/>
              <a:t>a d dimer of 900 be interpreted the same as a d dimer of </a:t>
            </a:r>
            <a:r>
              <a:rPr lang="en-GB" sz="2800" dirty="0" smtClean="0"/>
              <a:t>9,000</a:t>
            </a:r>
            <a:r>
              <a:rPr lang="en-GB" sz="2800" dirty="0"/>
              <a:t>?</a:t>
            </a:r>
          </a:p>
          <a:p>
            <a:endParaRPr lang="en-GB" sz="2800" dirty="0"/>
          </a:p>
          <a:p>
            <a:endParaRPr lang="en-GB" dirty="0"/>
          </a:p>
        </p:txBody>
      </p:sp>
    </p:spTree>
    <p:extLst>
      <p:ext uri="{BB962C8B-B14F-4D97-AF65-F5344CB8AC3E}">
        <p14:creationId xmlns:p14="http://schemas.microsoft.com/office/powerpoint/2010/main" val="2269403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500"/>
            <a:ext cx="9144000" cy="3936711"/>
          </a:xfrm>
          <a:prstGeom prst="rect">
            <a:avLst/>
          </a:prstGeom>
        </p:spPr>
      </p:pic>
    </p:spTree>
    <p:extLst>
      <p:ext uri="{BB962C8B-B14F-4D97-AF65-F5344CB8AC3E}">
        <p14:creationId xmlns:p14="http://schemas.microsoft.com/office/powerpoint/2010/main" val="1877769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0"/>
            <a:ext cx="5653730" cy="6858000"/>
          </a:xfrm>
          <a:prstGeom prst="rect">
            <a:avLst/>
          </a:prstGeom>
        </p:spPr>
      </p:pic>
    </p:spTree>
    <p:extLst>
      <p:ext uri="{BB962C8B-B14F-4D97-AF65-F5344CB8AC3E}">
        <p14:creationId xmlns:p14="http://schemas.microsoft.com/office/powerpoint/2010/main" val="14822964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There are several different d dimer assays out there</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All have different sensitivities and specificities </a:t>
            </a:r>
            <a:r>
              <a:rPr lang="mr-IN" dirty="0" smtClean="0"/>
              <a:t>…</a:t>
            </a:r>
            <a:r>
              <a:rPr lang="en-GB" dirty="0" smtClean="0"/>
              <a:t> you need to know which your hospital uses!</a:t>
            </a:r>
          </a:p>
          <a:p>
            <a:r>
              <a:rPr lang="en-GB" dirty="0" smtClean="0"/>
              <a:t>For example:</a:t>
            </a:r>
          </a:p>
          <a:p>
            <a:r>
              <a:rPr lang="en-GB" dirty="0"/>
              <a:t>In patients with suspected PE, assays with a moderate </a:t>
            </a:r>
            <a:r>
              <a:rPr lang="en-GB" dirty="0" smtClean="0"/>
              <a:t>sensitivity should </a:t>
            </a:r>
            <a:r>
              <a:rPr lang="en-GB" dirty="0"/>
              <a:t>only be used when there is low PE </a:t>
            </a:r>
            <a:r>
              <a:rPr lang="en-GB" dirty="0" smtClean="0"/>
              <a:t>pre-test probability </a:t>
            </a:r>
            <a:r>
              <a:rPr lang="en-GB" dirty="0"/>
              <a:t>whereas highly sensitive assays can also be </a:t>
            </a:r>
            <a:r>
              <a:rPr lang="en-GB" dirty="0" smtClean="0"/>
              <a:t>used in </a:t>
            </a:r>
            <a:r>
              <a:rPr lang="en-GB" dirty="0"/>
              <a:t>patients with an intermediate </a:t>
            </a:r>
            <a:r>
              <a:rPr lang="en-GB" dirty="0" smtClean="0"/>
              <a:t>pre-test probability</a:t>
            </a:r>
            <a:endParaRPr lang="en-GB" dirty="0"/>
          </a:p>
          <a:p>
            <a:endParaRPr lang="en-US" dirty="0"/>
          </a:p>
        </p:txBody>
      </p:sp>
    </p:spTree>
    <p:extLst>
      <p:ext uri="{BB962C8B-B14F-4D97-AF65-F5344CB8AC3E}">
        <p14:creationId xmlns:p14="http://schemas.microsoft.com/office/powerpoint/2010/main" val="2558900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7733"/>
          </a:xfrm>
        </p:spPr>
        <p:txBody>
          <a:bodyPr>
            <a:normAutofit fontScale="90000"/>
          </a:bodyPr>
          <a:lstStyle/>
          <a:p>
            <a:r>
              <a:rPr lang="en-US" smtClean="0"/>
              <a:t>Correct use of d dimer</a:t>
            </a:r>
            <a:endParaRPr lang="en-US"/>
          </a:p>
        </p:txBody>
      </p:sp>
      <p:sp>
        <p:nvSpPr>
          <p:cNvPr id="3" name="Content Placeholder 2"/>
          <p:cNvSpPr>
            <a:spLocks noGrp="1"/>
          </p:cNvSpPr>
          <p:nvPr>
            <p:ph idx="1"/>
          </p:nvPr>
        </p:nvSpPr>
        <p:spPr>
          <a:xfrm>
            <a:off x="457200" y="1159330"/>
            <a:ext cx="8229600" cy="4966834"/>
          </a:xfrm>
        </p:spPr>
        <p:txBody>
          <a:bodyPr/>
          <a:lstStyle/>
          <a:p>
            <a:r>
              <a:rPr lang="en-US" dirty="0" smtClean="0"/>
              <a:t>Not a stand-alone test</a:t>
            </a:r>
          </a:p>
          <a:p>
            <a:r>
              <a:rPr lang="en-US" dirty="0" smtClean="0"/>
              <a:t>Should only be incorporated in to a diagnostic algorithm</a:t>
            </a:r>
          </a:p>
          <a:p>
            <a:r>
              <a:rPr lang="en-US" dirty="0" smtClean="0"/>
              <a:t>Low clinical probability + negative d dimer effectively rules out VTE in studies</a:t>
            </a:r>
          </a:p>
          <a:p>
            <a:r>
              <a:rPr lang="en-US" dirty="0" smtClean="0"/>
              <a:t>If the clinical probability is high, a negative d dimer should be ignored</a:t>
            </a:r>
          </a:p>
          <a:p>
            <a:r>
              <a:rPr lang="en-US" dirty="0" smtClean="0"/>
              <a:t>But what if the clinical probability is low and the d dimer is high ..??</a:t>
            </a:r>
            <a:endParaRPr lang="en-US" dirty="0"/>
          </a:p>
        </p:txBody>
      </p:sp>
    </p:spTree>
    <p:extLst>
      <p:ext uri="{BB962C8B-B14F-4D97-AF65-F5344CB8AC3E}">
        <p14:creationId xmlns:p14="http://schemas.microsoft.com/office/powerpoint/2010/main" val="12590313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35705"/>
          </a:xfrm>
        </p:spPr>
        <p:txBody>
          <a:bodyPr>
            <a:normAutofit/>
          </a:bodyPr>
          <a:lstStyle/>
          <a:p>
            <a:r>
              <a:rPr lang="en-US" sz="2800" dirty="0" smtClean="0"/>
              <a:t>Low clinical probability and ‘very high’ d dimer levels</a:t>
            </a:r>
            <a:endParaRPr lang="en-US" sz="2800" dirty="0"/>
          </a:p>
        </p:txBody>
      </p:sp>
      <p:sp>
        <p:nvSpPr>
          <p:cNvPr id="4" name="Content Placeholder 3"/>
          <p:cNvSpPr>
            <a:spLocks noGrp="1"/>
          </p:cNvSpPr>
          <p:nvPr>
            <p:ph idx="1"/>
          </p:nvPr>
        </p:nvSpPr>
        <p:spPr>
          <a:xfrm>
            <a:off x="457200" y="1273630"/>
            <a:ext cx="8229600" cy="4852534"/>
          </a:xfrm>
        </p:spPr>
        <p:txBody>
          <a:bodyPr>
            <a:normAutofit fontScale="85000" lnSpcReduction="20000"/>
          </a:bodyPr>
          <a:lstStyle/>
          <a:p>
            <a:pPr marL="0" indent="0">
              <a:buNone/>
            </a:pPr>
            <a:r>
              <a:rPr lang="en-US" dirty="0"/>
              <a:t> </a:t>
            </a:r>
            <a:r>
              <a:rPr lang="en-US" dirty="0" smtClean="0"/>
              <a:t>’With a low </a:t>
            </a:r>
            <a:r>
              <a:rPr lang="en-US" dirty="0"/>
              <a:t>pretest probability and very high d</a:t>
            </a:r>
            <a:r>
              <a:rPr lang="en-US" dirty="0" smtClean="0"/>
              <a:t>-dimer level</a:t>
            </a:r>
            <a:r>
              <a:rPr lang="en-US" dirty="0"/>
              <a:t>, recommendations are less clear. However, there </a:t>
            </a:r>
            <a:r>
              <a:rPr lang="en-US" dirty="0" smtClean="0"/>
              <a:t>is some </a:t>
            </a:r>
            <a:r>
              <a:rPr lang="en-US" dirty="0"/>
              <a:t>evidence that very high </a:t>
            </a:r>
            <a:r>
              <a:rPr lang="en-US" dirty="0" smtClean="0"/>
              <a:t>d-dimer </a:t>
            </a:r>
            <a:r>
              <a:rPr lang="en-US" dirty="0"/>
              <a:t>levels increase </a:t>
            </a:r>
            <a:r>
              <a:rPr lang="en-US" dirty="0" smtClean="0"/>
              <a:t>the likelihood </a:t>
            </a:r>
            <a:r>
              <a:rPr lang="en-US" dirty="0"/>
              <a:t>of PE even in patients with low pretest </a:t>
            </a:r>
            <a:r>
              <a:rPr lang="en-US" dirty="0" smtClean="0"/>
              <a:t>probability. </a:t>
            </a:r>
          </a:p>
          <a:p>
            <a:pPr marL="0" indent="0">
              <a:buNone/>
            </a:pPr>
            <a:r>
              <a:rPr lang="en-US" dirty="0" smtClean="0"/>
              <a:t>The </a:t>
            </a:r>
            <a:r>
              <a:rPr lang="en-US" dirty="0"/>
              <a:t>Christopher </a:t>
            </a:r>
            <a:r>
              <a:rPr lang="en-US" dirty="0" smtClean="0"/>
              <a:t>Study</a:t>
            </a:r>
            <a:r>
              <a:rPr lang="en-US" dirty="0"/>
              <a:t> </a:t>
            </a:r>
            <a:r>
              <a:rPr lang="en-US" dirty="0" smtClean="0"/>
              <a:t>on </a:t>
            </a:r>
            <a:r>
              <a:rPr lang="en-US" dirty="0"/>
              <a:t>1515 </a:t>
            </a:r>
            <a:r>
              <a:rPr lang="en-US" dirty="0" smtClean="0"/>
              <a:t>patients showed </a:t>
            </a:r>
            <a:r>
              <a:rPr lang="en-US" dirty="0"/>
              <a:t>that patients with </a:t>
            </a:r>
            <a:r>
              <a:rPr lang="en-US" dirty="0" smtClean="0"/>
              <a:t>d-dimer </a:t>
            </a:r>
            <a:r>
              <a:rPr lang="en-US" dirty="0"/>
              <a:t>levels higher than </a:t>
            </a:r>
            <a:r>
              <a:rPr lang="en-US" dirty="0" smtClean="0"/>
              <a:t>2000 ng/ml </a:t>
            </a:r>
            <a:r>
              <a:rPr lang="en-US" dirty="0"/>
              <a:t>and an unlikely clinical decision rule had a </a:t>
            </a:r>
            <a:r>
              <a:rPr lang="en-US" dirty="0" smtClean="0"/>
              <a:t>pulmonary embolism </a:t>
            </a:r>
            <a:r>
              <a:rPr lang="en-US" dirty="0"/>
              <a:t>prevalence of 36%. </a:t>
            </a:r>
            <a:endParaRPr lang="en-US" dirty="0" smtClean="0"/>
          </a:p>
          <a:p>
            <a:pPr marL="0" indent="0">
              <a:buNone/>
            </a:pPr>
            <a:r>
              <a:rPr lang="en-US" dirty="0" smtClean="0"/>
              <a:t>Whether </a:t>
            </a:r>
            <a:r>
              <a:rPr lang="en-US" dirty="0"/>
              <a:t>this </a:t>
            </a:r>
            <a:r>
              <a:rPr lang="en-US" dirty="0" smtClean="0"/>
              <a:t>finding should </a:t>
            </a:r>
            <a:r>
              <a:rPr lang="en-US" dirty="0"/>
              <a:t>translate into more intensive diagnostic and </a:t>
            </a:r>
            <a:r>
              <a:rPr lang="en-US" dirty="0" smtClean="0"/>
              <a:t>therapeutic measures </a:t>
            </a:r>
            <a:r>
              <a:rPr lang="en-US" dirty="0"/>
              <a:t>in patients with very high </a:t>
            </a:r>
            <a:r>
              <a:rPr lang="en-US" dirty="0" smtClean="0"/>
              <a:t>d-dimer levels irrespective </a:t>
            </a:r>
            <a:r>
              <a:rPr lang="en-US" dirty="0"/>
              <a:t>of clinical decision rule remains to be </a:t>
            </a:r>
            <a:r>
              <a:rPr lang="en-US" dirty="0" smtClean="0"/>
              <a:t>studied in </a:t>
            </a:r>
            <a:r>
              <a:rPr lang="en-US" dirty="0"/>
              <a:t>prospective </a:t>
            </a:r>
            <a:r>
              <a:rPr lang="en-US" dirty="0" smtClean="0"/>
              <a:t>trials.’</a:t>
            </a:r>
            <a:endParaRPr lang="en-US" dirty="0"/>
          </a:p>
          <a:p>
            <a:endParaRPr lang="en-US" dirty="0"/>
          </a:p>
        </p:txBody>
      </p:sp>
      <p:sp>
        <p:nvSpPr>
          <p:cNvPr id="5" name="TextBox 4"/>
          <p:cNvSpPr txBox="1"/>
          <p:nvPr/>
        </p:nvSpPr>
        <p:spPr>
          <a:xfrm>
            <a:off x="1322614" y="5941498"/>
            <a:ext cx="7543800" cy="369332"/>
          </a:xfrm>
          <a:prstGeom prst="rect">
            <a:avLst/>
          </a:prstGeom>
          <a:noFill/>
        </p:spPr>
        <p:txBody>
          <a:bodyPr wrap="square" rtlCol="0">
            <a:spAutoFit/>
          </a:bodyPr>
          <a:lstStyle/>
          <a:p>
            <a:r>
              <a:rPr lang="en-US" dirty="0" smtClean="0"/>
              <a:t>How to use d dimer in acute cardiovascular care. </a:t>
            </a:r>
            <a:r>
              <a:rPr lang="en-US" dirty="0" err="1" smtClean="0"/>
              <a:t>Eur</a:t>
            </a:r>
            <a:r>
              <a:rPr lang="en-US" dirty="0" smtClean="0"/>
              <a:t> Heart J 2017: 6(1): 69-80</a:t>
            </a:r>
            <a:endParaRPr lang="en-US" dirty="0"/>
          </a:p>
        </p:txBody>
      </p:sp>
    </p:spTree>
    <p:extLst>
      <p:ext uri="{BB962C8B-B14F-4D97-AF65-F5344CB8AC3E}">
        <p14:creationId xmlns:p14="http://schemas.microsoft.com/office/powerpoint/2010/main" val="6975973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Age-adjusted d dimer</a:t>
            </a:r>
            <a:endParaRPr lang="en-US" dirty="0"/>
          </a:p>
        </p:txBody>
      </p:sp>
      <p:sp>
        <p:nvSpPr>
          <p:cNvPr id="3" name="Content Placeholder 2"/>
          <p:cNvSpPr>
            <a:spLocks noGrp="1"/>
          </p:cNvSpPr>
          <p:nvPr>
            <p:ph idx="1"/>
          </p:nvPr>
        </p:nvSpPr>
        <p:spPr>
          <a:xfrm>
            <a:off x="457200" y="1416587"/>
            <a:ext cx="8229600" cy="4525963"/>
          </a:xfrm>
        </p:spPr>
        <p:txBody>
          <a:bodyPr>
            <a:normAutofit fontScale="92500"/>
          </a:bodyPr>
          <a:lstStyle/>
          <a:p>
            <a:r>
              <a:rPr lang="en-US" dirty="0"/>
              <a:t>Age-adjusted cut-off = </a:t>
            </a:r>
            <a:r>
              <a:rPr lang="en-US" dirty="0" smtClean="0"/>
              <a:t>age x 10 (</a:t>
            </a:r>
            <a:r>
              <a:rPr lang="en-US" dirty="0" err="1" smtClean="0"/>
              <a:t>μg</a:t>
            </a:r>
            <a:r>
              <a:rPr lang="en-US" dirty="0" smtClean="0"/>
              <a:t>/l)</a:t>
            </a:r>
            <a:endParaRPr lang="en-US" dirty="0"/>
          </a:p>
          <a:p>
            <a:r>
              <a:rPr lang="en-US" dirty="0"/>
              <a:t>A recent </a:t>
            </a:r>
            <a:r>
              <a:rPr lang="en-US" dirty="0" smtClean="0"/>
              <a:t>meta-analysis </a:t>
            </a:r>
            <a:r>
              <a:rPr lang="en-US" dirty="0"/>
              <a:t>evaluating 13 cohorts </a:t>
            </a:r>
            <a:r>
              <a:rPr lang="en-US" dirty="0" smtClean="0"/>
              <a:t>including 12,497 </a:t>
            </a:r>
            <a:r>
              <a:rPr lang="en-US" dirty="0"/>
              <a:t>patients </a:t>
            </a:r>
            <a:r>
              <a:rPr lang="en-US" b="1" dirty="0"/>
              <a:t>with a non-high clinical probability </a:t>
            </a:r>
            <a:r>
              <a:rPr lang="en-US" dirty="0"/>
              <a:t>for </a:t>
            </a:r>
            <a:r>
              <a:rPr lang="en-US" dirty="0" smtClean="0"/>
              <a:t>suspected VTE </a:t>
            </a:r>
            <a:r>
              <a:rPr lang="en-US" dirty="0"/>
              <a:t>demonstrated that the use of an </a:t>
            </a:r>
            <a:r>
              <a:rPr lang="en-US" dirty="0" smtClean="0"/>
              <a:t>age-adjusted d-dimer </a:t>
            </a:r>
            <a:r>
              <a:rPr lang="en-US" dirty="0"/>
              <a:t>cut-off value in patients over 50 years </a:t>
            </a:r>
            <a:r>
              <a:rPr lang="en-US" dirty="0" smtClean="0"/>
              <a:t>increased the </a:t>
            </a:r>
            <a:r>
              <a:rPr lang="en-US" dirty="0"/>
              <a:t>specificity of </a:t>
            </a:r>
            <a:r>
              <a:rPr lang="en-US" dirty="0" smtClean="0"/>
              <a:t>d-dimer </a:t>
            </a:r>
            <a:r>
              <a:rPr lang="en-US" dirty="0"/>
              <a:t>in all age categories with only </a:t>
            </a:r>
            <a:r>
              <a:rPr lang="en-US" dirty="0" smtClean="0"/>
              <a:t>a small </a:t>
            </a:r>
            <a:r>
              <a:rPr lang="en-US" dirty="0"/>
              <a:t>insignificant decrease in sensitivity, which </a:t>
            </a:r>
            <a:r>
              <a:rPr lang="en-US" dirty="0" smtClean="0"/>
              <a:t>remained above </a:t>
            </a:r>
            <a:r>
              <a:rPr lang="en-US" dirty="0"/>
              <a:t>97% in all patients</a:t>
            </a:r>
          </a:p>
          <a:p>
            <a:endParaRPr lang="en-US" dirty="0"/>
          </a:p>
        </p:txBody>
      </p:sp>
      <p:sp>
        <p:nvSpPr>
          <p:cNvPr id="4" name="TextBox 3"/>
          <p:cNvSpPr txBox="1"/>
          <p:nvPr/>
        </p:nvSpPr>
        <p:spPr>
          <a:xfrm>
            <a:off x="1322614" y="5941498"/>
            <a:ext cx="7543800" cy="369332"/>
          </a:xfrm>
          <a:prstGeom prst="rect">
            <a:avLst/>
          </a:prstGeom>
          <a:noFill/>
        </p:spPr>
        <p:txBody>
          <a:bodyPr wrap="square" rtlCol="0">
            <a:spAutoFit/>
          </a:bodyPr>
          <a:lstStyle/>
          <a:p>
            <a:r>
              <a:rPr lang="en-US" dirty="0" smtClean="0"/>
              <a:t>How to use d dimer in acute cardiovascular care. </a:t>
            </a:r>
            <a:r>
              <a:rPr lang="en-US" dirty="0" err="1" smtClean="0"/>
              <a:t>Eur</a:t>
            </a:r>
            <a:r>
              <a:rPr lang="en-US" dirty="0" smtClean="0"/>
              <a:t> Heart J 2017: 6(1): 69-80</a:t>
            </a:r>
            <a:endParaRPr lang="en-US" dirty="0"/>
          </a:p>
        </p:txBody>
      </p:sp>
    </p:spTree>
    <p:extLst>
      <p:ext uri="{BB962C8B-B14F-4D97-AF65-F5344CB8AC3E}">
        <p14:creationId xmlns:p14="http://schemas.microsoft.com/office/powerpoint/2010/main" val="447378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dimer in pregnancy?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normal </a:t>
            </a:r>
            <a:r>
              <a:rPr lang="en-US" dirty="0" smtClean="0"/>
              <a:t>d-dimer </a:t>
            </a:r>
            <a:r>
              <a:rPr lang="en-US" dirty="0"/>
              <a:t>value has the same exclusion </a:t>
            </a:r>
            <a:r>
              <a:rPr lang="en-US" dirty="0" smtClean="0"/>
              <a:t>value for </a:t>
            </a:r>
            <a:r>
              <a:rPr lang="en-US" dirty="0"/>
              <a:t>PE in pregnant women as in other patients with </a:t>
            </a:r>
            <a:r>
              <a:rPr lang="en-US" dirty="0" smtClean="0"/>
              <a:t>suspected PE</a:t>
            </a:r>
            <a:r>
              <a:rPr lang="en-US" dirty="0"/>
              <a:t>. Given the paucity of studies, measurement </a:t>
            </a:r>
            <a:r>
              <a:rPr lang="en-US" dirty="0" smtClean="0"/>
              <a:t>of d-dimers </a:t>
            </a:r>
            <a:r>
              <a:rPr lang="en-US" dirty="0"/>
              <a:t>is an option, especially in early pregnancy </a:t>
            </a:r>
            <a:r>
              <a:rPr lang="en-US" dirty="0" smtClean="0"/>
              <a:t>in order </a:t>
            </a:r>
            <a:r>
              <a:rPr lang="en-US" dirty="0"/>
              <a:t>to avoid unnecessary exposure of the </a:t>
            </a:r>
            <a:r>
              <a:rPr lang="en-US" dirty="0" err="1"/>
              <a:t>foetus</a:t>
            </a:r>
            <a:r>
              <a:rPr lang="en-US" dirty="0"/>
              <a:t> to </a:t>
            </a:r>
            <a:r>
              <a:rPr lang="en-US" dirty="0" smtClean="0"/>
              <a:t>diagnostic radiation</a:t>
            </a:r>
            <a:r>
              <a:rPr lang="en-US" dirty="0"/>
              <a:t>, even though the probability of a </a:t>
            </a:r>
            <a:r>
              <a:rPr lang="en-US" dirty="0" smtClean="0"/>
              <a:t>negative result </a:t>
            </a:r>
            <a:r>
              <a:rPr lang="en-US" dirty="0"/>
              <a:t>is lower than in other patients with suspected PE</a:t>
            </a:r>
            <a:r>
              <a:rPr lang="en-US" dirty="0" smtClean="0"/>
              <a:t>.’</a:t>
            </a:r>
          </a:p>
          <a:p>
            <a:r>
              <a:rPr lang="en-US" b="1" dirty="0" smtClean="0"/>
              <a:t>(This is not recommended in any UK guideline though)</a:t>
            </a:r>
            <a:endParaRPr lang="en-US" b="1" dirty="0"/>
          </a:p>
          <a:p>
            <a:pPr marL="0" indent="0">
              <a:buNone/>
            </a:pPr>
            <a:endParaRPr lang="en-US" dirty="0"/>
          </a:p>
        </p:txBody>
      </p:sp>
      <p:sp>
        <p:nvSpPr>
          <p:cNvPr id="5" name="TextBox 4"/>
          <p:cNvSpPr txBox="1"/>
          <p:nvPr/>
        </p:nvSpPr>
        <p:spPr>
          <a:xfrm>
            <a:off x="1322614" y="5941498"/>
            <a:ext cx="7543800" cy="369332"/>
          </a:xfrm>
          <a:prstGeom prst="rect">
            <a:avLst/>
          </a:prstGeom>
          <a:noFill/>
        </p:spPr>
        <p:txBody>
          <a:bodyPr wrap="square" rtlCol="0">
            <a:spAutoFit/>
          </a:bodyPr>
          <a:lstStyle/>
          <a:p>
            <a:r>
              <a:rPr lang="en-US" dirty="0" smtClean="0"/>
              <a:t>How to use d dimer in acute cardiovascular care. </a:t>
            </a:r>
            <a:r>
              <a:rPr lang="en-US" dirty="0" err="1" smtClean="0"/>
              <a:t>Eur</a:t>
            </a:r>
            <a:r>
              <a:rPr lang="en-US" dirty="0" smtClean="0"/>
              <a:t> Heart J 2017: 6(1): 69-80</a:t>
            </a:r>
            <a:endParaRPr lang="en-US" dirty="0"/>
          </a:p>
        </p:txBody>
      </p:sp>
    </p:spTree>
    <p:extLst>
      <p:ext uri="{BB962C8B-B14F-4D97-AF65-F5344CB8AC3E}">
        <p14:creationId xmlns:p14="http://schemas.microsoft.com/office/powerpoint/2010/main" val="14974601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cancer patients?</a:t>
            </a:r>
            <a:endParaRPr lang="en-US" dirty="0"/>
          </a:p>
        </p:txBody>
      </p:sp>
      <p:sp>
        <p:nvSpPr>
          <p:cNvPr id="3" name="Content Placeholder 2"/>
          <p:cNvSpPr>
            <a:spLocks noGrp="1"/>
          </p:cNvSpPr>
          <p:nvPr>
            <p:ph idx="1"/>
          </p:nvPr>
        </p:nvSpPr>
        <p:spPr/>
        <p:txBody>
          <a:bodyPr>
            <a:normAutofit/>
          </a:bodyPr>
          <a:lstStyle/>
          <a:p>
            <a:r>
              <a:rPr lang="en-US" dirty="0" smtClean="0"/>
              <a:t>None of the diagnostic algorithms for VTE has been studied in cancer patients</a:t>
            </a:r>
          </a:p>
          <a:p>
            <a:r>
              <a:rPr lang="en-US" dirty="0" smtClean="0"/>
              <a:t>In </a:t>
            </a:r>
            <a:r>
              <a:rPr lang="en-US" dirty="0"/>
              <a:t>a </a:t>
            </a:r>
            <a:r>
              <a:rPr lang="en-US" dirty="0" smtClean="0"/>
              <a:t>meta-analysis of </a:t>
            </a:r>
            <a:r>
              <a:rPr lang="en-US" dirty="0"/>
              <a:t>13 studies in 10,002 patients the prevalence of </a:t>
            </a:r>
            <a:r>
              <a:rPr lang="en-US" dirty="0" smtClean="0"/>
              <a:t>the combination </a:t>
            </a:r>
            <a:r>
              <a:rPr lang="en-US" dirty="0"/>
              <a:t>of a low score on the Wells rule and a </a:t>
            </a:r>
            <a:r>
              <a:rPr lang="en-US" dirty="0" smtClean="0"/>
              <a:t>negative d-dimer </a:t>
            </a:r>
            <a:r>
              <a:rPr lang="en-US" dirty="0"/>
              <a:t>test among cancer patients result was only 9</a:t>
            </a:r>
            <a:r>
              <a:rPr lang="en-US" dirty="0" smtClean="0"/>
              <a:t>%</a:t>
            </a:r>
            <a:endParaRPr lang="en-US" dirty="0"/>
          </a:p>
          <a:p>
            <a:endParaRPr lang="en-US" dirty="0" smtClean="0"/>
          </a:p>
        </p:txBody>
      </p:sp>
    </p:spTree>
    <p:extLst>
      <p:ext uri="{BB962C8B-B14F-4D97-AF65-F5344CB8AC3E}">
        <p14:creationId xmlns:p14="http://schemas.microsoft.com/office/powerpoint/2010/main" val="351111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 dimer in other conditions</a:t>
            </a:r>
            <a:endParaRPr lang="en-US" dirty="0"/>
          </a:p>
        </p:txBody>
      </p:sp>
      <p:sp>
        <p:nvSpPr>
          <p:cNvPr id="3" name="Content Placeholder 2"/>
          <p:cNvSpPr>
            <a:spLocks noGrp="1"/>
          </p:cNvSpPr>
          <p:nvPr>
            <p:ph idx="1"/>
          </p:nvPr>
        </p:nvSpPr>
        <p:spPr>
          <a:xfrm>
            <a:off x="457200" y="1344583"/>
            <a:ext cx="8229600" cy="4669971"/>
          </a:xfrm>
        </p:spPr>
        <p:txBody>
          <a:bodyPr>
            <a:normAutofit lnSpcReduction="10000"/>
          </a:bodyPr>
          <a:lstStyle/>
          <a:p>
            <a:r>
              <a:rPr lang="en-US" sz="2800" dirty="0"/>
              <a:t>In a recently published meta-analysis it was </a:t>
            </a:r>
            <a:r>
              <a:rPr lang="en-US" sz="2800" dirty="0" smtClean="0"/>
              <a:t>suggested that </a:t>
            </a:r>
            <a:r>
              <a:rPr lang="en-US" sz="2800" dirty="0"/>
              <a:t>plasma </a:t>
            </a:r>
            <a:r>
              <a:rPr lang="en-US" sz="2800" dirty="0" smtClean="0"/>
              <a:t>d-dimer </a:t>
            </a:r>
            <a:r>
              <a:rPr lang="en-US" sz="2800" dirty="0"/>
              <a:t>&lt;500 </a:t>
            </a:r>
            <a:r>
              <a:rPr lang="en-US" sz="2800" dirty="0" err="1"/>
              <a:t>μg</a:t>
            </a:r>
            <a:r>
              <a:rPr lang="en-US" sz="2800" dirty="0"/>
              <a:t>/l is a useful screening tool </a:t>
            </a:r>
            <a:r>
              <a:rPr lang="en-US" sz="2800" dirty="0" smtClean="0"/>
              <a:t>to identify </a:t>
            </a:r>
            <a:r>
              <a:rPr lang="en-US" sz="2800" dirty="0"/>
              <a:t>patients who do not have aortic </a:t>
            </a:r>
            <a:r>
              <a:rPr lang="en-US" sz="2800" dirty="0" smtClean="0"/>
              <a:t>dissection. Two other meta-analyses </a:t>
            </a:r>
            <a:r>
              <a:rPr lang="en-US" sz="2800" dirty="0"/>
              <a:t>conferred supporting evidence </a:t>
            </a:r>
            <a:r>
              <a:rPr lang="en-US" sz="2800" dirty="0" smtClean="0"/>
              <a:t>that d-dimer </a:t>
            </a:r>
            <a:r>
              <a:rPr lang="en-US" sz="2800" dirty="0"/>
              <a:t>represents a highly sensitive biomarker for </a:t>
            </a:r>
            <a:r>
              <a:rPr lang="en-US" sz="2800" dirty="0" smtClean="0"/>
              <a:t>the exclusion </a:t>
            </a:r>
            <a:r>
              <a:rPr lang="en-US" sz="2800" dirty="0"/>
              <a:t>of AAD, with 100 % sensitivity at a cut-off </a:t>
            </a:r>
            <a:r>
              <a:rPr lang="en-US" sz="2800" dirty="0" smtClean="0"/>
              <a:t>of 100 </a:t>
            </a:r>
            <a:r>
              <a:rPr lang="en-US" sz="2800" dirty="0" err="1"/>
              <a:t>μg</a:t>
            </a:r>
            <a:r>
              <a:rPr lang="en-US" sz="2800" dirty="0"/>
              <a:t>/l and 99% at a cut-off level of 500 </a:t>
            </a:r>
            <a:r>
              <a:rPr lang="en-US" sz="2800" dirty="0" err="1"/>
              <a:t>μg</a:t>
            </a:r>
            <a:r>
              <a:rPr lang="en-US" sz="2800" dirty="0"/>
              <a:t>/l</a:t>
            </a:r>
            <a:r>
              <a:rPr lang="en-US" sz="2800" dirty="0" smtClean="0"/>
              <a:t>.</a:t>
            </a:r>
          </a:p>
          <a:p>
            <a:r>
              <a:rPr lang="en-US" sz="2800" dirty="0" smtClean="0"/>
              <a:t>Higher d dimer levels in AF are associated with increased risk of stroke and death </a:t>
            </a:r>
            <a:r>
              <a:rPr lang="mr-IN" sz="2800" dirty="0" smtClean="0"/>
              <a:t>…</a:t>
            </a:r>
            <a:r>
              <a:rPr lang="en-GB" sz="2800" dirty="0" smtClean="0"/>
              <a:t> further studies required</a:t>
            </a:r>
            <a:endParaRPr lang="en-US" sz="2800" dirty="0" smtClean="0"/>
          </a:p>
          <a:p>
            <a:endParaRPr lang="en-US" dirty="0"/>
          </a:p>
        </p:txBody>
      </p:sp>
      <p:sp>
        <p:nvSpPr>
          <p:cNvPr id="4" name="TextBox 3"/>
          <p:cNvSpPr txBox="1"/>
          <p:nvPr/>
        </p:nvSpPr>
        <p:spPr>
          <a:xfrm>
            <a:off x="1322614" y="5941498"/>
            <a:ext cx="7543800" cy="369332"/>
          </a:xfrm>
          <a:prstGeom prst="rect">
            <a:avLst/>
          </a:prstGeom>
          <a:noFill/>
        </p:spPr>
        <p:txBody>
          <a:bodyPr wrap="square" rtlCol="0">
            <a:spAutoFit/>
          </a:bodyPr>
          <a:lstStyle/>
          <a:p>
            <a:r>
              <a:rPr lang="en-US" dirty="0" smtClean="0"/>
              <a:t>How to use d dimer in acute cardiovascular care. </a:t>
            </a:r>
            <a:r>
              <a:rPr lang="en-US" dirty="0" err="1" smtClean="0"/>
              <a:t>Eur</a:t>
            </a:r>
            <a:r>
              <a:rPr lang="en-US" dirty="0" smtClean="0"/>
              <a:t> Heart J 2017: 6(1): 69-80</a:t>
            </a:r>
            <a:endParaRPr lang="en-US" dirty="0"/>
          </a:p>
        </p:txBody>
      </p:sp>
    </p:spTree>
    <p:extLst>
      <p:ext uri="{BB962C8B-B14F-4D97-AF65-F5344CB8AC3E}">
        <p14:creationId xmlns:p14="http://schemas.microsoft.com/office/powerpoint/2010/main" val="2103012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Duration of treatment?</a:t>
            </a:r>
            <a:endParaRPr lang="en-GB" dirty="0"/>
          </a:p>
        </p:txBody>
      </p:sp>
      <p:sp>
        <p:nvSpPr>
          <p:cNvPr id="3" name="Content Placeholder 2"/>
          <p:cNvSpPr>
            <a:spLocks noGrp="1"/>
          </p:cNvSpPr>
          <p:nvPr>
            <p:ph sz="half" idx="1"/>
          </p:nvPr>
        </p:nvSpPr>
        <p:spPr>
          <a:xfrm>
            <a:off x="4925335" y="1444728"/>
            <a:ext cx="4038600" cy="4525963"/>
          </a:xfrm>
        </p:spPr>
        <p:txBody>
          <a:bodyPr/>
          <a:lstStyle/>
          <a:p>
            <a:r>
              <a:rPr lang="en-GB" dirty="0" smtClean="0"/>
              <a:t>Cancer patients</a:t>
            </a:r>
          </a:p>
          <a:p>
            <a:pPr lvl="1"/>
            <a:r>
              <a:rPr lang="en-GB" dirty="0" smtClean="0"/>
              <a:t>6 months then review risks/benefits</a:t>
            </a:r>
          </a:p>
          <a:p>
            <a:pPr lvl="1"/>
            <a:r>
              <a:rPr lang="en-GB" dirty="0" smtClean="0"/>
              <a:t>LMWH only</a:t>
            </a:r>
          </a:p>
          <a:p>
            <a:r>
              <a:rPr lang="en-GB" dirty="0" smtClean="0"/>
              <a:t>Provoked DVT/PE</a:t>
            </a:r>
          </a:p>
          <a:p>
            <a:pPr lvl="1"/>
            <a:r>
              <a:rPr lang="en-GB" dirty="0" smtClean="0"/>
              <a:t>3 months then review risks/benefits</a:t>
            </a:r>
          </a:p>
          <a:p>
            <a:r>
              <a:rPr lang="en-GB" dirty="0" smtClean="0"/>
              <a:t>Unprovoked DVT/PE</a:t>
            </a:r>
          </a:p>
          <a:p>
            <a:pPr lvl="1"/>
            <a:r>
              <a:rPr lang="en-GB" dirty="0" smtClean="0"/>
              <a:t>6 months then review risks/benefits</a:t>
            </a:r>
            <a:endParaRPr lang="en-GB" dirty="0"/>
          </a:p>
        </p:txBody>
      </p:sp>
      <p:sp>
        <p:nvSpPr>
          <p:cNvPr id="4" name="Content Placeholder 3"/>
          <p:cNvSpPr>
            <a:spLocks noGrp="1"/>
          </p:cNvSpPr>
          <p:nvPr>
            <p:ph sz="half" idx="2"/>
          </p:nvPr>
        </p:nvSpPr>
        <p:spPr>
          <a:xfrm>
            <a:off x="648566" y="1444728"/>
            <a:ext cx="4038600" cy="4525963"/>
          </a:xfrm>
        </p:spPr>
        <p:txBody>
          <a:bodyPr/>
          <a:lstStyle/>
          <a:p>
            <a:pPr marL="0" indent="0">
              <a:buNone/>
            </a:pPr>
            <a:r>
              <a:rPr lang="en-GB" u="sng" dirty="0" smtClean="0"/>
              <a:t>Question</a:t>
            </a:r>
            <a:r>
              <a:rPr lang="en-GB" dirty="0" smtClean="0"/>
              <a:t>:</a:t>
            </a:r>
          </a:p>
          <a:p>
            <a:pPr marL="0" indent="0">
              <a:buNone/>
            </a:pPr>
            <a:r>
              <a:rPr lang="en-GB" dirty="0" smtClean="0"/>
              <a:t>What is the risk of a recurrent DVT in a 30 year old man who presents with a single unprovoked DVT?</a:t>
            </a:r>
            <a:endParaRPr lang="en-GB" dirty="0"/>
          </a:p>
        </p:txBody>
      </p:sp>
    </p:spTree>
    <p:extLst>
      <p:ext uri="{BB962C8B-B14F-4D97-AF65-F5344CB8AC3E}">
        <p14:creationId xmlns:p14="http://schemas.microsoft.com/office/powerpoint/2010/main" val="38084187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GB" dirty="0" smtClean="0"/>
              <a:t>MCQ answers</a:t>
            </a:r>
            <a:endParaRPr lang="en-GB" dirty="0"/>
          </a:p>
        </p:txBody>
      </p:sp>
      <p:pic>
        <p:nvPicPr>
          <p:cNvPr id="4" name="Picture 3" descr="cl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323" y="2735283"/>
            <a:ext cx="3813353" cy="2864252"/>
          </a:xfrm>
          <a:prstGeom prst="rect">
            <a:avLst/>
          </a:prstGeom>
        </p:spPr>
      </p:pic>
    </p:spTree>
    <p:extLst>
      <p:ext uri="{BB962C8B-B14F-4D97-AF65-F5344CB8AC3E}">
        <p14:creationId xmlns:p14="http://schemas.microsoft.com/office/powerpoint/2010/main" val="1660998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Lower limb DVT: summary (NICE)</a:t>
            </a:r>
            <a:endParaRPr lang="en-GB" dirty="0"/>
          </a:p>
        </p:txBody>
      </p:sp>
      <p:sp>
        <p:nvSpPr>
          <p:cNvPr id="3" name="Content Placeholder 2"/>
          <p:cNvSpPr>
            <a:spLocks noGrp="1"/>
          </p:cNvSpPr>
          <p:nvPr>
            <p:ph idx="1"/>
          </p:nvPr>
        </p:nvSpPr>
        <p:spPr>
          <a:xfrm>
            <a:off x="457200" y="1417638"/>
            <a:ext cx="8229600" cy="4869156"/>
          </a:xfrm>
        </p:spPr>
        <p:txBody>
          <a:bodyPr>
            <a:normAutofit lnSpcReduction="10000"/>
          </a:bodyPr>
          <a:lstStyle/>
          <a:p>
            <a:r>
              <a:rPr lang="en-GB" sz="2000" dirty="0" smtClean="0"/>
              <a:t>?DVT </a:t>
            </a:r>
            <a:r>
              <a:rPr lang="en-GB" sz="2000" dirty="0" smtClean="0">
                <a:sym typeface="Wingdings"/>
              </a:rPr>
              <a:t> history, exam and Wells Score</a:t>
            </a:r>
          </a:p>
          <a:p>
            <a:r>
              <a:rPr lang="en-GB" sz="2000" dirty="0" smtClean="0"/>
              <a:t>If DVT suspected plus Wells = </a:t>
            </a:r>
            <a:r>
              <a:rPr lang="en-GB" sz="2000" b="1" dirty="0" smtClean="0"/>
              <a:t>likely</a:t>
            </a:r>
            <a:r>
              <a:rPr lang="en-GB" sz="2000" dirty="0" smtClean="0"/>
              <a:t> then do a proximal Doppler USS (whole leg not recommended)</a:t>
            </a:r>
          </a:p>
          <a:p>
            <a:r>
              <a:rPr lang="en-GB" sz="2000" dirty="0" smtClean="0"/>
              <a:t>NICE recommends doing a d dimer in likely cases so that if the proximal scan is negative they can be offered a repeat scan in one week if their d dimer is high … </a:t>
            </a:r>
          </a:p>
          <a:p>
            <a:r>
              <a:rPr lang="en-GB" sz="2000" dirty="0" smtClean="0"/>
              <a:t>This is because proximal scans may miss calf DVTs that could extend – you don’t need a repeat scan if a whole leg USS was performed first</a:t>
            </a:r>
          </a:p>
          <a:p>
            <a:r>
              <a:rPr lang="en-GB" sz="2000" dirty="0" smtClean="0"/>
              <a:t>If DVT suspected plus Wells = </a:t>
            </a:r>
            <a:r>
              <a:rPr lang="en-GB" sz="2000" b="1" dirty="0" smtClean="0"/>
              <a:t>unlikely</a:t>
            </a:r>
            <a:r>
              <a:rPr lang="en-GB" sz="2000" dirty="0" smtClean="0"/>
              <a:t> then get a d dimer, if positive get a scan, if negative DVT is virtually excluded</a:t>
            </a:r>
          </a:p>
          <a:p>
            <a:r>
              <a:rPr lang="en-GB" sz="2000" dirty="0" smtClean="0"/>
              <a:t>For all cases, if you can’t get a Doppler within 4 hours then treat and get a scan within 24 hours</a:t>
            </a:r>
          </a:p>
          <a:p>
            <a:r>
              <a:rPr lang="en-GB" sz="2000" dirty="0" smtClean="0"/>
              <a:t>Consider and communicate alternative explanations for symptoms in patients with negative scans</a:t>
            </a:r>
          </a:p>
          <a:p>
            <a:r>
              <a:rPr lang="en-GB" sz="2000" dirty="0" smtClean="0"/>
              <a:t>Don’t forget to arrange further investigations/FU for new DVT cases</a:t>
            </a:r>
          </a:p>
          <a:p>
            <a:endParaRPr lang="en-GB" sz="2000" dirty="0" smtClean="0"/>
          </a:p>
          <a:p>
            <a:endParaRPr lang="en-GB" sz="2000" dirty="0"/>
          </a:p>
        </p:txBody>
      </p:sp>
    </p:spTree>
    <p:extLst>
      <p:ext uri="{BB962C8B-B14F-4D97-AF65-F5344CB8AC3E}">
        <p14:creationId xmlns:p14="http://schemas.microsoft.com/office/powerpoint/2010/main" val="318062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DVT follow up</a:t>
            </a:r>
            <a:endParaRPr lang="en-US" dirty="0"/>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r>
              <a:rPr lang="en-US" dirty="0" smtClean="0"/>
              <a:t>Investigations for cancer if unprovoked DVT</a:t>
            </a:r>
          </a:p>
          <a:p>
            <a:pPr lvl="1"/>
            <a:r>
              <a:rPr lang="en-US" dirty="0" smtClean="0"/>
              <a:t>History and physical examination</a:t>
            </a:r>
          </a:p>
          <a:p>
            <a:pPr lvl="1"/>
            <a:r>
              <a:rPr lang="en-US" dirty="0" smtClean="0"/>
              <a:t>CXR</a:t>
            </a:r>
          </a:p>
          <a:p>
            <a:pPr lvl="1"/>
            <a:r>
              <a:rPr lang="en-US" dirty="0" smtClean="0"/>
              <a:t>FBC, calcium, LFT, urinalysis</a:t>
            </a:r>
          </a:p>
          <a:p>
            <a:pPr lvl="1"/>
            <a:r>
              <a:rPr lang="en-US" dirty="0" smtClean="0"/>
              <a:t>Consider </a:t>
            </a:r>
            <a:r>
              <a:rPr lang="en-US" dirty="0" err="1" smtClean="0"/>
              <a:t>abdo</a:t>
            </a:r>
            <a:r>
              <a:rPr lang="en-US" dirty="0" smtClean="0"/>
              <a:t>-pelvis CT (and mammogram in women) if aged over 40 years</a:t>
            </a:r>
          </a:p>
          <a:p>
            <a:r>
              <a:rPr lang="en-GB" dirty="0" smtClean="0"/>
              <a:t>Treatment should be reviewed </a:t>
            </a:r>
            <a:r>
              <a:rPr lang="mr-IN" dirty="0" smtClean="0"/>
              <a:t>–</a:t>
            </a:r>
            <a:r>
              <a:rPr lang="en-GB" dirty="0" smtClean="0"/>
              <a:t> not stopped </a:t>
            </a:r>
            <a:r>
              <a:rPr lang="mr-IN" dirty="0" smtClean="0"/>
              <a:t>–</a:t>
            </a:r>
            <a:r>
              <a:rPr lang="en-GB" dirty="0" smtClean="0"/>
              <a:t> at 3 or 6 months</a:t>
            </a:r>
          </a:p>
          <a:p>
            <a:r>
              <a:rPr lang="en-GB" dirty="0"/>
              <a:t>?DASH </a:t>
            </a:r>
            <a:r>
              <a:rPr lang="en-GB" dirty="0" smtClean="0"/>
              <a:t>score</a:t>
            </a:r>
          </a:p>
          <a:p>
            <a:r>
              <a:rPr lang="en-GB" dirty="0"/>
              <a:t>Thrombophilia screen in some patients</a:t>
            </a:r>
          </a:p>
          <a:p>
            <a:r>
              <a:rPr lang="en-GB" dirty="0" smtClean="0"/>
              <a:t>Risk of recurrence, counselling of patient</a:t>
            </a:r>
          </a:p>
          <a:p>
            <a:r>
              <a:rPr lang="en-GB" dirty="0" smtClean="0"/>
              <a:t>Management of post-thrombotic limb if applicable</a:t>
            </a:r>
          </a:p>
          <a:p>
            <a:endParaRPr lang="en-US" dirty="0"/>
          </a:p>
        </p:txBody>
      </p:sp>
    </p:spTree>
    <p:extLst>
      <p:ext uri="{BB962C8B-B14F-4D97-AF65-F5344CB8AC3E}">
        <p14:creationId xmlns:p14="http://schemas.microsoft.com/office/powerpoint/2010/main" val="12171340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4.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5590</TotalTime>
  <Words>6862</Words>
  <Application>Microsoft Macintosh PowerPoint</Application>
  <PresentationFormat>On-screen Show (4:3)</PresentationFormat>
  <Paragraphs>508</Paragraphs>
  <Slides>70</Slides>
  <Notes>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6" baseType="lpstr">
      <vt:lpstr>Arial</vt:lpstr>
      <vt:lpstr>Calibri</vt:lpstr>
      <vt:lpstr>Mangal</vt:lpstr>
      <vt:lpstr>Wingdings</vt:lpstr>
      <vt:lpstr>Office Theme</vt:lpstr>
      <vt:lpstr>Clip</vt:lpstr>
      <vt:lpstr>Venous thromboembolism</vt:lpstr>
      <vt:lpstr>Learning objectives </vt:lpstr>
      <vt:lpstr>Cases</vt:lpstr>
      <vt:lpstr>Case 1</vt:lpstr>
      <vt:lpstr>PowerPoint Presentation</vt:lpstr>
      <vt:lpstr>Exercise</vt:lpstr>
      <vt:lpstr>Duration of treatment?</vt:lpstr>
      <vt:lpstr>Lower limb DVT: summary (NICE)</vt:lpstr>
      <vt:lpstr>DVT follow up</vt:lpstr>
      <vt:lpstr>DASH Score</vt:lpstr>
      <vt:lpstr>PowerPoint Presentation</vt:lpstr>
      <vt:lpstr>Any questions at this point?</vt:lpstr>
      <vt:lpstr>What’s this called?</vt:lpstr>
      <vt:lpstr>Case 2</vt:lpstr>
      <vt:lpstr>PowerPoint Presentation</vt:lpstr>
      <vt:lpstr>Exercise</vt:lpstr>
      <vt:lpstr>PowerPoint Presentation</vt:lpstr>
      <vt:lpstr>Superficial thrombophlebitis: summary</vt:lpstr>
      <vt:lpstr>Superficial thrombophlebitis: summary</vt:lpstr>
      <vt:lpstr>SIGN (2010) guideline recommendations</vt:lpstr>
      <vt:lpstr>PowerPoint Presentation</vt:lpstr>
      <vt:lpstr>Case 3</vt:lpstr>
      <vt:lpstr>Any questions at this point?</vt:lpstr>
      <vt:lpstr>Case 3</vt:lpstr>
      <vt:lpstr>PowerPoint Presentation</vt:lpstr>
      <vt:lpstr>Exercise</vt:lpstr>
      <vt:lpstr>Upper limb DVT: summary</vt:lpstr>
      <vt:lpstr>Upper limb DVT: summary</vt:lpstr>
      <vt:lpstr>PowerPoint Presentation</vt:lpstr>
      <vt:lpstr>Summary of BHS guideline: VTE in unusual sites</vt:lpstr>
      <vt:lpstr>Any questions at this point?</vt:lpstr>
      <vt:lpstr>Case 4</vt:lpstr>
      <vt:lpstr>Exercise</vt:lpstr>
      <vt:lpstr>An approach to ?PE in stable non-pregnant adults</vt:lpstr>
      <vt:lpstr>PowerPoint Presentation</vt:lpstr>
      <vt:lpstr>Likelihood ratios in ?PE</vt:lpstr>
      <vt:lpstr>Likelihood ratios in ?PE</vt:lpstr>
      <vt:lpstr>Likelihood ratios in ?PE</vt:lpstr>
      <vt:lpstr>Likelihood ratios in ?PE</vt:lpstr>
      <vt:lpstr>Chest X-ray findings in PE</vt:lpstr>
      <vt:lpstr>An approach to ?PE in stable non-pregnant adults</vt:lpstr>
      <vt:lpstr>Ambulatory Care? Simplified PE Severity Index (sPESI) Score</vt:lpstr>
      <vt:lpstr>Clinical exclusion criteria for Ambulatory Care</vt:lpstr>
      <vt:lpstr>PowerPoint Presentation</vt:lpstr>
      <vt:lpstr>Troponin to risk stratify PE patients</vt:lpstr>
      <vt:lpstr>Evidence for Ambulatory Care in a  not-yet-confirmed PE</vt:lpstr>
      <vt:lpstr>CT or V/Q scan?</vt:lpstr>
      <vt:lpstr>Sensitivity and specificity of planar V/Q scan (after removing non-diagnostic scans from the analysis)</vt:lpstr>
      <vt:lpstr>V/Q SPECT</vt:lpstr>
      <vt:lpstr>Thrombolysis in PE: NICE</vt:lpstr>
      <vt:lpstr>Thrombolysis in PE: BTS (2003)</vt:lpstr>
      <vt:lpstr>PE: treatment and follow-up</vt:lpstr>
      <vt:lpstr>Any questions at this point?</vt:lpstr>
      <vt:lpstr>Case 5</vt:lpstr>
      <vt:lpstr>PowerPoint Presentation</vt:lpstr>
      <vt:lpstr>PE in pregnancy Ix: Green-top guideline 2015</vt:lpstr>
      <vt:lpstr>PE in pregnancy Rx: Green-top guideline 2015</vt:lpstr>
      <vt:lpstr>PE in pregnancy follow-up: Green-top guideline 2015</vt:lpstr>
      <vt:lpstr>Case 7</vt:lpstr>
      <vt:lpstr>Correct interpretation of d dimer</vt:lpstr>
      <vt:lpstr>PowerPoint Presentation</vt:lpstr>
      <vt:lpstr>PowerPoint Presentation</vt:lpstr>
      <vt:lpstr>There are several different d dimer assays out there</vt:lpstr>
      <vt:lpstr>Correct use of d dimer</vt:lpstr>
      <vt:lpstr>Low clinical probability and ‘very high’ d dimer levels</vt:lpstr>
      <vt:lpstr>Age-adjusted d dimer</vt:lpstr>
      <vt:lpstr>D dimer in pregnancy?</vt:lpstr>
      <vt:lpstr>What about cancer patients?</vt:lpstr>
      <vt:lpstr>Using d dimer in other conditions</vt:lpstr>
      <vt:lpstr>MCQ answers</vt:lpstr>
    </vt:vector>
  </TitlesOfParts>
  <Company>Home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383</cp:revision>
  <cp:lastPrinted>2015-10-12T17:17:44Z</cp:lastPrinted>
  <dcterms:created xsi:type="dcterms:W3CDTF">2013-03-23T11:23:04Z</dcterms:created>
  <dcterms:modified xsi:type="dcterms:W3CDTF">2019-02-22T10:04:32Z</dcterms:modified>
</cp:coreProperties>
</file>