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handoutMasterIdLst>
    <p:handoutMasterId r:id="rId48"/>
  </p:handoutMasterIdLst>
  <p:sldIdLst>
    <p:sldId id="342" r:id="rId2"/>
    <p:sldId id="386" r:id="rId3"/>
    <p:sldId id="387"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4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20" autoAdjust="0"/>
  </p:normalViewPr>
  <p:slideViewPr>
    <p:cSldViewPr snapToGrid="0" snapToObjects="1">
      <p:cViewPr>
        <p:scale>
          <a:sx n="72" d="100"/>
          <a:sy n="72" d="100"/>
        </p:scale>
        <p:origin x="-1952" y="-112"/>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99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21/04/16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21/04/16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objectives always the same for each topic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Paracetamol od reduces K levels by an average of 1.3 </a:t>
            </a:r>
            <a:r>
              <a:rPr lang="en-GB" dirty="0" err="1">
                <a:latin typeface="Calibri" charset="0"/>
              </a:rPr>
              <a:t>mmol</a:t>
            </a:r>
            <a:r>
              <a:rPr lang="en-GB" dirty="0">
                <a:latin typeface="Calibri" charset="0"/>
              </a:rPr>
              <a:t>/L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7B86F6-53E5-7148-BFDA-837CF0242398}" type="slidenum">
              <a:rPr lang="en-GB"/>
              <a:pPr eaLnBrk="1" hangingPunct="1"/>
              <a:t>19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EA8BFA-BFA5-F44D-A9B5-856395FF2581}" type="slidenum">
              <a:rPr lang="en-GB"/>
              <a:pPr>
                <a:defRPr/>
              </a:pPr>
              <a:t>39</a:t>
            </a:fld>
            <a:endParaRPr lang="en-GB"/>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p:txBody>
          <a:bodyPr/>
          <a:lstStyle/>
          <a:p>
            <a:pPr eaLnBrk="1" hangingPunct="1">
              <a:defRPr/>
            </a:pPr>
            <a:r>
              <a:rPr lang="en-GB" smtClean="0">
                <a:cs typeface="+mn-cs"/>
              </a:rPr>
              <a:t>Common overdose in children.  Other patient demographics to be aware of are those who require multiple blood transfusions.</a:t>
            </a:r>
          </a:p>
          <a:p>
            <a:pPr eaLnBrk="1" hangingPunct="1">
              <a:defRPr/>
            </a:pPr>
            <a:r>
              <a:rPr lang="en-GB" smtClean="0">
                <a:cs typeface="+mn-cs"/>
              </a:rPr>
              <a:t>Different iron preparations (salts) contain different amounts of elemental iron, as follows: Fumarate - 33%, Sulfate - 20%, Gluconate - 12%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6C38D2-F527-B143-A5B2-26634D843981}" type="slidenum">
              <a:rPr lang="en-GB"/>
              <a:pPr>
                <a:defRPr/>
              </a:pPr>
              <a:t>40</a:t>
            </a:fld>
            <a:endParaRPr lang="en-GB"/>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pPr eaLnBrk="1" hangingPunct="1">
              <a:defRPr/>
            </a:pPr>
            <a:r>
              <a:rPr lang="en-GB" b="1" smtClean="0">
                <a:cs typeface="+mn-cs"/>
              </a:rPr>
              <a:t>2 - 5 weeks after ingestion:</a:t>
            </a:r>
            <a:r>
              <a:rPr lang="en-GB" smtClean="0">
                <a:cs typeface="+mn-cs"/>
              </a:rPr>
              <a:t/>
            </a:r>
            <a:br>
              <a:rPr lang="en-GB" smtClean="0">
                <a:cs typeface="+mn-cs"/>
              </a:rPr>
            </a:br>
            <a:r>
              <a:rPr lang="en-GB" smtClean="0">
                <a:cs typeface="+mn-cs"/>
              </a:rPr>
              <a:t>Rarely, in severe poisoning, gastric scarring causing stricture or pyloric stenosis (alone or in combination) may lead to partial or complete bowel obstruction. The most common site is at the gastric outlet as this is where the highest iron concentration occurs.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45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B01A85B4-0C1A-2743-BC50-8F3CA4F4350C}" type="datetimeFigureOut">
              <a:rPr lang="en-US" smtClean="0"/>
              <a:t>21/04/16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51929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01A85B4-0C1A-2743-BC50-8F3CA4F4350C}" type="datetimeFigureOut">
              <a:rPr lang="en-US" smtClean="0"/>
              <a:t>21/04/16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6731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01A85B4-0C1A-2743-BC50-8F3CA4F4350C}" type="datetimeFigureOut">
              <a:rPr lang="en-US" smtClean="0"/>
              <a:t>21/04/16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68454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fld id="{B01A85B4-0C1A-2743-BC50-8F3CA4F4350C}" type="datetimeFigureOut">
              <a:rPr lang="en-US" smtClean="0"/>
              <a:t>21/04/16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6996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21/04/16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71015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B01A85B4-0C1A-2743-BC50-8F3CA4F4350C}" type="datetimeFigureOut">
              <a:rPr lang="en-US" smtClean="0"/>
              <a:t>21/04/16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8133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B01A85B4-0C1A-2743-BC50-8F3CA4F4350C}" type="datetimeFigureOut">
              <a:rPr lang="en-US" smtClean="0"/>
              <a:t>21/04/16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406276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B01A85B4-0C1A-2743-BC50-8F3CA4F4350C}" type="datetimeFigureOut">
              <a:rPr lang="en-US" smtClean="0"/>
              <a:t>21/04/16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05342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21/04/16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8609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21/04/16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11941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21/04/16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529837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21/04/16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7" name="Rectangle 6"/>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198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000" b="1" kern="1200">
          <a:solidFill>
            <a:srgbClr val="1F49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oxbase.org/General-Info/Antidotes---doses-and-sources/Desferrioxamine---antidot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5.xml"/><Relationship Id="rId5" Type="http://schemas.openxmlformats.org/officeDocument/2006/relationships/oleObject" Target="../embeddings/oleObject1.bin"/><Relationship Id="rId6"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565419"/>
            <a:ext cx="8229600" cy="992550"/>
          </a:xfrm>
        </p:spPr>
        <p:txBody>
          <a:bodyPr>
            <a:normAutofit fontScale="90000"/>
          </a:bodyPr>
          <a:lstStyle/>
          <a:p>
            <a:pPr eaLnBrk="1" hangingPunct="1"/>
            <a:r>
              <a:rPr lang="en-GB" sz="6000" b="1" dirty="0">
                <a:cs typeface="Arial" charset="0"/>
              </a:rPr>
              <a:t>Medical Toxicology </a:t>
            </a:r>
            <a:r>
              <a:rPr lang="en-GB" sz="4400" dirty="0">
                <a:latin typeface="Arial" charset="0"/>
                <a:cs typeface="Arial" charset="0"/>
              </a:rPr>
              <a:t/>
            </a:r>
            <a:br>
              <a:rPr lang="en-GB" sz="4400" dirty="0">
                <a:latin typeface="Arial" charset="0"/>
                <a:cs typeface="Arial" charset="0"/>
              </a:rPr>
            </a:br>
            <a:endParaRPr lang="en-GB" sz="4400" dirty="0">
              <a:latin typeface="Arial" charset="0"/>
              <a:cs typeface="Arial" charset="0"/>
            </a:endParaRPr>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86" y="2557969"/>
            <a:ext cx="2882266" cy="216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6" name="Text Box 5"/>
          <p:cNvSpPr txBox="1">
            <a:spLocks noChangeArrowheads="1"/>
          </p:cNvSpPr>
          <p:nvPr/>
        </p:nvSpPr>
        <p:spPr bwMode="auto">
          <a:xfrm>
            <a:off x="2339975" y="5342274"/>
            <a:ext cx="43926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dirty="0">
                <a:latin typeface="+mn-lt"/>
              </a:rPr>
              <a:t>Acknowledgment to Dr Tom Heaps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33795" name="Rectangle 3"/>
          <p:cNvSpPr>
            <a:spLocks noGrp="1" noChangeArrowheads="1"/>
          </p:cNvSpPr>
          <p:nvPr>
            <p:ph idx="1"/>
          </p:nvPr>
        </p:nvSpPr>
        <p:spPr/>
        <p:txBody>
          <a:bodyPr/>
          <a:lstStyle/>
          <a:p>
            <a:pPr marL="0" indent="0" eaLnBrk="1" hangingPunct="1">
              <a:lnSpc>
                <a:spcPct val="90000"/>
              </a:lnSpc>
              <a:buFont typeface="Wingdings" pitchFamily="2" charset="2"/>
              <a:buNone/>
              <a:defRPr/>
            </a:pPr>
            <a:r>
              <a:rPr lang="en-GB" sz="2800" dirty="0" smtClean="0">
                <a:ea typeface="+mn-ea"/>
              </a:rPr>
              <a:t>If IV access proves difficult then oral methionine can be given instead of NAC</a:t>
            </a:r>
          </a:p>
          <a:p>
            <a:pPr marL="0" indent="0" eaLnBrk="1" hangingPunct="1">
              <a:lnSpc>
                <a:spcPct val="90000"/>
              </a:lnSpc>
              <a:buFont typeface="Wingdings" pitchFamily="2" charset="2"/>
              <a:buNone/>
              <a:defRPr/>
            </a:pPr>
            <a:endParaRPr lang="en-GB" sz="2800" dirty="0" smtClean="0">
              <a:ea typeface="+mn-ea"/>
            </a:endParaRPr>
          </a:p>
          <a:p>
            <a:pPr marL="0" indent="0" eaLnBrk="1" hangingPunct="1">
              <a:lnSpc>
                <a:spcPct val="90000"/>
              </a:lnSpc>
              <a:buFont typeface="Wingdings" pitchFamily="2" charset="2"/>
              <a:buNone/>
              <a:defRPr/>
            </a:pPr>
            <a:r>
              <a:rPr lang="en-GB" sz="2800" dirty="0" smtClean="0">
                <a:ea typeface="+mn-ea"/>
              </a:rPr>
              <a:t>FALSE</a:t>
            </a:r>
          </a:p>
          <a:p>
            <a:pPr marL="0" indent="0" eaLnBrk="1" hangingPunct="1">
              <a:lnSpc>
                <a:spcPct val="90000"/>
              </a:lnSpc>
              <a:buFont typeface="Wingdings" pitchFamily="2" charset="2"/>
              <a:buNone/>
              <a:defRPr/>
            </a:pPr>
            <a:endParaRPr lang="en-GB" sz="2800" dirty="0" smtClean="0">
              <a:ea typeface="+mn-ea"/>
            </a:endParaRPr>
          </a:p>
          <a:p>
            <a:pPr marL="0" indent="0" eaLnBrk="1" hangingPunct="1">
              <a:lnSpc>
                <a:spcPct val="90000"/>
              </a:lnSpc>
              <a:buFont typeface="Wingdings" pitchFamily="2" charset="2"/>
              <a:buNone/>
              <a:defRPr/>
            </a:pPr>
            <a:r>
              <a:rPr lang="en-GB" sz="2800" dirty="0" smtClean="0">
                <a:ea typeface="+mn-ea"/>
              </a:rPr>
              <a:t>There is no evidence that oral methionine is effective in later presentations of paracetamol OD and its use is not generally recommended by the </a:t>
            </a:r>
            <a:r>
              <a:rPr lang="en-GB" sz="2800" dirty="0" smtClean="0">
                <a:ea typeface="+mn-ea"/>
              </a:rPr>
              <a:t>National Poisons Information Service. Oral </a:t>
            </a:r>
            <a:r>
              <a:rPr lang="en-GB" sz="2800" dirty="0" smtClean="0">
                <a:ea typeface="+mn-ea"/>
              </a:rPr>
              <a:t>NAC is an effective alternative but is not </a:t>
            </a:r>
            <a:r>
              <a:rPr lang="en-GB" sz="2800" dirty="0" smtClean="0">
                <a:ea typeface="+mn-ea"/>
              </a:rPr>
              <a:t>generally available </a:t>
            </a:r>
            <a:r>
              <a:rPr lang="en-GB" sz="2800" dirty="0" smtClean="0">
                <a:ea typeface="+mn-ea"/>
              </a:rPr>
              <a:t>in the </a:t>
            </a:r>
            <a:r>
              <a:rPr lang="en-GB" sz="2800" dirty="0" smtClean="0">
                <a:ea typeface="+mn-ea"/>
              </a:rPr>
              <a:t>UK. </a:t>
            </a:r>
            <a:endParaRPr lang="en-GB" sz="2800" dirty="0" smtClean="0">
              <a:ea typeface="+mn-ea"/>
            </a:endParaRPr>
          </a:p>
          <a:p>
            <a:pPr marL="0" indent="0" eaLnBrk="1" hangingPunct="1">
              <a:lnSpc>
                <a:spcPct val="90000"/>
              </a:lnSpc>
              <a:buFont typeface="Wingdings" pitchFamily="2" charset="2"/>
              <a:buBlip>
                <a:blip r:embed="rId2"/>
              </a:buBlip>
              <a:defRPr/>
            </a:pPr>
            <a:endParaRPr lang="en-GB" sz="2800"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34819" name="Rectangle 3"/>
          <p:cNvSpPr>
            <a:spLocks noGrp="1" noChangeArrowheads="1"/>
          </p:cNvSpPr>
          <p:nvPr>
            <p:ph idx="1"/>
          </p:nvPr>
        </p:nvSpPr>
        <p:spPr/>
        <p:txBody>
          <a:bodyPr/>
          <a:lstStyle/>
          <a:p>
            <a:pPr marL="0" indent="0" eaLnBrk="1" hangingPunct="1">
              <a:lnSpc>
                <a:spcPct val="80000"/>
              </a:lnSpc>
              <a:buFont typeface="Wingdings" pitchFamily="2" charset="2"/>
              <a:buNone/>
              <a:defRPr/>
            </a:pPr>
            <a:r>
              <a:rPr lang="en-GB" sz="2800" dirty="0" smtClean="0">
                <a:ea typeface="+mn-ea"/>
              </a:rPr>
              <a:t>If </a:t>
            </a:r>
            <a:r>
              <a:rPr lang="en-GB" sz="2800" dirty="0" smtClean="0">
                <a:ea typeface="+mn-ea"/>
              </a:rPr>
              <a:t>the </a:t>
            </a:r>
            <a:r>
              <a:rPr lang="en-GB" sz="2800" dirty="0" smtClean="0">
                <a:ea typeface="+mn-ea"/>
              </a:rPr>
              <a:t>patient was found to be pregnant then the dose of NAC administered should be halved to avoid </a:t>
            </a:r>
            <a:r>
              <a:rPr lang="en-GB" sz="2800" dirty="0" smtClean="0">
                <a:ea typeface="+mn-ea"/>
              </a:rPr>
              <a:t>foetal </a:t>
            </a:r>
            <a:r>
              <a:rPr lang="en-GB" sz="2800" dirty="0" smtClean="0">
                <a:ea typeface="+mn-ea"/>
              </a:rPr>
              <a:t>toxicity</a:t>
            </a:r>
          </a:p>
          <a:p>
            <a:pPr marL="0" indent="0" eaLnBrk="1" hangingPunct="1">
              <a:lnSpc>
                <a:spcPct val="80000"/>
              </a:lnSpc>
              <a:buFont typeface="Wingdings" pitchFamily="2" charset="2"/>
              <a:buNone/>
              <a:defRPr/>
            </a:pPr>
            <a:endParaRPr lang="en-GB" sz="2800" dirty="0" smtClean="0">
              <a:ea typeface="+mn-ea"/>
            </a:endParaRPr>
          </a:p>
          <a:p>
            <a:pPr marL="0" indent="0" eaLnBrk="1" hangingPunct="1">
              <a:lnSpc>
                <a:spcPct val="80000"/>
              </a:lnSpc>
              <a:buFont typeface="Wingdings" pitchFamily="2" charset="2"/>
              <a:buNone/>
              <a:defRPr/>
            </a:pPr>
            <a:r>
              <a:rPr lang="en-GB" sz="2800" dirty="0" smtClean="0">
                <a:ea typeface="+mn-ea"/>
              </a:rPr>
              <a:t>FALSE</a:t>
            </a:r>
          </a:p>
          <a:p>
            <a:pPr marL="0" indent="0" eaLnBrk="1" hangingPunct="1">
              <a:lnSpc>
                <a:spcPct val="80000"/>
              </a:lnSpc>
              <a:buFont typeface="Wingdings" pitchFamily="2" charset="2"/>
              <a:buNone/>
              <a:defRPr/>
            </a:pPr>
            <a:endParaRPr lang="en-GB" sz="2800" dirty="0" smtClean="0">
              <a:ea typeface="+mn-ea"/>
            </a:endParaRPr>
          </a:p>
          <a:p>
            <a:pPr marL="0" indent="0" eaLnBrk="1" hangingPunct="1">
              <a:lnSpc>
                <a:spcPct val="80000"/>
              </a:lnSpc>
              <a:buFont typeface="Wingdings" pitchFamily="2" charset="2"/>
              <a:buNone/>
              <a:defRPr/>
            </a:pPr>
            <a:r>
              <a:rPr lang="en-GB" sz="2800" dirty="0" smtClean="0">
                <a:ea typeface="+mn-ea"/>
              </a:rPr>
              <a:t>The risks of </a:t>
            </a:r>
            <a:r>
              <a:rPr lang="en-GB" sz="2800" dirty="0" smtClean="0">
                <a:ea typeface="+mn-ea"/>
              </a:rPr>
              <a:t>foetal </a:t>
            </a:r>
            <a:r>
              <a:rPr lang="en-GB" sz="2800" dirty="0" smtClean="0">
                <a:ea typeface="+mn-ea"/>
              </a:rPr>
              <a:t>toxicity with NAC </a:t>
            </a:r>
            <a:r>
              <a:rPr lang="en-GB" sz="2800" dirty="0" smtClean="0">
                <a:ea typeface="+mn-ea"/>
              </a:rPr>
              <a:t>treatment is minimal, </a:t>
            </a:r>
            <a:r>
              <a:rPr lang="en-GB" sz="2800" dirty="0" smtClean="0">
                <a:ea typeface="+mn-ea"/>
              </a:rPr>
              <a:t>whereas </a:t>
            </a:r>
            <a:r>
              <a:rPr lang="en-GB" sz="2800" dirty="0" err="1" smtClean="0">
                <a:ea typeface="+mn-ea"/>
              </a:rPr>
              <a:t>witholding</a:t>
            </a:r>
            <a:r>
              <a:rPr lang="en-GB" sz="2800" dirty="0" smtClean="0">
                <a:ea typeface="+mn-ea"/>
              </a:rPr>
              <a:t> treatment may pose significant risks both to the mother and developing </a:t>
            </a:r>
            <a:r>
              <a:rPr lang="en-GB" sz="2800" dirty="0" smtClean="0">
                <a:ea typeface="+mn-ea"/>
              </a:rPr>
              <a:t>child. </a:t>
            </a:r>
            <a:r>
              <a:rPr lang="en-GB" sz="2800" dirty="0"/>
              <a:t>T</a:t>
            </a:r>
            <a:r>
              <a:rPr lang="en-GB" sz="2800" dirty="0" smtClean="0">
                <a:ea typeface="+mn-ea"/>
              </a:rPr>
              <a:t>here </a:t>
            </a:r>
            <a:r>
              <a:rPr lang="en-GB" sz="2800" dirty="0" smtClean="0">
                <a:ea typeface="+mn-ea"/>
              </a:rPr>
              <a:t>is no evidence to support reduced doses of NAC </a:t>
            </a:r>
            <a:r>
              <a:rPr lang="en-GB" sz="2800" dirty="0" smtClean="0">
                <a:ea typeface="+mn-ea"/>
              </a:rPr>
              <a:t>in pregnancy.</a:t>
            </a:r>
            <a:endParaRPr lang="en-GB" sz="2800" dirty="0" smtClean="0">
              <a:ea typeface="+mn-ea"/>
            </a:endParaRPr>
          </a:p>
          <a:p>
            <a:pPr marL="0" indent="0" eaLnBrk="1" hangingPunct="1">
              <a:lnSpc>
                <a:spcPct val="80000"/>
              </a:lnSpc>
              <a:buFont typeface="Wingdings" pitchFamily="2" charset="2"/>
              <a:buBlip>
                <a:blip r:embed="rId2"/>
              </a:buBlip>
              <a:defRPr/>
            </a:pPr>
            <a:endParaRPr lang="en-GB" sz="2800"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atin typeface="Arial" charset="0"/>
                <a:cs typeface="Arial" charset="0"/>
              </a:rPr>
              <a:t>Scenario 1 continued</a:t>
            </a:r>
          </a:p>
        </p:txBody>
      </p:sp>
      <p:sp>
        <p:nvSpPr>
          <p:cNvPr id="35843" name="Rectangle 3"/>
          <p:cNvSpPr>
            <a:spLocks noGrp="1" noChangeArrowheads="1"/>
          </p:cNvSpPr>
          <p:nvPr>
            <p:ph idx="1"/>
          </p:nvPr>
        </p:nvSpPr>
        <p:spPr/>
        <p:txBody>
          <a:bodyPr>
            <a:normAutofit/>
          </a:bodyPr>
          <a:lstStyle/>
          <a:p>
            <a:pPr marL="0" indent="0" eaLnBrk="1" hangingPunct="1">
              <a:buNone/>
            </a:pPr>
            <a:r>
              <a:rPr lang="en-GB" dirty="0" smtClean="0">
                <a:cs typeface="Arial" charset="0"/>
              </a:rPr>
              <a:t>30 minutes </a:t>
            </a:r>
            <a:r>
              <a:rPr lang="en-GB" dirty="0">
                <a:cs typeface="Arial" charset="0"/>
              </a:rPr>
              <a:t>in to the </a:t>
            </a:r>
            <a:r>
              <a:rPr lang="en-GB" dirty="0" smtClean="0">
                <a:cs typeface="Arial" charset="0"/>
              </a:rPr>
              <a:t>NAC infusion </a:t>
            </a:r>
            <a:r>
              <a:rPr lang="en-GB" dirty="0">
                <a:cs typeface="Arial" charset="0"/>
              </a:rPr>
              <a:t>the patient became </a:t>
            </a:r>
            <a:r>
              <a:rPr lang="en-GB" dirty="0" smtClean="0">
                <a:cs typeface="Arial" charset="0"/>
              </a:rPr>
              <a:t>distressed and felt ‘dreadful’. She was flushed, with a high respiratory rate and wheezy. She vomited.</a:t>
            </a:r>
            <a:endParaRPr lang="en-GB" dirty="0">
              <a:cs typeface="Arial" charset="0"/>
            </a:endParaRPr>
          </a:p>
          <a:p>
            <a:pPr marL="0" indent="0" eaLnBrk="1" hangingPunct="1">
              <a:buNone/>
            </a:pPr>
            <a:r>
              <a:rPr lang="en-GB" dirty="0" smtClean="0">
                <a:cs typeface="Arial" charset="0"/>
              </a:rPr>
              <a:t>On examination her blood pressure was 134/78 mmHg and heart rate 90/min.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36867" name="Rectangle 3"/>
          <p:cNvSpPr>
            <a:spLocks noGrp="1" noChangeArrowheads="1"/>
          </p:cNvSpPr>
          <p:nvPr>
            <p:ph idx="1"/>
          </p:nvPr>
        </p:nvSpPr>
        <p:spPr>
          <a:xfrm>
            <a:off x="457200" y="1341438"/>
            <a:ext cx="8229600" cy="5516562"/>
          </a:xfrm>
        </p:spPr>
        <p:txBody>
          <a:bodyPr/>
          <a:lstStyle/>
          <a:p>
            <a:pPr marL="0" indent="0" eaLnBrk="1" hangingPunct="1">
              <a:lnSpc>
                <a:spcPct val="80000"/>
              </a:lnSpc>
              <a:buFont typeface="Wingdings" charset="0"/>
              <a:buNone/>
            </a:pPr>
            <a:r>
              <a:rPr lang="en-GB" sz="2800" dirty="0" smtClean="0">
                <a:cs typeface="Arial" charset="0"/>
              </a:rPr>
              <a:t>NAC </a:t>
            </a:r>
            <a:r>
              <a:rPr lang="en-GB" sz="2800" dirty="0">
                <a:cs typeface="Arial" charset="0"/>
              </a:rPr>
              <a:t>should be stopped immediately and anaphylaxis treated with IM adrenaline, IV antihistamines, nebulised beta-agonists and IV hydrocortisone</a:t>
            </a:r>
          </a:p>
          <a:p>
            <a:pPr marL="0" indent="0" eaLnBrk="1" hangingPunct="1">
              <a:lnSpc>
                <a:spcPct val="80000"/>
              </a:lnSpc>
              <a:buFont typeface="Wingdings" charset="0"/>
              <a:buNone/>
            </a:pPr>
            <a:endParaRPr lang="en-GB" sz="2800" dirty="0">
              <a:cs typeface="Arial" charset="0"/>
            </a:endParaRPr>
          </a:p>
          <a:p>
            <a:pPr marL="0" indent="0" eaLnBrk="1" hangingPunct="1">
              <a:lnSpc>
                <a:spcPct val="80000"/>
              </a:lnSpc>
              <a:buFont typeface="Wingdings" charset="0"/>
              <a:buNone/>
            </a:pPr>
            <a:r>
              <a:rPr lang="en-GB" sz="2800" dirty="0">
                <a:cs typeface="Arial" charset="0"/>
              </a:rPr>
              <a:t>FALSE</a:t>
            </a:r>
          </a:p>
          <a:p>
            <a:pPr marL="0" indent="0" eaLnBrk="1" hangingPunct="1">
              <a:lnSpc>
                <a:spcPct val="80000"/>
              </a:lnSpc>
              <a:buFont typeface="Wingdings" charset="0"/>
              <a:buNone/>
            </a:pPr>
            <a:endParaRPr lang="en-GB" sz="2800" dirty="0">
              <a:cs typeface="Arial" charset="0"/>
            </a:endParaRPr>
          </a:p>
          <a:p>
            <a:pPr marL="0" indent="0" eaLnBrk="1" hangingPunct="1">
              <a:lnSpc>
                <a:spcPct val="80000"/>
              </a:lnSpc>
              <a:buFont typeface="Wingdings" charset="0"/>
              <a:buNone/>
            </a:pPr>
            <a:r>
              <a:rPr lang="en-GB" sz="2400" dirty="0">
                <a:cs typeface="Arial" charset="0"/>
              </a:rPr>
              <a:t>This is not anaphylaxis (BP is normal</a:t>
            </a:r>
            <a:r>
              <a:rPr lang="en-GB" sz="2400" dirty="0" smtClean="0">
                <a:cs typeface="Arial" charset="0"/>
              </a:rPr>
              <a:t>). This </a:t>
            </a:r>
            <a:r>
              <a:rPr lang="en-GB" sz="2400" dirty="0">
                <a:cs typeface="Arial" charset="0"/>
              </a:rPr>
              <a:t>is a </a:t>
            </a:r>
            <a:r>
              <a:rPr lang="en-GB" sz="2400" dirty="0" err="1">
                <a:cs typeface="Arial" charset="0"/>
              </a:rPr>
              <a:t>pseudoallergic</a:t>
            </a:r>
            <a:r>
              <a:rPr lang="en-GB" sz="2400" dirty="0">
                <a:cs typeface="Arial" charset="0"/>
              </a:rPr>
              <a:t> (</a:t>
            </a:r>
            <a:r>
              <a:rPr lang="en-GB" sz="2400" dirty="0" err="1">
                <a:cs typeface="Arial" charset="0"/>
              </a:rPr>
              <a:t>anaphylactoid</a:t>
            </a:r>
            <a:r>
              <a:rPr lang="en-GB" sz="2400" dirty="0">
                <a:cs typeface="Arial" charset="0"/>
              </a:rPr>
              <a:t>) reaction which occurs in up to 20% of people given </a:t>
            </a:r>
            <a:r>
              <a:rPr lang="en-GB" sz="2400" dirty="0" smtClean="0">
                <a:cs typeface="Arial" charset="0"/>
              </a:rPr>
              <a:t>intravenous NAC. Treatment is </a:t>
            </a:r>
            <a:r>
              <a:rPr lang="en-GB" sz="2400" dirty="0">
                <a:cs typeface="Arial" charset="0"/>
              </a:rPr>
              <a:t>with antihistamines only ± bronchodilators if wheezy </a:t>
            </a:r>
            <a:r>
              <a:rPr lang="en-GB" sz="2400" dirty="0" smtClean="0">
                <a:cs typeface="Arial" charset="0"/>
              </a:rPr>
              <a:t>(NAC may </a:t>
            </a:r>
            <a:r>
              <a:rPr lang="en-GB" sz="2400" dirty="0">
                <a:cs typeface="Arial" charset="0"/>
              </a:rPr>
              <a:t>precipitate acute asthma</a:t>
            </a:r>
            <a:r>
              <a:rPr lang="en-GB" sz="2400" dirty="0" smtClean="0">
                <a:cs typeface="Arial" charset="0"/>
              </a:rPr>
              <a:t>). The infusion </a:t>
            </a:r>
            <a:r>
              <a:rPr lang="en-GB" sz="2400" dirty="0">
                <a:cs typeface="Arial" charset="0"/>
              </a:rPr>
              <a:t>can usually be restarted after a short interval e.g. </a:t>
            </a:r>
            <a:r>
              <a:rPr lang="en-GB" sz="2400" dirty="0" smtClean="0">
                <a:cs typeface="Arial" charset="0"/>
              </a:rPr>
              <a:t>30 </a:t>
            </a:r>
            <a:r>
              <a:rPr lang="en-GB" sz="2400" dirty="0" err="1" smtClean="0">
                <a:cs typeface="Arial" charset="0"/>
              </a:rPr>
              <a:t>mins</a:t>
            </a:r>
            <a:r>
              <a:rPr lang="en-GB" sz="2400" dirty="0" smtClean="0">
                <a:cs typeface="Arial" charset="0"/>
              </a:rPr>
              <a:t> or </a:t>
            </a:r>
            <a:r>
              <a:rPr lang="en-GB" sz="2400" dirty="0">
                <a:cs typeface="Arial" charset="0"/>
              </a:rPr>
              <a:t>at half the rate </a:t>
            </a:r>
            <a:r>
              <a:rPr lang="en-GB" sz="2400" dirty="0" smtClean="0">
                <a:cs typeface="Arial" charset="0"/>
              </a:rPr>
              <a:t>(the reaction tends to occur during the first bag as it is concentration </a:t>
            </a:r>
            <a:r>
              <a:rPr lang="en-GB" sz="2400" dirty="0">
                <a:cs typeface="Arial" charset="0"/>
              </a:rPr>
              <a:t>dependent</a:t>
            </a:r>
            <a:r>
              <a:rPr lang="en-GB" sz="2400" dirty="0" smtClean="0">
                <a:cs typeface="Arial" charset="0"/>
              </a:rPr>
              <a:t>).</a:t>
            </a:r>
            <a:endParaRPr lang="en-GB" sz="2400" dirty="0">
              <a:cs typeface="Arial" charset="0"/>
            </a:endParaRPr>
          </a:p>
          <a:p>
            <a:pPr marL="0" indent="0" eaLnBrk="1" hangingPunct="1">
              <a:lnSpc>
                <a:spcPct val="80000"/>
              </a:lnSpc>
            </a:pPr>
            <a:endParaRPr lang="en-GB" sz="2800" dirty="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atin typeface="Arial" charset="0"/>
                <a:cs typeface="Arial" charset="0"/>
              </a:rPr>
              <a:t>Scenario 1 continued</a:t>
            </a:r>
          </a:p>
        </p:txBody>
      </p:sp>
      <p:sp>
        <p:nvSpPr>
          <p:cNvPr id="38915" name="Rectangle 3"/>
          <p:cNvSpPr>
            <a:spLocks noGrp="1" noChangeArrowheads="1"/>
          </p:cNvSpPr>
          <p:nvPr>
            <p:ph idx="1"/>
          </p:nvPr>
        </p:nvSpPr>
        <p:spPr>
          <a:xfrm>
            <a:off x="457200" y="1417638"/>
            <a:ext cx="8229600" cy="4924425"/>
          </a:xfrm>
        </p:spPr>
        <p:txBody>
          <a:bodyPr>
            <a:normAutofit/>
          </a:bodyPr>
          <a:lstStyle/>
          <a:p>
            <a:pPr marL="0" indent="0" eaLnBrk="1" hangingPunct="1">
              <a:lnSpc>
                <a:spcPct val="80000"/>
              </a:lnSpc>
              <a:buNone/>
            </a:pPr>
            <a:r>
              <a:rPr lang="en-GB" sz="2400" dirty="0">
                <a:cs typeface="Arial" charset="0"/>
              </a:rPr>
              <a:t>The patient completed the remainder of the course of NAC without complication and received treatment for alcohol withdrawal symptoms</a:t>
            </a:r>
          </a:p>
          <a:p>
            <a:pPr eaLnBrk="1" hangingPunct="1">
              <a:lnSpc>
                <a:spcPct val="80000"/>
              </a:lnSpc>
              <a:buFont typeface="Wingdings" charset="0"/>
              <a:buNone/>
            </a:pPr>
            <a:endParaRPr lang="en-GB" sz="2400" dirty="0">
              <a:cs typeface="Arial" charset="0"/>
            </a:endParaRPr>
          </a:p>
          <a:p>
            <a:pPr eaLnBrk="1" hangingPunct="1">
              <a:lnSpc>
                <a:spcPct val="80000"/>
              </a:lnSpc>
              <a:buFont typeface="Wingdings" charset="0"/>
              <a:buNone/>
            </a:pPr>
            <a:r>
              <a:rPr lang="en-GB" sz="2400" dirty="0" smtClean="0">
                <a:cs typeface="Arial" charset="0"/>
              </a:rPr>
              <a:t>						Post-NAC </a:t>
            </a:r>
            <a:r>
              <a:rPr lang="en-GB" sz="2400" dirty="0">
                <a:cs typeface="Arial" charset="0"/>
              </a:rPr>
              <a:t>blood results</a:t>
            </a:r>
            <a:r>
              <a:rPr lang="en-GB" sz="2400" dirty="0" smtClean="0">
                <a:cs typeface="Arial" charset="0"/>
              </a:rPr>
              <a:t>:</a:t>
            </a:r>
          </a:p>
          <a:p>
            <a:pPr eaLnBrk="1" hangingPunct="1">
              <a:lnSpc>
                <a:spcPct val="80000"/>
              </a:lnSpc>
              <a:buFont typeface="Wingdings" charset="0"/>
              <a:buNone/>
            </a:pPr>
            <a:endParaRPr lang="en-GB" sz="2400" dirty="0">
              <a:cs typeface="Arial" charset="0"/>
            </a:endParaRPr>
          </a:p>
          <a:p>
            <a:pPr eaLnBrk="1" hangingPunct="1">
              <a:lnSpc>
                <a:spcPct val="80000"/>
              </a:lnSpc>
              <a:buFont typeface="Wingdings" charset="0"/>
              <a:buNone/>
            </a:pPr>
            <a:endParaRPr lang="en-GB" sz="2400" dirty="0">
              <a:cs typeface="Arial" charset="0"/>
            </a:endParaRPr>
          </a:p>
          <a:p>
            <a:pPr eaLnBrk="1" hangingPunct="1">
              <a:lnSpc>
                <a:spcPct val="80000"/>
              </a:lnSpc>
              <a:buFont typeface="Wingdings" charset="0"/>
              <a:buNone/>
            </a:pPr>
            <a:endParaRPr lang="en-GB" sz="2400" dirty="0">
              <a:cs typeface="Arial" charset="0"/>
            </a:endParaRPr>
          </a:p>
          <a:p>
            <a:pPr eaLnBrk="1" hangingPunct="1">
              <a:lnSpc>
                <a:spcPct val="80000"/>
              </a:lnSpc>
              <a:buFont typeface="Wingdings" charset="0"/>
              <a:buNone/>
            </a:pPr>
            <a:r>
              <a:rPr lang="en-GB" sz="2400" dirty="0">
                <a:cs typeface="Arial"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247609850"/>
              </p:ext>
            </p:extLst>
          </p:nvPr>
        </p:nvGraphicFramePr>
        <p:xfrm>
          <a:off x="1497946" y="3269594"/>
          <a:ext cx="6096000" cy="2773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sz="2000" dirty="0" smtClean="0"/>
                        <a:t>Result</a:t>
                      </a:r>
                      <a:endParaRPr lang="en-GB" sz="2000" dirty="0"/>
                    </a:p>
                  </a:txBody>
                  <a:tcPr/>
                </a:tc>
                <a:tc>
                  <a:txBody>
                    <a:bodyPr/>
                    <a:lstStyle/>
                    <a:p>
                      <a:r>
                        <a:rPr lang="en-GB" sz="2000" dirty="0" smtClean="0"/>
                        <a:t>Post-NAC</a:t>
                      </a:r>
                      <a:endParaRPr lang="en-GB" sz="2000" dirty="0"/>
                    </a:p>
                  </a:txBody>
                  <a:tcPr/>
                </a:tc>
                <a:tc>
                  <a:txBody>
                    <a:bodyPr/>
                    <a:lstStyle/>
                    <a:p>
                      <a:r>
                        <a:rPr lang="en-GB" sz="2000" dirty="0" smtClean="0"/>
                        <a:t>Pre-NAC</a:t>
                      </a:r>
                      <a:endParaRPr lang="en-GB" sz="2000" dirty="0"/>
                    </a:p>
                  </a:txBody>
                  <a:tcPr/>
                </a:tc>
              </a:tr>
              <a:tr h="370840">
                <a:tc>
                  <a:txBody>
                    <a:bodyPr/>
                    <a:lstStyle/>
                    <a:p>
                      <a:r>
                        <a:rPr lang="en-GB" sz="2000" dirty="0" smtClean="0"/>
                        <a:t>Na</a:t>
                      </a:r>
                      <a:endParaRPr lang="en-GB" sz="2000" dirty="0"/>
                    </a:p>
                  </a:txBody>
                  <a:tcPr/>
                </a:tc>
                <a:tc>
                  <a:txBody>
                    <a:bodyPr/>
                    <a:lstStyle/>
                    <a:p>
                      <a:r>
                        <a:rPr lang="en-GB" sz="2000" dirty="0" smtClean="0"/>
                        <a:t>138</a:t>
                      </a:r>
                      <a:endParaRPr lang="en-GB" sz="2000" dirty="0"/>
                    </a:p>
                  </a:txBody>
                  <a:tcPr/>
                </a:tc>
                <a:tc>
                  <a:txBody>
                    <a:bodyPr/>
                    <a:lstStyle/>
                    <a:p>
                      <a:r>
                        <a:rPr lang="en-GB" sz="2000" dirty="0" smtClean="0"/>
                        <a:t>140</a:t>
                      </a:r>
                      <a:endParaRPr lang="en-GB" sz="2000" dirty="0"/>
                    </a:p>
                  </a:txBody>
                  <a:tcPr/>
                </a:tc>
              </a:tr>
              <a:tr h="370840">
                <a:tc>
                  <a:txBody>
                    <a:bodyPr/>
                    <a:lstStyle/>
                    <a:p>
                      <a:r>
                        <a:rPr lang="en-GB" sz="2000" dirty="0" smtClean="0"/>
                        <a:t>K</a:t>
                      </a:r>
                      <a:endParaRPr lang="en-GB" sz="2000" dirty="0"/>
                    </a:p>
                  </a:txBody>
                  <a:tcPr/>
                </a:tc>
                <a:tc>
                  <a:txBody>
                    <a:bodyPr/>
                    <a:lstStyle/>
                    <a:p>
                      <a:r>
                        <a:rPr lang="en-GB" sz="2000" dirty="0" smtClean="0"/>
                        <a:t>3.3</a:t>
                      </a:r>
                      <a:endParaRPr lang="en-GB" sz="2000" dirty="0"/>
                    </a:p>
                  </a:txBody>
                  <a:tcPr/>
                </a:tc>
                <a:tc>
                  <a:txBody>
                    <a:bodyPr/>
                    <a:lstStyle/>
                    <a:p>
                      <a:r>
                        <a:rPr lang="en-GB" sz="2000" dirty="0" smtClean="0"/>
                        <a:t>4.1</a:t>
                      </a:r>
                      <a:endParaRPr lang="en-GB" sz="2000" dirty="0"/>
                    </a:p>
                  </a:txBody>
                  <a:tcPr/>
                </a:tc>
              </a:tr>
              <a:tr h="370840">
                <a:tc>
                  <a:txBody>
                    <a:bodyPr/>
                    <a:lstStyle/>
                    <a:p>
                      <a:r>
                        <a:rPr lang="en-GB" sz="2000" dirty="0" smtClean="0"/>
                        <a:t>Urea</a:t>
                      </a:r>
                      <a:endParaRPr lang="en-GB" sz="2000" dirty="0"/>
                    </a:p>
                  </a:txBody>
                  <a:tcPr/>
                </a:tc>
                <a:tc>
                  <a:txBody>
                    <a:bodyPr/>
                    <a:lstStyle/>
                    <a:p>
                      <a:r>
                        <a:rPr lang="en-GB" sz="2000" dirty="0" smtClean="0"/>
                        <a:t>3.2</a:t>
                      </a:r>
                      <a:endParaRPr lang="en-GB" sz="2000" dirty="0"/>
                    </a:p>
                  </a:txBody>
                  <a:tcPr/>
                </a:tc>
                <a:tc>
                  <a:txBody>
                    <a:bodyPr/>
                    <a:lstStyle/>
                    <a:p>
                      <a:r>
                        <a:rPr lang="en-GB" sz="2000" dirty="0" smtClean="0"/>
                        <a:t>4.0</a:t>
                      </a:r>
                      <a:endParaRPr lang="en-GB" sz="2000" dirty="0"/>
                    </a:p>
                  </a:txBody>
                  <a:tcPr/>
                </a:tc>
              </a:tr>
              <a:tr h="370840">
                <a:tc>
                  <a:txBody>
                    <a:bodyPr/>
                    <a:lstStyle/>
                    <a:p>
                      <a:r>
                        <a:rPr lang="en-GB" sz="2000" dirty="0" smtClean="0"/>
                        <a:t>Creatinine</a:t>
                      </a:r>
                      <a:endParaRPr lang="en-GB" sz="2000" dirty="0"/>
                    </a:p>
                  </a:txBody>
                  <a:tcPr/>
                </a:tc>
                <a:tc>
                  <a:txBody>
                    <a:bodyPr/>
                    <a:lstStyle/>
                    <a:p>
                      <a:r>
                        <a:rPr lang="en-GB" sz="2000" dirty="0" smtClean="0"/>
                        <a:t>77</a:t>
                      </a:r>
                      <a:endParaRPr lang="en-GB" sz="2000" dirty="0"/>
                    </a:p>
                  </a:txBody>
                  <a:tcPr/>
                </a:tc>
                <a:tc>
                  <a:txBody>
                    <a:bodyPr/>
                    <a:lstStyle/>
                    <a:p>
                      <a:r>
                        <a:rPr lang="en-GB" sz="2000" dirty="0" smtClean="0"/>
                        <a:t>80</a:t>
                      </a:r>
                      <a:endParaRPr lang="en-GB" sz="2000" dirty="0"/>
                    </a:p>
                  </a:txBody>
                  <a:tcPr/>
                </a:tc>
              </a:tr>
              <a:tr h="370840">
                <a:tc>
                  <a:txBody>
                    <a:bodyPr/>
                    <a:lstStyle/>
                    <a:p>
                      <a:r>
                        <a:rPr lang="en-GB" sz="2000" dirty="0" smtClean="0"/>
                        <a:t>INR</a:t>
                      </a:r>
                      <a:endParaRPr lang="en-GB" sz="2000" dirty="0"/>
                    </a:p>
                  </a:txBody>
                  <a:tcPr/>
                </a:tc>
                <a:tc>
                  <a:txBody>
                    <a:bodyPr/>
                    <a:lstStyle/>
                    <a:p>
                      <a:r>
                        <a:rPr lang="en-GB" sz="2000" dirty="0" smtClean="0"/>
                        <a:t>1.3</a:t>
                      </a:r>
                      <a:endParaRPr lang="en-GB" sz="2000" dirty="0"/>
                    </a:p>
                  </a:txBody>
                  <a:tcPr/>
                </a:tc>
                <a:tc>
                  <a:txBody>
                    <a:bodyPr/>
                    <a:lstStyle/>
                    <a:p>
                      <a:r>
                        <a:rPr lang="en-GB" sz="2000" dirty="0" smtClean="0"/>
                        <a:t>1.0</a:t>
                      </a:r>
                      <a:endParaRPr lang="en-GB" sz="2000" dirty="0"/>
                    </a:p>
                  </a:txBody>
                  <a:tcPr/>
                </a:tc>
              </a:tr>
              <a:tr h="370840">
                <a:tc>
                  <a:txBody>
                    <a:bodyPr/>
                    <a:lstStyle/>
                    <a:p>
                      <a:r>
                        <a:rPr lang="en-GB" sz="2000" dirty="0" smtClean="0"/>
                        <a:t>ALT</a:t>
                      </a:r>
                      <a:endParaRPr lang="en-GB" sz="2000" dirty="0"/>
                    </a:p>
                  </a:txBody>
                  <a:tcPr/>
                </a:tc>
                <a:tc>
                  <a:txBody>
                    <a:bodyPr/>
                    <a:lstStyle/>
                    <a:p>
                      <a:r>
                        <a:rPr lang="en-GB" sz="2000" dirty="0" smtClean="0"/>
                        <a:t>45</a:t>
                      </a:r>
                      <a:endParaRPr lang="en-GB" sz="2000" dirty="0"/>
                    </a:p>
                  </a:txBody>
                  <a:tcPr/>
                </a:tc>
                <a:tc>
                  <a:txBody>
                    <a:bodyPr/>
                    <a:lstStyle/>
                    <a:p>
                      <a:r>
                        <a:rPr lang="en-GB" sz="2000" dirty="0" smtClean="0"/>
                        <a:t>46</a:t>
                      </a:r>
                      <a:endParaRPr lang="en-GB" sz="2000"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37891" name="Rectangle 3"/>
          <p:cNvSpPr>
            <a:spLocks noGrp="1" noChangeArrowheads="1"/>
          </p:cNvSpPr>
          <p:nvPr>
            <p:ph idx="1"/>
          </p:nvPr>
        </p:nvSpPr>
        <p:spPr>
          <a:xfrm>
            <a:off x="457200" y="1341438"/>
            <a:ext cx="8229600" cy="5516562"/>
          </a:xfrm>
        </p:spPr>
        <p:txBody>
          <a:bodyPr/>
          <a:lstStyle/>
          <a:p>
            <a:pPr marL="0" indent="0" eaLnBrk="1" hangingPunct="1">
              <a:buFont typeface="Wingdings" charset="0"/>
              <a:buNone/>
            </a:pPr>
            <a:r>
              <a:rPr lang="en-GB" sz="2800" dirty="0" smtClean="0">
                <a:cs typeface="Arial" charset="0"/>
              </a:rPr>
              <a:t>Repeat paracetamol levels should have been taken </a:t>
            </a:r>
            <a:r>
              <a:rPr lang="en-GB" sz="2800" dirty="0">
                <a:cs typeface="Arial" charset="0"/>
              </a:rPr>
              <a:t>along with the other post</a:t>
            </a:r>
            <a:r>
              <a:rPr lang="en-GB" sz="2800" dirty="0" smtClean="0">
                <a:cs typeface="Arial" charset="0"/>
              </a:rPr>
              <a:t>-NAC </a:t>
            </a:r>
            <a:r>
              <a:rPr lang="en-GB" sz="2800" dirty="0">
                <a:cs typeface="Arial" charset="0"/>
              </a:rPr>
              <a:t>bloods</a:t>
            </a:r>
          </a:p>
          <a:p>
            <a:pPr marL="0" indent="0" eaLnBrk="1" hangingPunct="1">
              <a:buFont typeface="Wingdings" charset="0"/>
              <a:buNone/>
            </a:pPr>
            <a:endParaRPr lang="en-GB" sz="2800" dirty="0">
              <a:cs typeface="Arial" charset="0"/>
            </a:endParaRPr>
          </a:p>
          <a:p>
            <a:pPr marL="0" indent="0" eaLnBrk="1" hangingPunct="1">
              <a:buFont typeface="Wingdings" charset="0"/>
              <a:buNone/>
            </a:pPr>
            <a:r>
              <a:rPr lang="en-GB" sz="2800" dirty="0">
                <a:cs typeface="Arial" charset="0"/>
              </a:rPr>
              <a:t>FALSE</a:t>
            </a:r>
          </a:p>
          <a:p>
            <a:pPr marL="0" indent="0" eaLnBrk="1" hangingPunct="1">
              <a:buFont typeface="Wingdings" charset="0"/>
              <a:buNone/>
            </a:pPr>
            <a:endParaRPr lang="en-GB" sz="2800" dirty="0">
              <a:cs typeface="Arial" charset="0"/>
            </a:endParaRPr>
          </a:p>
          <a:p>
            <a:pPr marL="0" indent="0" eaLnBrk="1" hangingPunct="1">
              <a:buFont typeface="Wingdings" charset="0"/>
              <a:buNone/>
            </a:pPr>
            <a:r>
              <a:rPr lang="en-GB" sz="2400" dirty="0">
                <a:cs typeface="Arial" charset="0"/>
              </a:rPr>
              <a:t>If the initial paracetamol level was taken at ≥4h post-OD then repeat levels are NOT required as absorption is maximal by 4h (unlike poisoning with other drugs e.g. salicylate, lithium, </a:t>
            </a:r>
            <a:r>
              <a:rPr lang="en-GB" sz="2400" dirty="0" smtClean="0">
                <a:cs typeface="Arial" charset="0"/>
              </a:rPr>
              <a:t>iron etc.</a:t>
            </a:r>
            <a:r>
              <a:rPr lang="en-GB" sz="2400" baseline="-25000" dirty="0" smtClean="0">
                <a:cs typeface="Arial" charset="0"/>
              </a:rPr>
              <a:t> </a:t>
            </a:r>
            <a:r>
              <a:rPr lang="en-GB" sz="2400" dirty="0">
                <a:cs typeface="Arial" charset="0"/>
              </a:rPr>
              <a:t>when repeated levels are indicated</a:t>
            </a:r>
            <a:r>
              <a:rPr lang="en-GB" sz="2400" dirty="0" smtClean="0">
                <a:cs typeface="Arial" charset="0"/>
              </a:rPr>
              <a:t>).</a:t>
            </a:r>
            <a:endParaRPr lang="en-GB" sz="2400" dirty="0">
              <a:cs typeface="Arial" charset="0"/>
            </a:endParaRPr>
          </a:p>
          <a:p>
            <a:pPr marL="0" indent="0" eaLnBrk="1" hangingPunct="1"/>
            <a:endParaRPr lang="en-GB" sz="2800" dirty="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39939" name="Rectangle 3"/>
          <p:cNvSpPr>
            <a:spLocks noGrp="1" noChangeArrowheads="1"/>
          </p:cNvSpPr>
          <p:nvPr>
            <p:ph idx="1"/>
          </p:nvPr>
        </p:nvSpPr>
        <p:spPr>
          <a:xfrm>
            <a:off x="457200" y="1341438"/>
            <a:ext cx="8229600" cy="5516562"/>
          </a:xfrm>
        </p:spPr>
        <p:txBody>
          <a:bodyPr/>
          <a:lstStyle/>
          <a:p>
            <a:pPr marL="0" indent="0" eaLnBrk="1" hangingPunct="1">
              <a:lnSpc>
                <a:spcPct val="90000"/>
              </a:lnSpc>
              <a:buFont typeface="Wingdings" charset="0"/>
              <a:buNone/>
            </a:pPr>
            <a:r>
              <a:rPr lang="en-GB" dirty="0">
                <a:cs typeface="Arial" charset="0"/>
              </a:rPr>
              <a:t>The </a:t>
            </a:r>
            <a:r>
              <a:rPr lang="en-GB" dirty="0" smtClean="0">
                <a:cs typeface="Arial" charset="0"/>
              </a:rPr>
              <a:t>NAC </a:t>
            </a:r>
            <a:r>
              <a:rPr lang="en-GB" dirty="0">
                <a:cs typeface="Arial" charset="0"/>
              </a:rPr>
              <a:t>infusion should be continued as </a:t>
            </a:r>
            <a:r>
              <a:rPr lang="en-GB" dirty="0" smtClean="0">
                <a:cs typeface="Arial" charset="0"/>
              </a:rPr>
              <a:t>the </a:t>
            </a:r>
            <a:r>
              <a:rPr lang="en-GB" dirty="0">
                <a:cs typeface="Arial" charset="0"/>
              </a:rPr>
              <a:t>INR has risen from 1.0 to 1.3 indicating early hepatotoxicity</a:t>
            </a:r>
          </a:p>
          <a:p>
            <a:pPr marL="0" indent="0" eaLnBrk="1" hangingPunct="1">
              <a:lnSpc>
                <a:spcPct val="90000"/>
              </a:lnSpc>
              <a:buFont typeface="Wingdings" charset="0"/>
              <a:buNone/>
            </a:pPr>
            <a:endParaRPr lang="en-GB" dirty="0">
              <a:cs typeface="Arial" charset="0"/>
            </a:endParaRPr>
          </a:p>
          <a:p>
            <a:pPr marL="0" indent="0" eaLnBrk="1" hangingPunct="1">
              <a:lnSpc>
                <a:spcPct val="90000"/>
              </a:lnSpc>
              <a:buFont typeface="Wingdings" charset="0"/>
              <a:buNone/>
            </a:pPr>
            <a:r>
              <a:rPr lang="en-GB" dirty="0">
                <a:cs typeface="Arial" charset="0"/>
              </a:rPr>
              <a:t>FALSE</a:t>
            </a:r>
          </a:p>
          <a:p>
            <a:pPr marL="0" indent="0" eaLnBrk="1" hangingPunct="1">
              <a:lnSpc>
                <a:spcPct val="90000"/>
              </a:lnSpc>
              <a:buFont typeface="Wingdings" charset="0"/>
              <a:buNone/>
            </a:pPr>
            <a:endParaRPr lang="en-GB" dirty="0">
              <a:cs typeface="Arial" charset="0"/>
            </a:endParaRPr>
          </a:p>
          <a:p>
            <a:pPr marL="0" indent="0" eaLnBrk="1" hangingPunct="1">
              <a:lnSpc>
                <a:spcPct val="90000"/>
              </a:lnSpc>
              <a:buFont typeface="Wingdings" charset="0"/>
              <a:buNone/>
            </a:pPr>
            <a:r>
              <a:rPr lang="en-GB" sz="2800" dirty="0" smtClean="0">
                <a:cs typeface="Arial" charset="0"/>
              </a:rPr>
              <a:t>NAC treatment </a:t>
            </a:r>
            <a:r>
              <a:rPr lang="en-GB" sz="2800" dirty="0">
                <a:cs typeface="Arial" charset="0"/>
              </a:rPr>
              <a:t>itself may cause mild increases in PT (destabilises proteins including clotting factors) and an INR of ≤1.3 post-infusion is acceptable (especially as </a:t>
            </a:r>
            <a:r>
              <a:rPr lang="en-GB" sz="2800" dirty="0" smtClean="0">
                <a:cs typeface="Arial" charset="0"/>
              </a:rPr>
              <a:t>the </a:t>
            </a:r>
            <a:r>
              <a:rPr lang="en-GB" sz="2800" dirty="0">
                <a:cs typeface="Arial" charset="0"/>
              </a:rPr>
              <a:t>ALT has not risen from baseline</a:t>
            </a:r>
            <a:r>
              <a:rPr lang="en-GB" sz="2800" dirty="0" smtClean="0">
                <a:cs typeface="Arial" charset="0"/>
              </a:rPr>
              <a:t>).</a:t>
            </a:r>
            <a:endParaRPr lang="en-GB" sz="2800" dirty="0">
              <a:cs typeface="Arial" charset="0"/>
            </a:endParaRPr>
          </a:p>
          <a:p>
            <a:pPr marL="0" indent="0" eaLnBrk="1" hangingPunct="1">
              <a:lnSpc>
                <a:spcPct val="90000"/>
              </a:lnSpc>
            </a:pPr>
            <a:endParaRPr lang="en-GB" dirty="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atin typeface="Arial" charset="0"/>
                <a:cs typeface="Arial" charset="0"/>
              </a:rPr>
              <a:t>Scenario 1 continued</a:t>
            </a:r>
          </a:p>
        </p:txBody>
      </p:sp>
      <p:sp>
        <p:nvSpPr>
          <p:cNvPr id="40963" name="Rectangle 3"/>
          <p:cNvSpPr>
            <a:spLocks noGrp="1" noChangeArrowheads="1"/>
          </p:cNvSpPr>
          <p:nvPr>
            <p:ph idx="1"/>
          </p:nvPr>
        </p:nvSpPr>
        <p:spPr>
          <a:xfrm>
            <a:off x="457200" y="1417638"/>
            <a:ext cx="8229600" cy="4924425"/>
          </a:xfrm>
        </p:spPr>
        <p:txBody>
          <a:bodyPr/>
          <a:lstStyle/>
          <a:p>
            <a:pPr marL="0" indent="0">
              <a:buNone/>
              <a:defRPr/>
            </a:pPr>
            <a:r>
              <a:rPr lang="en-GB" dirty="0" smtClean="0"/>
              <a:t>6h later </a:t>
            </a:r>
            <a:r>
              <a:rPr lang="en-GB" dirty="0" smtClean="0"/>
              <a:t>the patient </a:t>
            </a:r>
            <a:r>
              <a:rPr lang="en-GB" dirty="0" smtClean="0"/>
              <a:t>was </a:t>
            </a:r>
            <a:r>
              <a:rPr lang="en-GB" dirty="0" smtClean="0"/>
              <a:t>awaiting a </a:t>
            </a:r>
            <a:r>
              <a:rPr lang="en-GB" dirty="0" smtClean="0"/>
              <a:t>mental health </a:t>
            </a:r>
            <a:r>
              <a:rPr lang="en-GB" dirty="0" smtClean="0"/>
              <a:t>review</a:t>
            </a:r>
            <a:r>
              <a:rPr lang="en-GB" dirty="0"/>
              <a:t> </a:t>
            </a:r>
            <a:r>
              <a:rPr lang="en-GB" dirty="0" smtClean="0"/>
              <a:t>when she </a:t>
            </a:r>
            <a:r>
              <a:rPr lang="en-GB" dirty="0" smtClean="0"/>
              <a:t>suddenly became unresponsive and </a:t>
            </a:r>
            <a:r>
              <a:rPr lang="en-GB" dirty="0" smtClean="0"/>
              <a:t>had no pulse. </a:t>
            </a:r>
          </a:p>
          <a:p>
            <a:pPr marL="0" indent="0">
              <a:buNone/>
              <a:defRPr/>
            </a:pPr>
            <a:r>
              <a:rPr lang="en-GB" dirty="0" smtClean="0"/>
              <a:t>A cardiac monitor was attached and showed ventricular tachycardia. CPR was commenced and a single shock successfully restored spontaneous circulation.</a:t>
            </a:r>
            <a:endParaRPr lang="en-GB" dirty="0" smtClean="0"/>
          </a:p>
          <a:p>
            <a:pPr marL="0" indent="0">
              <a:buNone/>
              <a:defRPr/>
            </a:pPr>
            <a:r>
              <a:rPr lang="en-GB" dirty="0"/>
              <a:t>P</a:t>
            </a:r>
            <a:r>
              <a:rPr lang="en-GB" dirty="0" smtClean="0"/>
              <a:t>ost</a:t>
            </a:r>
            <a:r>
              <a:rPr lang="en-GB" dirty="0" smtClean="0"/>
              <a:t>-arrest bloods showed a K</a:t>
            </a:r>
            <a:r>
              <a:rPr lang="en-GB" baseline="30000" dirty="0" smtClean="0"/>
              <a:t>+</a:t>
            </a:r>
            <a:r>
              <a:rPr lang="en-GB" dirty="0" smtClean="0"/>
              <a:t> of 2.0 </a:t>
            </a:r>
            <a:r>
              <a:rPr lang="en-GB" dirty="0" err="1" smtClean="0"/>
              <a:t>mmol</a:t>
            </a:r>
            <a:r>
              <a:rPr lang="en-GB" dirty="0" smtClean="0"/>
              <a:t>/</a:t>
            </a:r>
            <a:r>
              <a:rPr lang="en-GB" dirty="0" smtClean="0"/>
              <a:t>L.</a:t>
            </a:r>
            <a:endParaRPr lang="en-GB" dirty="0" smtClean="0"/>
          </a:p>
          <a:p>
            <a:pPr marL="0" indent="0">
              <a:buNone/>
              <a:defRPr/>
            </a:pPr>
            <a:endParaRPr lang="en-GB" dirty="0" smtClean="0">
              <a:ea typeface="+mn-ea"/>
            </a:endParaRPr>
          </a:p>
          <a:p>
            <a:pPr marL="0" indent="0">
              <a:buNone/>
              <a:defRPr/>
            </a:pPr>
            <a:endParaRPr lang="en-GB"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atin typeface="Arial" charset="0"/>
                <a:cs typeface="Arial" charset="0"/>
              </a:rPr>
              <a:t>Post-arrest 12-lead ECG</a:t>
            </a:r>
          </a:p>
        </p:txBody>
      </p:sp>
      <p:pic>
        <p:nvPicPr>
          <p:cNvPr id="19459"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519" r="2519" b="2759"/>
          <a:stretch>
            <a:fillRect/>
          </a:stretch>
        </p:blipFill>
        <p:spPr>
          <a:xfrm>
            <a:off x="1187450" y="1412875"/>
            <a:ext cx="6913563" cy="3789363"/>
          </a:xfrm>
          <a:noFill/>
        </p:spPr>
      </p:pic>
      <p:sp>
        <p:nvSpPr>
          <p:cNvPr id="41989" name="Rectangle 5"/>
          <p:cNvSpPr>
            <a:spLocks noGrp="1" noChangeArrowheads="1"/>
          </p:cNvSpPr>
          <p:nvPr>
            <p:ph sz="half" idx="2"/>
          </p:nvPr>
        </p:nvSpPr>
        <p:spPr>
          <a:xfrm>
            <a:off x="468313" y="5300663"/>
            <a:ext cx="8424862" cy="1333500"/>
          </a:xfrm>
        </p:spPr>
        <p:txBody>
          <a:bodyPr/>
          <a:lstStyle/>
          <a:p>
            <a:pPr eaLnBrk="1" hangingPunct="1"/>
            <a:r>
              <a:rPr lang="en-GB" dirty="0" smtClean="0">
                <a:cs typeface="Arial" charset="0"/>
              </a:rPr>
              <a:t>Prolonged </a:t>
            </a:r>
            <a:r>
              <a:rPr lang="en-GB" dirty="0" err="1">
                <a:cs typeface="Arial" charset="0"/>
              </a:rPr>
              <a:t>QTc</a:t>
            </a:r>
            <a:r>
              <a:rPr lang="en-GB" dirty="0">
                <a:cs typeface="Arial" charset="0"/>
              </a:rPr>
              <a:t> (560ms)</a:t>
            </a:r>
          </a:p>
          <a:p>
            <a:pPr eaLnBrk="1" hangingPunct="1"/>
            <a:r>
              <a:rPr lang="en-GB" dirty="0">
                <a:cs typeface="Arial" charset="0"/>
              </a:rPr>
              <a:t>460ms (upper limit of normal) on admission ECG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en-GB" sz="3200" dirty="0" smtClean="0">
                <a:latin typeface="Arial" charset="0"/>
                <a:cs typeface="Arial" charset="0"/>
              </a:rPr>
              <a:t>What is the cause of her hypokalaemia?</a:t>
            </a:r>
            <a:endParaRPr lang="en-GB" sz="3200" dirty="0">
              <a:latin typeface="Arial" charset="0"/>
              <a:cs typeface="Arial" charset="0"/>
            </a:endParaRPr>
          </a:p>
        </p:txBody>
      </p:sp>
      <p:sp>
        <p:nvSpPr>
          <p:cNvPr id="44035" name="Rectangle 3"/>
          <p:cNvSpPr>
            <a:spLocks noGrp="1" noChangeArrowheads="1"/>
          </p:cNvSpPr>
          <p:nvPr>
            <p:ph idx="1"/>
          </p:nvPr>
        </p:nvSpPr>
        <p:spPr>
          <a:xfrm>
            <a:off x="457200" y="1600200"/>
            <a:ext cx="8229600" cy="4852988"/>
          </a:xfrm>
        </p:spPr>
        <p:txBody>
          <a:bodyPr/>
          <a:lstStyle/>
          <a:p>
            <a:pPr>
              <a:lnSpc>
                <a:spcPct val="80000"/>
              </a:lnSpc>
            </a:pPr>
            <a:r>
              <a:rPr lang="en-GB" dirty="0" smtClean="0">
                <a:cs typeface="Arial" charset="0"/>
              </a:rPr>
              <a:t>Vomiting</a:t>
            </a:r>
            <a:endParaRPr lang="en-GB" dirty="0">
              <a:cs typeface="Arial" charset="0"/>
            </a:endParaRPr>
          </a:p>
          <a:p>
            <a:pPr eaLnBrk="1" hangingPunct="1">
              <a:lnSpc>
                <a:spcPct val="80000"/>
              </a:lnSpc>
            </a:pPr>
            <a:r>
              <a:rPr lang="en-GB" dirty="0" smtClean="0">
                <a:cs typeface="Arial" charset="0"/>
              </a:rPr>
              <a:t>Stress </a:t>
            </a:r>
            <a:r>
              <a:rPr lang="en-GB" dirty="0">
                <a:cs typeface="Arial" charset="0"/>
              </a:rPr>
              <a:t>hormones (</a:t>
            </a:r>
            <a:r>
              <a:rPr lang="en-GB" dirty="0" err="1">
                <a:cs typeface="Arial" charset="0"/>
              </a:rPr>
              <a:t>catecholamines</a:t>
            </a:r>
            <a:r>
              <a:rPr lang="en-GB" dirty="0">
                <a:cs typeface="Arial" charset="0"/>
              </a:rPr>
              <a:t>, cortisol</a:t>
            </a:r>
            <a:r>
              <a:rPr lang="en-GB" dirty="0" smtClean="0">
                <a:cs typeface="Arial" charset="0"/>
              </a:rPr>
              <a:t>)</a:t>
            </a:r>
          </a:p>
          <a:p>
            <a:pPr eaLnBrk="1" hangingPunct="1">
              <a:lnSpc>
                <a:spcPct val="80000"/>
              </a:lnSpc>
            </a:pPr>
            <a:r>
              <a:rPr lang="en-GB" dirty="0" smtClean="0">
                <a:cs typeface="Arial" charset="0"/>
              </a:rPr>
              <a:t>IV dextrose used to administer NAC </a:t>
            </a:r>
            <a:r>
              <a:rPr lang="en-GB" dirty="0">
                <a:cs typeface="Arial" charset="0"/>
              </a:rPr>
              <a:t>(</a:t>
            </a:r>
            <a:r>
              <a:rPr lang="en-GB" dirty="0" err="1">
                <a:cs typeface="Arial" charset="0"/>
              </a:rPr>
              <a:t>dilutional</a:t>
            </a:r>
            <a:r>
              <a:rPr lang="en-GB" dirty="0">
                <a:cs typeface="Arial" charset="0"/>
              </a:rPr>
              <a:t> ± insulin release</a:t>
            </a:r>
            <a:r>
              <a:rPr lang="en-GB" dirty="0" smtClean="0">
                <a:cs typeface="Arial" charset="0"/>
              </a:rPr>
              <a:t>)</a:t>
            </a:r>
          </a:p>
          <a:p>
            <a:pPr eaLnBrk="1" hangingPunct="1">
              <a:lnSpc>
                <a:spcPct val="80000"/>
              </a:lnSpc>
            </a:pPr>
            <a:r>
              <a:rPr lang="en-GB" dirty="0">
                <a:cs typeface="Arial" charset="0"/>
              </a:rPr>
              <a:t>A</a:t>
            </a:r>
            <a:r>
              <a:rPr lang="en-GB" dirty="0" smtClean="0">
                <a:cs typeface="Arial" charset="0"/>
              </a:rPr>
              <a:t>lcoholism</a:t>
            </a:r>
            <a:r>
              <a:rPr lang="en-GB" dirty="0">
                <a:cs typeface="Arial" charset="0"/>
              </a:rPr>
              <a:t>/</a:t>
            </a:r>
            <a:r>
              <a:rPr lang="en-GB" dirty="0" smtClean="0">
                <a:cs typeface="Arial" charset="0"/>
              </a:rPr>
              <a:t>withdrawal</a:t>
            </a:r>
          </a:p>
          <a:p>
            <a:pPr eaLnBrk="1" hangingPunct="1">
              <a:lnSpc>
                <a:spcPct val="80000"/>
              </a:lnSpc>
            </a:pPr>
            <a:r>
              <a:rPr lang="en-GB" b="1" dirty="0">
                <a:cs typeface="Arial" charset="0"/>
              </a:rPr>
              <a:t>D</a:t>
            </a:r>
            <a:r>
              <a:rPr lang="en-GB" b="1" dirty="0" smtClean="0">
                <a:cs typeface="Arial" charset="0"/>
              </a:rPr>
              <a:t>irect </a:t>
            </a:r>
            <a:r>
              <a:rPr lang="en-GB" b="1" dirty="0">
                <a:cs typeface="Arial" charset="0"/>
              </a:rPr>
              <a:t>toxic effect of paracetamol</a:t>
            </a:r>
            <a:r>
              <a:rPr lang="en-GB" dirty="0">
                <a:cs typeface="Arial" charset="0"/>
              </a:rPr>
              <a:t> (decreased prostaglandins reduce renal perfusion resulting in release of renin/aldosterone)</a:t>
            </a:r>
          </a:p>
          <a:p>
            <a:pPr eaLnBrk="1" hangingPunct="1">
              <a:lnSpc>
                <a:spcPct val="80000"/>
              </a:lnSpc>
            </a:pPr>
            <a:endParaRPr lang="en-GB" sz="2400" dirty="0">
              <a:latin typeface="Arial" charset="0"/>
              <a:cs typeface="Arial" charset="0"/>
            </a:endParaRPr>
          </a:p>
          <a:p>
            <a:pPr eaLnBrk="1" hangingPunct="1">
              <a:lnSpc>
                <a:spcPct val="80000"/>
              </a:lnSpc>
            </a:pPr>
            <a:endParaRPr lang="en-GB" sz="2400" dirty="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a:t>
            </a:r>
            <a:endParaRPr lang="en-GB" dirty="0"/>
          </a:p>
        </p:txBody>
      </p:sp>
      <p:sp>
        <p:nvSpPr>
          <p:cNvPr id="4" name="Content Placeholder 3"/>
          <p:cNvSpPr>
            <a:spLocks noGrp="1"/>
          </p:cNvSpPr>
          <p:nvPr>
            <p:ph idx="1"/>
          </p:nvPr>
        </p:nvSpPr>
        <p:spPr>
          <a:xfrm>
            <a:off x="457200" y="1434167"/>
            <a:ext cx="8229600" cy="4525963"/>
          </a:xfrm>
        </p:spPr>
        <p:txBody>
          <a:bodyPr>
            <a:normAutofit/>
          </a:bodyPr>
          <a:lstStyle/>
          <a:p>
            <a:r>
              <a:rPr lang="en-GB" dirty="0" smtClean="0"/>
              <a:t>Gain organised knowledge in the subject area of </a:t>
            </a:r>
            <a:r>
              <a:rPr lang="en-GB" dirty="0" smtClean="0"/>
              <a:t>medical toxicology (overdoses)</a:t>
            </a:r>
            <a:endParaRPr lang="en-GB" dirty="0" smtClean="0"/>
          </a:p>
          <a:p>
            <a:r>
              <a:rPr lang="en-GB" dirty="0" smtClean="0"/>
              <a:t>Be able to correctly </a:t>
            </a:r>
            <a:r>
              <a:rPr lang="en-GB" dirty="0" smtClean="0"/>
              <a:t>interpret/act on </a:t>
            </a:r>
            <a:r>
              <a:rPr lang="en-GB" dirty="0" smtClean="0"/>
              <a:t>clinical findings </a:t>
            </a:r>
            <a:r>
              <a:rPr lang="en-GB" dirty="0" smtClean="0"/>
              <a:t>and blood results</a:t>
            </a:r>
            <a:endParaRPr lang="en-GB" dirty="0" smtClean="0"/>
          </a:p>
          <a:p>
            <a:r>
              <a:rPr lang="en-GB" dirty="0" smtClean="0"/>
              <a:t>Know and apply the relevant evidence and/or guidelines </a:t>
            </a:r>
          </a:p>
          <a:p>
            <a:r>
              <a:rPr lang="en-GB" dirty="0" smtClean="0"/>
              <a:t>Be </a:t>
            </a:r>
            <a:r>
              <a:rPr lang="en-GB" dirty="0"/>
              <a:t>aware of common </a:t>
            </a:r>
            <a:r>
              <a:rPr lang="en-GB" dirty="0" smtClean="0"/>
              <a:t>errors in </a:t>
            </a:r>
            <a:r>
              <a:rPr lang="en-GB" dirty="0" smtClean="0"/>
              <a:t>the management </a:t>
            </a:r>
            <a:r>
              <a:rPr lang="en-GB" dirty="0"/>
              <a:t>of </a:t>
            </a:r>
            <a:r>
              <a:rPr lang="en-GB" dirty="0" smtClean="0"/>
              <a:t>common overdoses</a:t>
            </a:r>
            <a:endParaRPr lang="en-GB" dirty="0"/>
          </a:p>
          <a:p>
            <a:endParaRPr lang="en-GB" dirty="0" smtClean="0"/>
          </a:p>
        </p:txBody>
      </p:sp>
    </p:spTree>
    <p:extLst>
      <p:ext uri="{BB962C8B-B14F-4D97-AF65-F5344CB8AC3E}">
        <p14:creationId xmlns:p14="http://schemas.microsoft.com/office/powerpoint/2010/main" val="3031802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GB" sz="3600" dirty="0" smtClean="0">
                <a:latin typeface="Arial" charset="0"/>
                <a:cs typeface="Arial" charset="0"/>
              </a:rPr>
              <a:t>What caused her cardiac arrest?</a:t>
            </a:r>
            <a:endParaRPr lang="en-GB" sz="3600" dirty="0">
              <a:latin typeface="Arial" charset="0"/>
              <a:cs typeface="Arial" charset="0"/>
            </a:endParaRPr>
          </a:p>
        </p:txBody>
      </p:sp>
      <p:sp>
        <p:nvSpPr>
          <p:cNvPr id="45059" name="Rectangle 3"/>
          <p:cNvSpPr>
            <a:spLocks noGrp="1" noChangeArrowheads="1"/>
          </p:cNvSpPr>
          <p:nvPr>
            <p:ph idx="1"/>
          </p:nvPr>
        </p:nvSpPr>
        <p:spPr/>
        <p:txBody>
          <a:bodyPr/>
          <a:lstStyle/>
          <a:p>
            <a:pPr marL="0" indent="0" eaLnBrk="1" hangingPunct="1">
              <a:buNone/>
            </a:pPr>
            <a:r>
              <a:rPr lang="en-GB" dirty="0" smtClean="0">
                <a:latin typeface="Arial" charset="0"/>
                <a:cs typeface="Arial" charset="0"/>
              </a:rPr>
              <a:t>Ventricular tachycardia caused caused </a:t>
            </a:r>
            <a:r>
              <a:rPr lang="en-GB" dirty="0">
                <a:latin typeface="Arial" charset="0"/>
                <a:cs typeface="Arial" charset="0"/>
              </a:rPr>
              <a:t>by prolonged </a:t>
            </a:r>
            <a:r>
              <a:rPr lang="en-GB" dirty="0" err="1">
                <a:latin typeface="Arial" charset="0"/>
                <a:cs typeface="Arial" charset="0"/>
              </a:rPr>
              <a:t>QTc</a:t>
            </a:r>
            <a:r>
              <a:rPr lang="en-GB" dirty="0">
                <a:latin typeface="Arial" charset="0"/>
                <a:cs typeface="Arial" charset="0"/>
              </a:rPr>
              <a:t> due to:</a:t>
            </a:r>
          </a:p>
          <a:p>
            <a:pPr lvl="1" eaLnBrk="1" hangingPunct="1"/>
            <a:r>
              <a:rPr lang="en-GB" dirty="0">
                <a:latin typeface="Arial" charset="0"/>
                <a:cs typeface="Arial" charset="0"/>
              </a:rPr>
              <a:t>hypokalaemia</a:t>
            </a:r>
          </a:p>
          <a:p>
            <a:pPr lvl="1" eaLnBrk="1" hangingPunct="1"/>
            <a:r>
              <a:rPr lang="en-GB" dirty="0">
                <a:latin typeface="Arial" charset="0"/>
                <a:cs typeface="Arial" charset="0"/>
              </a:rPr>
              <a:t>hypomagnesaemia</a:t>
            </a:r>
          </a:p>
          <a:p>
            <a:pPr lvl="1" eaLnBrk="1" hangingPunct="1"/>
            <a:r>
              <a:rPr lang="en-GB" dirty="0">
                <a:latin typeface="Arial" charset="0"/>
                <a:cs typeface="Arial" charset="0"/>
              </a:rPr>
              <a:t>drugs (</a:t>
            </a:r>
            <a:r>
              <a:rPr lang="en-GB" dirty="0" err="1">
                <a:latin typeface="Arial" charset="0"/>
                <a:cs typeface="Arial" charset="0"/>
              </a:rPr>
              <a:t>olanzepine</a:t>
            </a:r>
            <a:r>
              <a:rPr lang="en-GB" dirty="0">
                <a:latin typeface="Arial" charset="0"/>
                <a:cs typeface="Arial" charset="0"/>
              </a:rPr>
              <a:t> and citalopram)</a:t>
            </a:r>
          </a:p>
          <a:p>
            <a:pPr lvl="1" eaLnBrk="1" hangingPunct="1"/>
            <a:r>
              <a:rPr lang="en-GB" dirty="0">
                <a:latin typeface="Arial" charset="0"/>
                <a:cs typeface="Arial" charset="0"/>
              </a:rPr>
              <a:t>IV antihistamines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GB" dirty="0">
                <a:latin typeface="Arial" charset="0"/>
                <a:cs typeface="Arial" charset="0"/>
              </a:rPr>
              <a:t>Summary: paracetamol </a:t>
            </a:r>
            <a:r>
              <a:rPr lang="en-GB" dirty="0" smtClean="0">
                <a:latin typeface="Arial" charset="0"/>
                <a:cs typeface="Arial" charset="0"/>
              </a:rPr>
              <a:t>poisoning</a:t>
            </a:r>
            <a:endParaRPr lang="en-GB" dirty="0">
              <a:latin typeface="Arial" charset="0"/>
              <a:cs typeface="Arial" charset="0"/>
            </a:endParaRPr>
          </a:p>
        </p:txBody>
      </p:sp>
      <p:sp>
        <p:nvSpPr>
          <p:cNvPr id="46083" name="Rectangle 3"/>
          <p:cNvSpPr>
            <a:spLocks noGrp="1" noChangeArrowheads="1"/>
          </p:cNvSpPr>
          <p:nvPr>
            <p:ph idx="1"/>
          </p:nvPr>
        </p:nvSpPr>
        <p:spPr>
          <a:xfrm>
            <a:off x="468313" y="1451823"/>
            <a:ext cx="8229600" cy="5183187"/>
          </a:xfrm>
        </p:spPr>
        <p:txBody>
          <a:bodyPr>
            <a:noAutofit/>
          </a:bodyPr>
          <a:lstStyle/>
          <a:p>
            <a:pPr eaLnBrk="1" hangingPunct="1">
              <a:spcBef>
                <a:spcPts val="0"/>
              </a:spcBef>
            </a:pPr>
            <a:r>
              <a:rPr lang="en-GB" sz="2400" dirty="0" smtClean="0">
                <a:cs typeface="Arial" charset="0"/>
              </a:rPr>
              <a:t>Calculate </a:t>
            </a:r>
            <a:r>
              <a:rPr lang="en-GB" sz="2400" dirty="0">
                <a:cs typeface="Arial" charset="0"/>
              </a:rPr>
              <a:t>dose/kg to estimate </a:t>
            </a:r>
            <a:r>
              <a:rPr lang="en-GB" sz="2400" dirty="0" smtClean="0">
                <a:cs typeface="Arial" charset="0"/>
              </a:rPr>
              <a:t>toxicity</a:t>
            </a:r>
          </a:p>
          <a:p>
            <a:pPr eaLnBrk="1" hangingPunct="1">
              <a:spcBef>
                <a:spcPts val="0"/>
              </a:spcBef>
            </a:pPr>
            <a:r>
              <a:rPr lang="en-GB" sz="2400" dirty="0">
                <a:cs typeface="Arial" charset="0"/>
              </a:rPr>
              <a:t>T</a:t>
            </a:r>
            <a:r>
              <a:rPr lang="en-GB" sz="2400" dirty="0" smtClean="0">
                <a:cs typeface="Arial" charset="0"/>
              </a:rPr>
              <a:t>ake </a:t>
            </a:r>
            <a:r>
              <a:rPr lang="en-GB" sz="2400" dirty="0">
                <a:cs typeface="Arial" charset="0"/>
              </a:rPr>
              <a:t>levels once at ≥</a:t>
            </a:r>
            <a:r>
              <a:rPr lang="en-GB" sz="2400" dirty="0" smtClean="0">
                <a:cs typeface="Arial" charset="0"/>
              </a:rPr>
              <a:t>4h</a:t>
            </a:r>
          </a:p>
          <a:p>
            <a:pPr eaLnBrk="1" hangingPunct="1">
              <a:spcBef>
                <a:spcPts val="0"/>
              </a:spcBef>
            </a:pPr>
            <a:r>
              <a:rPr lang="en-GB" sz="2400" dirty="0" smtClean="0">
                <a:cs typeface="Arial" charset="0"/>
              </a:rPr>
              <a:t>Treat </a:t>
            </a:r>
            <a:r>
              <a:rPr lang="en-GB" sz="2400" dirty="0">
                <a:cs typeface="Arial" charset="0"/>
              </a:rPr>
              <a:t>if above or around the line on the </a:t>
            </a:r>
            <a:r>
              <a:rPr lang="en-GB" sz="2400" dirty="0" err="1" smtClean="0">
                <a:cs typeface="Arial" charset="0"/>
              </a:rPr>
              <a:t>nomogram</a:t>
            </a:r>
            <a:endParaRPr lang="en-GB" sz="2400" dirty="0" smtClean="0">
              <a:cs typeface="Arial" charset="0"/>
            </a:endParaRPr>
          </a:p>
          <a:p>
            <a:pPr eaLnBrk="1" hangingPunct="1">
              <a:spcBef>
                <a:spcPts val="0"/>
              </a:spcBef>
            </a:pPr>
            <a:r>
              <a:rPr lang="en-GB" sz="2400" dirty="0" smtClean="0">
                <a:cs typeface="Arial" charset="0"/>
              </a:rPr>
              <a:t>Start </a:t>
            </a:r>
            <a:r>
              <a:rPr lang="en-GB" sz="2400" dirty="0">
                <a:cs typeface="Arial" charset="0"/>
              </a:rPr>
              <a:t>treatment immediately if ≥8h since OD and review with </a:t>
            </a:r>
            <a:r>
              <a:rPr lang="en-GB" sz="2400" dirty="0" smtClean="0">
                <a:cs typeface="Arial" charset="0"/>
              </a:rPr>
              <a:t>levels</a:t>
            </a:r>
          </a:p>
          <a:p>
            <a:pPr eaLnBrk="1" hangingPunct="1">
              <a:spcBef>
                <a:spcPts val="0"/>
              </a:spcBef>
            </a:pPr>
            <a:r>
              <a:rPr lang="en-GB" sz="2400" dirty="0">
                <a:cs typeface="Arial" charset="0"/>
              </a:rPr>
              <a:t>L</a:t>
            </a:r>
            <a:r>
              <a:rPr lang="en-GB" sz="2400" dirty="0" smtClean="0">
                <a:cs typeface="Arial" charset="0"/>
              </a:rPr>
              <a:t>evels </a:t>
            </a:r>
            <a:r>
              <a:rPr lang="en-GB" sz="2400" dirty="0">
                <a:cs typeface="Arial" charset="0"/>
              </a:rPr>
              <a:t>are useful up to 15h but irrelevant in staggered </a:t>
            </a:r>
            <a:r>
              <a:rPr lang="en-GB" sz="2400" dirty="0" smtClean="0">
                <a:cs typeface="Arial" charset="0"/>
              </a:rPr>
              <a:t>OD</a:t>
            </a:r>
          </a:p>
          <a:p>
            <a:pPr eaLnBrk="1" hangingPunct="1">
              <a:spcBef>
                <a:spcPts val="0"/>
              </a:spcBef>
            </a:pPr>
            <a:r>
              <a:rPr lang="en-GB" sz="2400" dirty="0" err="1">
                <a:cs typeface="Arial" charset="0"/>
              </a:rPr>
              <a:t>A</a:t>
            </a:r>
            <a:r>
              <a:rPr lang="en-GB" sz="2400" dirty="0" err="1" smtClean="0">
                <a:cs typeface="Arial" charset="0"/>
              </a:rPr>
              <a:t>naphylactoid</a:t>
            </a:r>
            <a:r>
              <a:rPr lang="en-GB" sz="2400" dirty="0" smtClean="0">
                <a:cs typeface="Arial" charset="0"/>
              </a:rPr>
              <a:t> </a:t>
            </a:r>
            <a:r>
              <a:rPr lang="en-GB" sz="2400" dirty="0">
                <a:cs typeface="Arial" charset="0"/>
              </a:rPr>
              <a:t>reactions to NAC are common and are not an </a:t>
            </a:r>
            <a:r>
              <a:rPr lang="ja-JP" altLang="en-GB" sz="2400" dirty="0">
                <a:cs typeface="Arial" charset="0"/>
              </a:rPr>
              <a:t>‘</a:t>
            </a:r>
            <a:r>
              <a:rPr lang="en-GB" sz="2400" dirty="0">
                <a:cs typeface="Arial" charset="0"/>
              </a:rPr>
              <a:t>allergy</a:t>
            </a:r>
            <a:r>
              <a:rPr lang="ja-JP" altLang="en-GB" sz="2400" dirty="0" smtClean="0">
                <a:cs typeface="Arial" charset="0"/>
              </a:rPr>
              <a:t>’</a:t>
            </a:r>
            <a:endParaRPr lang="en-GB" altLang="ja-JP" sz="2400" dirty="0" smtClean="0">
              <a:cs typeface="Arial" charset="0"/>
            </a:endParaRPr>
          </a:p>
          <a:p>
            <a:pPr eaLnBrk="1" hangingPunct="1">
              <a:spcBef>
                <a:spcPts val="0"/>
              </a:spcBef>
            </a:pPr>
            <a:r>
              <a:rPr lang="en-GB" sz="2400" dirty="0" smtClean="0">
                <a:cs typeface="Arial" charset="0"/>
              </a:rPr>
              <a:t>NAC </a:t>
            </a:r>
            <a:r>
              <a:rPr lang="en-GB" sz="2400" dirty="0">
                <a:cs typeface="Arial" charset="0"/>
              </a:rPr>
              <a:t>may cause a slight increase in </a:t>
            </a:r>
            <a:r>
              <a:rPr lang="en-GB" sz="2400" dirty="0" smtClean="0">
                <a:cs typeface="Arial" charset="0"/>
              </a:rPr>
              <a:t>INR. Continue NAC </a:t>
            </a:r>
            <a:r>
              <a:rPr lang="en-GB" sz="2400" dirty="0">
                <a:cs typeface="Arial" charset="0"/>
              </a:rPr>
              <a:t>if INR &gt;1.3 or significant elevation in </a:t>
            </a:r>
            <a:r>
              <a:rPr lang="en-GB" sz="2400" dirty="0" smtClean="0">
                <a:cs typeface="Arial" charset="0"/>
              </a:rPr>
              <a:t>transaminases</a:t>
            </a:r>
          </a:p>
          <a:p>
            <a:pPr eaLnBrk="1" hangingPunct="1">
              <a:spcBef>
                <a:spcPts val="0"/>
              </a:spcBef>
            </a:pPr>
            <a:r>
              <a:rPr lang="en-GB" sz="2400" dirty="0">
                <a:cs typeface="Arial" charset="0"/>
              </a:rPr>
              <a:t>B</a:t>
            </a:r>
            <a:r>
              <a:rPr lang="en-GB" sz="2400" dirty="0" smtClean="0">
                <a:cs typeface="Arial" charset="0"/>
              </a:rPr>
              <a:t>eware of hypokalaemia </a:t>
            </a:r>
            <a:r>
              <a:rPr lang="en-GB" sz="2400" dirty="0">
                <a:cs typeface="Arial" charset="0"/>
              </a:rPr>
              <a:t>(consider </a:t>
            </a:r>
            <a:r>
              <a:rPr lang="en-GB" sz="2400" dirty="0" smtClean="0">
                <a:cs typeface="Arial" charset="0"/>
              </a:rPr>
              <a:t>IV replacement if </a:t>
            </a:r>
            <a:r>
              <a:rPr lang="en-GB" sz="2400" dirty="0">
                <a:cs typeface="Arial" charset="0"/>
              </a:rPr>
              <a:t>other risk factors for hypokalaemia and/or arrhythmia)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atin typeface="Arial" charset="0"/>
                <a:cs typeface="Arial" charset="0"/>
              </a:rPr>
              <a:t>Scenario 2: tricyclics</a:t>
            </a:r>
          </a:p>
        </p:txBody>
      </p:sp>
      <p:sp>
        <p:nvSpPr>
          <p:cNvPr id="47107" name="Rectangle 3"/>
          <p:cNvSpPr>
            <a:spLocks noGrp="1" noChangeArrowheads="1"/>
          </p:cNvSpPr>
          <p:nvPr>
            <p:ph idx="1"/>
          </p:nvPr>
        </p:nvSpPr>
        <p:spPr/>
        <p:txBody>
          <a:bodyPr/>
          <a:lstStyle/>
          <a:p>
            <a:pPr eaLnBrk="1" hangingPunct="1">
              <a:lnSpc>
                <a:spcPct val="80000"/>
              </a:lnSpc>
              <a:buFont typeface="Wingdings" pitchFamily="2" charset="2"/>
              <a:buBlip>
                <a:blip r:embed="rId2"/>
              </a:buBlip>
              <a:defRPr/>
            </a:pPr>
            <a:r>
              <a:rPr lang="en-GB" sz="2400" dirty="0" smtClean="0">
                <a:ea typeface="+mn-ea"/>
              </a:rPr>
              <a:t>60-year-old female found unconscious at home by daughter</a:t>
            </a:r>
          </a:p>
          <a:p>
            <a:pPr eaLnBrk="1" hangingPunct="1">
              <a:lnSpc>
                <a:spcPct val="80000"/>
              </a:lnSpc>
              <a:buFont typeface="Wingdings" pitchFamily="2" charset="2"/>
              <a:buBlip>
                <a:blip r:embed="rId2"/>
              </a:buBlip>
              <a:defRPr/>
            </a:pPr>
            <a:r>
              <a:rPr lang="en-GB" sz="2400" dirty="0" smtClean="0">
                <a:ea typeface="+mn-ea"/>
              </a:rPr>
              <a:t>suicide note and empty packet of amitriptyline (28 x 50mg)</a:t>
            </a:r>
          </a:p>
          <a:p>
            <a:pPr eaLnBrk="1" hangingPunct="1">
              <a:lnSpc>
                <a:spcPct val="80000"/>
              </a:lnSpc>
              <a:buFont typeface="Wingdings" pitchFamily="2" charset="2"/>
              <a:buBlip>
                <a:blip r:embed="rId2"/>
              </a:buBlip>
              <a:defRPr/>
            </a:pPr>
            <a:r>
              <a:rPr lang="en-GB" sz="2400" dirty="0" smtClean="0">
                <a:ea typeface="+mn-ea"/>
              </a:rPr>
              <a:t>daughter had spoken to her 4h prior</a:t>
            </a:r>
          </a:p>
          <a:p>
            <a:pPr eaLnBrk="1" hangingPunct="1">
              <a:lnSpc>
                <a:spcPct val="80000"/>
              </a:lnSpc>
              <a:buFont typeface="Wingdings" pitchFamily="2" charset="2"/>
              <a:buBlip>
                <a:blip r:embed="rId2"/>
              </a:buBlip>
              <a:defRPr/>
            </a:pPr>
            <a:r>
              <a:rPr lang="en-GB" sz="2400" dirty="0" smtClean="0">
                <a:ea typeface="+mn-ea"/>
              </a:rPr>
              <a:t>history of bipolar disorder</a:t>
            </a:r>
          </a:p>
          <a:p>
            <a:pPr eaLnBrk="1" hangingPunct="1">
              <a:lnSpc>
                <a:spcPct val="80000"/>
              </a:lnSpc>
              <a:buFont typeface="Wingdings" pitchFamily="2" charset="2"/>
              <a:buBlip>
                <a:blip r:embed="rId2"/>
              </a:buBlip>
              <a:defRPr/>
            </a:pPr>
            <a:r>
              <a:rPr lang="en-GB" sz="2400" dirty="0" smtClean="0">
                <a:ea typeface="+mn-ea"/>
              </a:rPr>
              <a:t>other prescribed medications included lithium and </a:t>
            </a:r>
            <a:r>
              <a:rPr lang="en-GB" sz="2400" dirty="0" err="1" smtClean="0">
                <a:ea typeface="+mn-ea"/>
              </a:rPr>
              <a:t>temazepam</a:t>
            </a:r>
            <a:endParaRPr lang="en-GB" sz="2400" dirty="0" smtClean="0">
              <a:ea typeface="+mn-ea"/>
            </a:endParaRPr>
          </a:p>
          <a:p>
            <a:pPr eaLnBrk="1" hangingPunct="1">
              <a:lnSpc>
                <a:spcPct val="80000"/>
              </a:lnSpc>
              <a:buFont typeface="Wingdings" pitchFamily="2" charset="2"/>
              <a:buBlip>
                <a:blip r:embed="rId2"/>
              </a:buBlip>
              <a:defRPr/>
            </a:pPr>
            <a:r>
              <a:rPr lang="en-GB" sz="2400" dirty="0" smtClean="0">
                <a:ea typeface="+mn-ea"/>
              </a:rPr>
              <a:t>O/E sinus tachycardia (130), BP 96/44</a:t>
            </a:r>
          </a:p>
          <a:p>
            <a:pPr eaLnBrk="1" hangingPunct="1">
              <a:lnSpc>
                <a:spcPct val="80000"/>
              </a:lnSpc>
              <a:buFont typeface="Wingdings" pitchFamily="2" charset="2"/>
              <a:buBlip>
                <a:blip r:embed="rId2"/>
              </a:buBlip>
              <a:defRPr/>
            </a:pPr>
            <a:r>
              <a:rPr lang="en-GB" sz="2400" dirty="0" smtClean="0">
                <a:ea typeface="+mn-ea"/>
              </a:rPr>
              <a:t>GCS 4, dilated pupils, increased tone and </a:t>
            </a:r>
            <a:r>
              <a:rPr lang="en-GB" sz="2400" dirty="0" err="1" smtClean="0">
                <a:ea typeface="+mn-ea"/>
              </a:rPr>
              <a:t>hyperreflexia</a:t>
            </a:r>
            <a:r>
              <a:rPr lang="en-GB" sz="2400" dirty="0" smtClean="0">
                <a:ea typeface="+mn-ea"/>
              </a:rPr>
              <a:t> bilaterally with extensor </a:t>
            </a:r>
            <a:r>
              <a:rPr lang="en-GB" sz="2400" dirty="0" err="1" smtClean="0">
                <a:ea typeface="+mn-ea"/>
              </a:rPr>
              <a:t>plantars</a:t>
            </a:r>
            <a:endParaRPr lang="en-GB" sz="2400" dirty="0" smtClean="0">
              <a:ea typeface="+mn-ea"/>
            </a:endParaRPr>
          </a:p>
          <a:p>
            <a:pPr eaLnBrk="1" hangingPunct="1">
              <a:lnSpc>
                <a:spcPct val="80000"/>
              </a:lnSpc>
              <a:buFont typeface="Wingdings" pitchFamily="2" charset="2"/>
              <a:buBlip>
                <a:blip r:embed="rId2"/>
              </a:buBlip>
              <a:defRPr/>
            </a:pPr>
            <a:r>
              <a:rPr lang="en-GB" sz="2400" dirty="0" smtClean="0">
                <a:ea typeface="+mn-ea"/>
              </a:rPr>
              <a:t>estimated weight 60kg</a:t>
            </a:r>
          </a:p>
          <a:p>
            <a:pPr eaLnBrk="1" hangingPunct="1">
              <a:lnSpc>
                <a:spcPct val="80000"/>
              </a:lnSpc>
              <a:buFont typeface="Wingdings" pitchFamily="2" charset="2"/>
              <a:buBlip>
                <a:blip r:embed="rId2"/>
              </a:buBlip>
              <a:defRPr/>
            </a:pPr>
            <a:endParaRPr lang="en-GB" sz="2400"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52227" name="Rectangle 3"/>
          <p:cNvSpPr>
            <a:spLocks noGrp="1" noChangeArrowheads="1"/>
          </p:cNvSpPr>
          <p:nvPr>
            <p:ph idx="1"/>
          </p:nvPr>
        </p:nvSpPr>
        <p:spPr>
          <a:xfrm>
            <a:off x="457200" y="1341438"/>
            <a:ext cx="8229600" cy="5516562"/>
          </a:xfrm>
        </p:spPr>
        <p:txBody>
          <a:bodyPr/>
          <a:lstStyle/>
          <a:p>
            <a:pPr marL="0" indent="0" eaLnBrk="1" hangingPunct="1">
              <a:buFont typeface="Wingdings" pitchFamily="2" charset="2"/>
              <a:buNone/>
              <a:defRPr/>
            </a:pPr>
            <a:r>
              <a:rPr lang="en-GB" dirty="0" smtClean="0">
                <a:ea typeface="+mn-ea"/>
              </a:rPr>
              <a:t>An urgent CT head is mandatory given her GCS and neurological examination</a:t>
            </a:r>
          </a:p>
          <a:p>
            <a:pPr marL="0" indent="0" eaLnBrk="1" hangingPunct="1">
              <a:buFont typeface="Wingdings" pitchFamily="2" charset="2"/>
              <a:buNone/>
              <a:defRPr/>
            </a:pPr>
            <a:endParaRPr lang="en-GB" dirty="0" smtClean="0">
              <a:ea typeface="+mn-ea"/>
            </a:endParaRPr>
          </a:p>
          <a:p>
            <a:pPr marL="0" indent="0" eaLnBrk="1" hangingPunct="1">
              <a:buFont typeface="Wingdings" pitchFamily="2" charset="2"/>
              <a:buNone/>
              <a:defRPr/>
            </a:pPr>
            <a:r>
              <a:rPr lang="en-GB" dirty="0" smtClean="0">
                <a:ea typeface="+mn-ea"/>
              </a:rPr>
              <a:t>FALSE</a:t>
            </a:r>
          </a:p>
          <a:p>
            <a:pPr marL="0" indent="0" eaLnBrk="1" hangingPunct="1">
              <a:buFont typeface="Wingdings" pitchFamily="2" charset="2"/>
              <a:buNone/>
              <a:defRPr/>
            </a:pPr>
            <a:endParaRPr lang="en-GB" dirty="0" smtClean="0">
              <a:ea typeface="+mn-ea"/>
            </a:endParaRPr>
          </a:p>
          <a:p>
            <a:pPr marL="0" indent="0" eaLnBrk="1" hangingPunct="1">
              <a:buFont typeface="Wingdings" pitchFamily="2" charset="2"/>
              <a:buNone/>
              <a:defRPr/>
            </a:pPr>
            <a:r>
              <a:rPr lang="en-GB" sz="2400" dirty="0" smtClean="0">
                <a:ea typeface="+mn-ea"/>
              </a:rPr>
              <a:t>her presentation is entirely consistent with severe tricyclic poisoning and in the absence of other features (head injury, </a:t>
            </a:r>
            <a:r>
              <a:rPr lang="en-GB" sz="2400" dirty="0" err="1" smtClean="0">
                <a:ea typeface="+mn-ea"/>
              </a:rPr>
              <a:t>meningism</a:t>
            </a:r>
            <a:r>
              <a:rPr lang="en-GB" sz="2400" dirty="0" smtClean="0">
                <a:ea typeface="+mn-ea"/>
              </a:rPr>
              <a:t>, lateralising neurology) a head CT is not required</a:t>
            </a:r>
          </a:p>
          <a:p>
            <a:pPr marL="0" indent="0" eaLnBrk="1" hangingPunct="1">
              <a:buFont typeface="Wingdings" pitchFamily="2" charset="2"/>
              <a:buBlip>
                <a:blip r:embed="rId2"/>
              </a:buBlip>
              <a:defRPr/>
            </a:pPr>
            <a:endParaRPr lang="en-GB"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48131" name="Rectangle 3"/>
          <p:cNvSpPr>
            <a:spLocks noGrp="1" noChangeArrowheads="1"/>
          </p:cNvSpPr>
          <p:nvPr>
            <p:ph idx="1"/>
          </p:nvPr>
        </p:nvSpPr>
        <p:spPr>
          <a:xfrm>
            <a:off x="457200" y="1341438"/>
            <a:ext cx="8229600" cy="5516562"/>
          </a:xfrm>
        </p:spPr>
        <p:txBody>
          <a:bodyPr/>
          <a:lstStyle/>
          <a:p>
            <a:pPr marL="0" indent="0" eaLnBrk="1" hangingPunct="1">
              <a:buFont typeface="Wingdings" pitchFamily="2" charset="2"/>
              <a:buNone/>
              <a:defRPr/>
            </a:pPr>
            <a:r>
              <a:rPr lang="en-GB" smtClean="0">
                <a:ea typeface="+mn-ea"/>
              </a:rPr>
              <a:t>This is a potentially life-threatening overdose</a:t>
            </a:r>
          </a:p>
          <a:p>
            <a:pPr marL="0" indent="0" eaLnBrk="1" hangingPunct="1">
              <a:buFont typeface="Wingdings" pitchFamily="2" charset="2"/>
              <a:buNone/>
              <a:defRPr/>
            </a:pPr>
            <a:endParaRPr lang="en-GB" smtClean="0">
              <a:ea typeface="+mn-ea"/>
            </a:endParaRPr>
          </a:p>
          <a:p>
            <a:pPr marL="0" indent="0" eaLnBrk="1" hangingPunct="1">
              <a:buFont typeface="Wingdings" pitchFamily="2" charset="2"/>
              <a:buNone/>
              <a:defRPr/>
            </a:pPr>
            <a:r>
              <a:rPr lang="en-GB" smtClean="0">
                <a:ea typeface="+mn-ea"/>
              </a:rPr>
              <a:t>TRUE</a:t>
            </a:r>
          </a:p>
          <a:p>
            <a:pPr marL="0" indent="0" eaLnBrk="1" hangingPunct="1">
              <a:buFont typeface="Wingdings" pitchFamily="2" charset="2"/>
              <a:buNone/>
              <a:defRPr/>
            </a:pPr>
            <a:endParaRPr lang="en-GB" smtClean="0">
              <a:ea typeface="+mn-ea"/>
            </a:endParaRPr>
          </a:p>
          <a:p>
            <a:pPr marL="0" indent="0" eaLnBrk="1" hangingPunct="1">
              <a:buFont typeface="Wingdings" pitchFamily="2" charset="2"/>
              <a:buNone/>
              <a:defRPr/>
            </a:pPr>
            <a:r>
              <a:rPr lang="en-GB" smtClean="0">
                <a:ea typeface="+mn-ea"/>
              </a:rPr>
              <a:t>possible total ingestion of 1400mg</a:t>
            </a:r>
          </a:p>
          <a:p>
            <a:pPr marL="0" indent="0" eaLnBrk="1" hangingPunct="1">
              <a:buFont typeface="Wingdings" pitchFamily="2" charset="2"/>
              <a:buNone/>
              <a:defRPr/>
            </a:pPr>
            <a:r>
              <a:rPr lang="en-GB" smtClean="0">
                <a:ea typeface="+mn-ea"/>
              </a:rPr>
              <a:t>weight = 60kg</a:t>
            </a:r>
          </a:p>
          <a:p>
            <a:pPr marL="0" indent="0" eaLnBrk="1" hangingPunct="1">
              <a:buFont typeface="Wingdings" pitchFamily="2" charset="2"/>
              <a:buNone/>
              <a:defRPr/>
            </a:pPr>
            <a:r>
              <a:rPr lang="en-GB" smtClean="0">
                <a:ea typeface="+mn-ea"/>
              </a:rPr>
              <a:t>maximal possible ingested dose = 23mg/kg</a:t>
            </a:r>
          </a:p>
          <a:p>
            <a:pPr marL="0" indent="0" eaLnBrk="1" hangingPunct="1">
              <a:buFont typeface="Wingdings" pitchFamily="2" charset="2"/>
              <a:buNone/>
              <a:defRPr/>
            </a:pPr>
            <a:r>
              <a:rPr lang="en-GB" smtClean="0">
                <a:ea typeface="+mn-ea"/>
              </a:rPr>
              <a:t>risk of fatality with TCA OD at &gt;15mg/kg</a:t>
            </a:r>
          </a:p>
          <a:p>
            <a:pPr marL="0" indent="0" eaLnBrk="1" hangingPunct="1">
              <a:buFont typeface="Wingdings" pitchFamily="2" charset="2"/>
              <a:buBlip>
                <a:blip r:embed="rId2"/>
              </a:buBlip>
              <a:defRPr/>
            </a:pPr>
            <a:endParaRPr lang="en-GB"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a:latin typeface="Arial" charset="0"/>
                <a:cs typeface="Arial" charset="0"/>
              </a:rPr>
              <a:t>Pharmacology Q…</a:t>
            </a:r>
          </a:p>
        </p:txBody>
      </p:sp>
      <p:sp>
        <p:nvSpPr>
          <p:cNvPr id="49155" name="Rectangle 3"/>
          <p:cNvSpPr>
            <a:spLocks noGrp="1" noChangeArrowheads="1"/>
          </p:cNvSpPr>
          <p:nvPr>
            <p:ph idx="1"/>
          </p:nvPr>
        </p:nvSpPr>
        <p:spPr>
          <a:xfrm>
            <a:off x="457200" y="1600200"/>
            <a:ext cx="8229600" cy="4852988"/>
          </a:xfrm>
        </p:spPr>
        <p:txBody>
          <a:bodyPr/>
          <a:lstStyle/>
          <a:p>
            <a:pPr eaLnBrk="1" hangingPunct="1">
              <a:lnSpc>
                <a:spcPct val="90000"/>
              </a:lnSpc>
              <a:buFont typeface="Wingdings" charset="0"/>
              <a:buNone/>
            </a:pPr>
            <a:r>
              <a:rPr lang="en-GB" sz="2400">
                <a:latin typeface="Arial" charset="0"/>
                <a:cs typeface="Arial" charset="0"/>
              </a:rPr>
              <a:t>Which of the following receptors do TCAs act upon and what clinical effects does each action cause in overdose?</a:t>
            </a:r>
          </a:p>
          <a:p>
            <a:pPr eaLnBrk="1" hangingPunct="1">
              <a:lnSpc>
                <a:spcPct val="90000"/>
              </a:lnSpc>
              <a:buFont typeface="Wingdings" charset="0"/>
              <a:buNone/>
            </a:pPr>
            <a:endParaRPr lang="en-GB" sz="2400">
              <a:latin typeface="Arial" charset="0"/>
              <a:cs typeface="Arial" charset="0"/>
            </a:endParaRPr>
          </a:p>
          <a:p>
            <a:pPr eaLnBrk="1" hangingPunct="1">
              <a:lnSpc>
                <a:spcPct val="90000"/>
              </a:lnSpc>
            </a:pPr>
            <a:r>
              <a:rPr lang="en-GB" sz="2400">
                <a:latin typeface="Arial" charset="0"/>
                <a:cs typeface="Arial" charset="0"/>
              </a:rPr>
              <a:t>acetylcholine</a:t>
            </a:r>
          </a:p>
          <a:p>
            <a:pPr eaLnBrk="1" hangingPunct="1">
              <a:lnSpc>
                <a:spcPct val="90000"/>
              </a:lnSpc>
            </a:pPr>
            <a:r>
              <a:rPr lang="en-GB" sz="2400">
                <a:latin typeface="Arial" charset="0"/>
                <a:cs typeface="Arial" charset="0"/>
              </a:rPr>
              <a:t>histamine</a:t>
            </a:r>
          </a:p>
          <a:p>
            <a:pPr eaLnBrk="1" hangingPunct="1">
              <a:lnSpc>
                <a:spcPct val="90000"/>
              </a:lnSpc>
            </a:pPr>
            <a:r>
              <a:rPr lang="en-GB" sz="2400">
                <a:latin typeface="Arial" charset="0"/>
                <a:cs typeface="Arial" charset="0"/>
              </a:rPr>
              <a:t>GABA</a:t>
            </a:r>
          </a:p>
          <a:p>
            <a:pPr eaLnBrk="1" hangingPunct="1">
              <a:lnSpc>
                <a:spcPct val="90000"/>
              </a:lnSpc>
            </a:pPr>
            <a:r>
              <a:rPr lang="en-GB" sz="2400">
                <a:latin typeface="Arial" charset="0"/>
                <a:cs typeface="Arial" charset="0"/>
              </a:rPr>
              <a:t>cardiac sodium channels</a:t>
            </a:r>
          </a:p>
          <a:p>
            <a:pPr eaLnBrk="1" hangingPunct="1">
              <a:lnSpc>
                <a:spcPct val="90000"/>
              </a:lnSpc>
            </a:pPr>
            <a:r>
              <a:rPr lang="en-GB" sz="2400">
                <a:latin typeface="Arial" charset="0"/>
                <a:cs typeface="Arial" charset="0"/>
              </a:rPr>
              <a:t>cardiac delayed rectifier potassium channels (I</a:t>
            </a:r>
            <a:r>
              <a:rPr lang="en-GB" sz="2400" baseline="-10000">
                <a:latin typeface="Arial" charset="0"/>
                <a:cs typeface="Arial" charset="0"/>
              </a:rPr>
              <a:t>kr</a:t>
            </a:r>
            <a:r>
              <a:rPr lang="en-GB" sz="2400">
                <a:latin typeface="Arial" charset="0"/>
                <a:cs typeface="Arial" charset="0"/>
              </a:rPr>
              <a:t>) </a:t>
            </a:r>
          </a:p>
          <a:p>
            <a:pPr eaLnBrk="1" hangingPunct="1">
              <a:lnSpc>
                <a:spcPct val="90000"/>
              </a:lnSpc>
            </a:pPr>
            <a:r>
              <a:rPr lang="en-GB" sz="2400">
                <a:latin typeface="Arial" charset="0"/>
                <a:cs typeface="Arial" charset="0"/>
              </a:rPr>
              <a:t>noradrenaline</a:t>
            </a:r>
          </a:p>
          <a:p>
            <a:pPr eaLnBrk="1" hangingPunct="1">
              <a:lnSpc>
                <a:spcPct val="90000"/>
              </a:lnSpc>
            </a:pPr>
            <a:r>
              <a:rPr lang="en-GB" sz="2400">
                <a:latin typeface="Arial" charset="0"/>
                <a:cs typeface="Arial" charset="0"/>
              </a:rPr>
              <a:t>serotonin</a:t>
            </a:r>
          </a:p>
          <a:p>
            <a:pPr eaLnBrk="1" hangingPunct="1">
              <a:lnSpc>
                <a:spcPct val="90000"/>
              </a:lnSpc>
            </a:pPr>
            <a:r>
              <a:rPr lang="el-GR" sz="2400">
                <a:latin typeface="Arial" charset="0"/>
                <a:cs typeface="Arial" charset="0"/>
              </a:rPr>
              <a:t>α</a:t>
            </a:r>
            <a:r>
              <a:rPr lang="en-GB" sz="2400">
                <a:latin typeface="Arial" charset="0"/>
                <a:cs typeface="Arial" charset="0"/>
              </a:rPr>
              <a:t>-adrenergic</a:t>
            </a:r>
            <a:endParaRPr lang="el-GR" sz="2400">
              <a:latin typeface="Arial" charset="0"/>
              <a:cs typeface="Arial" charset="0"/>
            </a:endParaRPr>
          </a:p>
          <a:p>
            <a:pPr eaLnBrk="1" hangingPunct="1">
              <a:lnSpc>
                <a:spcPct val="90000"/>
              </a:lnSpc>
            </a:pPr>
            <a:endParaRPr lang="en-GB" sz="2400">
              <a:latin typeface="Arial" charset="0"/>
              <a:cs typeface="Arial" charset="0"/>
            </a:endParaRPr>
          </a:p>
          <a:p>
            <a:pPr eaLnBrk="1" hangingPunct="1">
              <a:lnSpc>
                <a:spcPct val="90000"/>
              </a:lnSpc>
            </a:pPr>
            <a:endParaRPr lang="en-GB" sz="240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latin typeface="Arial" charset="0"/>
                <a:cs typeface="Arial" charset="0"/>
              </a:rPr>
              <a:t>Answer</a:t>
            </a:r>
          </a:p>
        </p:txBody>
      </p:sp>
      <p:sp>
        <p:nvSpPr>
          <p:cNvPr id="50179" name="Rectangle 3"/>
          <p:cNvSpPr>
            <a:spLocks noGrp="1" noChangeArrowheads="1"/>
          </p:cNvSpPr>
          <p:nvPr>
            <p:ph idx="1"/>
          </p:nvPr>
        </p:nvSpPr>
        <p:spPr>
          <a:xfrm>
            <a:off x="457200" y="1600200"/>
            <a:ext cx="8229600" cy="4852988"/>
          </a:xfrm>
        </p:spPr>
        <p:txBody>
          <a:bodyPr/>
          <a:lstStyle/>
          <a:p>
            <a:pPr eaLnBrk="1" hangingPunct="1">
              <a:lnSpc>
                <a:spcPct val="80000"/>
              </a:lnSpc>
              <a:buFont typeface="Wingdings" charset="0"/>
              <a:buNone/>
            </a:pPr>
            <a:r>
              <a:rPr lang="en-GB" sz="1800">
                <a:latin typeface="Arial" charset="0"/>
                <a:cs typeface="Arial" charset="0"/>
              </a:rPr>
              <a:t>All of these receptors:</a:t>
            </a:r>
          </a:p>
          <a:p>
            <a:pPr eaLnBrk="1" hangingPunct="1">
              <a:lnSpc>
                <a:spcPct val="80000"/>
              </a:lnSpc>
              <a:buFont typeface="Wingdings" charset="0"/>
              <a:buNone/>
            </a:pPr>
            <a:endParaRPr lang="en-GB" sz="1800">
              <a:latin typeface="Arial" charset="0"/>
              <a:cs typeface="Arial" charset="0"/>
            </a:endParaRPr>
          </a:p>
          <a:p>
            <a:pPr eaLnBrk="1" hangingPunct="1">
              <a:lnSpc>
                <a:spcPct val="80000"/>
              </a:lnSpc>
            </a:pPr>
            <a:r>
              <a:rPr lang="en-GB" sz="1800" b="1">
                <a:latin typeface="Arial" charset="0"/>
                <a:cs typeface="Arial" charset="0"/>
              </a:rPr>
              <a:t>anticholinergic:</a:t>
            </a:r>
            <a:r>
              <a:rPr lang="en-GB" sz="1800">
                <a:latin typeface="Arial" charset="0"/>
                <a:cs typeface="Arial" charset="0"/>
              </a:rPr>
              <a:t> tachycardia, confusion, pyrexia, dry skin, dilated pupils, urinary retention and ileus </a:t>
            </a:r>
          </a:p>
          <a:p>
            <a:pPr eaLnBrk="1" hangingPunct="1">
              <a:lnSpc>
                <a:spcPct val="80000"/>
              </a:lnSpc>
            </a:pPr>
            <a:endParaRPr lang="en-GB" sz="1200">
              <a:latin typeface="Arial" charset="0"/>
              <a:cs typeface="Arial" charset="0"/>
            </a:endParaRPr>
          </a:p>
          <a:p>
            <a:pPr eaLnBrk="1" hangingPunct="1">
              <a:lnSpc>
                <a:spcPct val="80000"/>
              </a:lnSpc>
            </a:pPr>
            <a:r>
              <a:rPr lang="el-GR" sz="1800" b="1">
                <a:latin typeface="Arial" charset="0"/>
                <a:cs typeface="Arial" charset="0"/>
              </a:rPr>
              <a:t>α</a:t>
            </a:r>
            <a:r>
              <a:rPr lang="en-GB" sz="1800" b="1" baseline="-25000">
                <a:latin typeface="Arial" charset="0"/>
                <a:cs typeface="Arial" charset="0"/>
              </a:rPr>
              <a:t>1</a:t>
            </a:r>
            <a:r>
              <a:rPr lang="en-GB" sz="1800" b="1">
                <a:latin typeface="Arial" charset="0"/>
                <a:cs typeface="Arial" charset="0"/>
              </a:rPr>
              <a:t>-adrenergic blockade:</a:t>
            </a:r>
            <a:r>
              <a:rPr lang="en-GB" sz="1800">
                <a:latin typeface="Arial" charset="0"/>
                <a:cs typeface="Arial" charset="0"/>
              </a:rPr>
              <a:t> vasodilatation and hypotension</a:t>
            </a:r>
          </a:p>
          <a:p>
            <a:pPr eaLnBrk="1" hangingPunct="1">
              <a:lnSpc>
                <a:spcPct val="80000"/>
              </a:lnSpc>
            </a:pPr>
            <a:endParaRPr lang="en-GB" sz="1200">
              <a:latin typeface="Arial" charset="0"/>
              <a:cs typeface="Arial" charset="0"/>
            </a:endParaRPr>
          </a:p>
          <a:p>
            <a:pPr eaLnBrk="1" hangingPunct="1">
              <a:lnSpc>
                <a:spcPct val="80000"/>
              </a:lnSpc>
            </a:pPr>
            <a:r>
              <a:rPr lang="en-GB" sz="1800" b="1">
                <a:latin typeface="Arial" charset="0"/>
                <a:cs typeface="Arial" charset="0"/>
              </a:rPr>
              <a:t>histamine:</a:t>
            </a:r>
            <a:r>
              <a:rPr lang="en-GB" sz="1800">
                <a:latin typeface="Arial" charset="0"/>
                <a:cs typeface="Arial" charset="0"/>
              </a:rPr>
              <a:t> confusion, hallucinations and drowsiness</a:t>
            </a:r>
          </a:p>
          <a:p>
            <a:pPr eaLnBrk="1" hangingPunct="1">
              <a:lnSpc>
                <a:spcPct val="80000"/>
              </a:lnSpc>
            </a:pPr>
            <a:endParaRPr lang="en-GB" sz="1200">
              <a:latin typeface="Arial" charset="0"/>
              <a:cs typeface="Arial" charset="0"/>
            </a:endParaRPr>
          </a:p>
          <a:p>
            <a:pPr eaLnBrk="1" hangingPunct="1">
              <a:lnSpc>
                <a:spcPct val="80000"/>
              </a:lnSpc>
            </a:pPr>
            <a:r>
              <a:rPr lang="en-GB" sz="1800" b="1">
                <a:latin typeface="Arial" charset="0"/>
                <a:cs typeface="Arial" charset="0"/>
              </a:rPr>
              <a:t>GABA:</a:t>
            </a:r>
            <a:r>
              <a:rPr lang="en-GB" sz="1800">
                <a:latin typeface="Arial" charset="0"/>
                <a:cs typeface="Arial" charset="0"/>
              </a:rPr>
              <a:t> drowsiness, ataxia, divergent squint, nystagmus (potentiated by benzodiazepines, alcohol etc.)</a:t>
            </a:r>
          </a:p>
          <a:p>
            <a:pPr eaLnBrk="1" hangingPunct="1">
              <a:lnSpc>
                <a:spcPct val="80000"/>
              </a:lnSpc>
            </a:pPr>
            <a:endParaRPr lang="en-GB" sz="1200">
              <a:latin typeface="Arial" charset="0"/>
              <a:cs typeface="Arial" charset="0"/>
            </a:endParaRPr>
          </a:p>
          <a:p>
            <a:pPr eaLnBrk="1" hangingPunct="1">
              <a:lnSpc>
                <a:spcPct val="80000"/>
              </a:lnSpc>
            </a:pPr>
            <a:r>
              <a:rPr lang="en-GB" sz="1800" b="1">
                <a:latin typeface="Arial" charset="0"/>
                <a:cs typeface="Arial" charset="0"/>
              </a:rPr>
              <a:t>cardiac sodium and I</a:t>
            </a:r>
            <a:r>
              <a:rPr lang="en-GB" sz="1800" b="1" baseline="-10000">
                <a:latin typeface="Arial" charset="0"/>
                <a:cs typeface="Arial" charset="0"/>
              </a:rPr>
              <a:t>kr</a:t>
            </a:r>
            <a:r>
              <a:rPr lang="en-GB" sz="1800" b="1">
                <a:latin typeface="Arial" charset="0"/>
                <a:cs typeface="Arial" charset="0"/>
              </a:rPr>
              <a:t> channel blockade</a:t>
            </a:r>
            <a:r>
              <a:rPr lang="en-GB" sz="1800">
                <a:latin typeface="Arial" charset="0"/>
                <a:cs typeface="Arial" charset="0"/>
              </a:rPr>
              <a:t> </a:t>
            </a:r>
            <a:r>
              <a:rPr lang="en-GB" sz="1800" b="1">
                <a:latin typeface="Arial" charset="0"/>
                <a:cs typeface="Arial" charset="0"/>
              </a:rPr>
              <a:t>:</a:t>
            </a:r>
            <a:r>
              <a:rPr lang="en-GB" sz="1800">
                <a:latin typeface="Arial" charset="0"/>
                <a:cs typeface="Arial" charset="0"/>
              </a:rPr>
              <a:t> sinus tachycardia, PR/QRS/QTc prolongation, RBBB, AVB</a:t>
            </a:r>
          </a:p>
          <a:p>
            <a:pPr eaLnBrk="1" hangingPunct="1">
              <a:lnSpc>
                <a:spcPct val="80000"/>
              </a:lnSpc>
            </a:pPr>
            <a:endParaRPr lang="en-GB" sz="1200" b="1">
              <a:latin typeface="Arial" charset="0"/>
              <a:cs typeface="Arial" charset="0"/>
            </a:endParaRPr>
          </a:p>
          <a:p>
            <a:pPr eaLnBrk="1" hangingPunct="1">
              <a:lnSpc>
                <a:spcPct val="80000"/>
              </a:lnSpc>
            </a:pPr>
            <a:r>
              <a:rPr lang="en-GB" sz="1800" b="1">
                <a:latin typeface="Arial" charset="0"/>
                <a:cs typeface="Arial" charset="0"/>
              </a:rPr>
              <a:t>serotonin:</a:t>
            </a:r>
            <a:r>
              <a:rPr lang="en-GB" sz="1800">
                <a:latin typeface="Arial" charset="0"/>
                <a:cs typeface="Arial" charset="0"/>
              </a:rPr>
              <a:t> features of serotonin syndrome especially if coningestion of other serotonergic drugs</a:t>
            </a:r>
          </a:p>
          <a:p>
            <a:pPr eaLnBrk="1" hangingPunct="1">
              <a:lnSpc>
                <a:spcPct val="80000"/>
              </a:lnSpc>
            </a:pPr>
            <a:endParaRPr lang="en-GB" sz="1200">
              <a:latin typeface="Arial" charset="0"/>
              <a:cs typeface="Arial" charset="0"/>
            </a:endParaRPr>
          </a:p>
          <a:p>
            <a:pPr eaLnBrk="1" hangingPunct="1">
              <a:lnSpc>
                <a:spcPct val="80000"/>
              </a:lnSpc>
            </a:pPr>
            <a:r>
              <a:rPr lang="en-GB" sz="1800" b="1">
                <a:latin typeface="Arial" charset="0"/>
                <a:cs typeface="Arial" charset="0"/>
              </a:rPr>
              <a:t>other effects:</a:t>
            </a:r>
            <a:r>
              <a:rPr lang="en-GB" sz="1800">
                <a:latin typeface="Arial" charset="0"/>
                <a:cs typeface="Arial" charset="0"/>
              </a:rPr>
              <a:t> increased tone, hyperreflexia, seizures, metabolic acidosis, hypothermia, rhabdomyolysis, ARDS</a:t>
            </a:r>
          </a:p>
          <a:p>
            <a:pPr eaLnBrk="1" hangingPunct="1">
              <a:lnSpc>
                <a:spcPct val="80000"/>
              </a:lnSpc>
            </a:pPr>
            <a:endParaRPr lang="en-GB" sz="1800">
              <a:latin typeface="Arial" charset="0"/>
              <a:cs typeface="Arial" charset="0"/>
            </a:endParaRPr>
          </a:p>
          <a:p>
            <a:pPr eaLnBrk="1" hangingPunct="1">
              <a:lnSpc>
                <a:spcPct val="80000"/>
              </a:lnSpc>
            </a:pPr>
            <a:endParaRPr lang="en-GB" sz="180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51203" name="Rectangle 3"/>
          <p:cNvSpPr>
            <a:spLocks noGrp="1" noChangeArrowheads="1"/>
          </p:cNvSpPr>
          <p:nvPr>
            <p:ph idx="1"/>
          </p:nvPr>
        </p:nvSpPr>
        <p:spPr>
          <a:xfrm>
            <a:off x="457200" y="1341438"/>
            <a:ext cx="8229600" cy="5516562"/>
          </a:xfrm>
        </p:spPr>
        <p:txBody>
          <a:bodyPr/>
          <a:lstStyle/>
          <a:p>
            <a:pPr marL="0" indent="0" eaLnBrk="1" hangingPunct="1">
              <a:buFont typeface="Wingdings" pitchFamily="2" charset="2"/>
              <a:buNone/>
              <a:defRPr/>
            </a:pPr>
            <a:r>
              <a:rPr lang="en-GB" sz="2800" dirty="0" smtClean="0">
                <a:ea typeface="+mn-ea"/>
              </a:rPr>
              <a:t>In view of her low GCS and airway risk the patient should be given IV flumazenil to reverse the CNS sedative effects of </a:t>
            </a:r>
            <a:r>
              <a:rPr lang="en-GB" sz="2800" dirty="0" err="1" smtClean="0">
                <a:ea typeface="+mn-ea"/>
              </a:rPr>
              <a:t>temazepam</a:t>
            </a:r>
            <a:r>
              <a:rPr lang="en-GB" sz="2800" dirty="0" smtClean="0">
                <a:ea typeface="+mn-ea"/>
              </a:rPr>
              <a:t> which she may have co-ingested</a:t>
            </a:r>
          </a:p>
          <a:p>
            <a:pPr marL="0" indent="0" eaLnBrk="1" hangingPunct="1">
              <a:buFont typeface="Wingdings" pitchFamily="2" charset="2"/>
              <a:buNone/>
              <a:defRPr/>
            </a:pPr>
            <a:endParaRPr lang="en-GB" sz="2800" dirty="0" smtClean="0">
              <a:ea typeface="+mn-ea"/>
            </a:endParaRPr>
          </a:p>
          <a:p>
            <a:pPr marL="0" indent="0" eaLnBrk="1" hangingPunct="1">
              <a:buFont typeface="Wingdings" pitchFamily="2" charset="2"/>
              <a:buNone/>
              <a:defRPr/>
            </a:pPr>
            <a:r>
              <a:rPr lang="en-GB" sz="2800" dirty="0" smtClean="0">
                <a:ea typeface="+mn-ea"/>
              </a:rPr>
              <a:t>FALSE</a:t>
            </a:r>
          </a:p>
          <a:p>
            <a:pPr marL="0" indent="0" eaLnBrk="1" hangingPunct="1">
              <a:buFont typeface="Wingdings" pitchFamily="2" charset="2"/>
              <a:buNone/>
              <a:defRPr/>
            </a:pPr>
            <a:endParaRPr lang="en-GB" sz="2800" dirty="0" smtClean="0">
              <a:ea typeface="+mn-ea"/>
            </a:endParaRPr>
          </a:p>
          <a:p>
            <a:pPr marL="0" indent="0" eaLnBrk="1" hangingPunct="1">
              <a:buFont typeface="Wingdings" pitchFamily="2" charset="2"/>
              <a:buNone/>
              <a:defRPr/>
            </a:pPr>
            <a:r>
              <a:rPr lang="en-GB" sz="2400" dirty="0" smtClean="0">
                <a:ea typeface="+mn-ea"/>
              </a:rPr>
              <a:t>flumazenil is rarely indicated in benzodiazepine overdose and in the case of mixed overdose (especially with TCAs) it is contraindicated due to risk of precipitating seizures</a:t>
            </a:r>
          </a:p>
          <a:p>
            <a:pPr marL="0" indent="0" eaLnBrk="1" hangingPunct="1">
              <a:buFont typeface="Wingdings" pitchFamily="2" charset="2"/>
              <a:buBlip>
                <a:blip r:embed="rId2"/>
              </a:buBlip>
              <a:defRPr/>
            </a:pPr>
            <a:endParaRPr lang="en-GB" sz="2800"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Another question…</a:t>
            </a:r>
          </a:p>
        </p:txBody>
      </p:sp>
      <p:sp>
        <p:nvSpPr>
          <p:cNvPr id="53251" name="Rectangle 3"/>
          <p:cNvSpPr>
            <a:spLocks noGrp="1" noChangeArrowheads="1"/>
          </p:cNvSpPr>
          <p:nvPr>
            <p:ph idx="1"/>
          </p:nvPr>
        </p:nvSpPr>
        <p:spPr>
          <a:xfrm>
            <a:off x="457200" y="1341438"/>
            <a:ext cx="8229600" cy="5516562"/>
          </a:xfrm>
        </p:spPr>
        <p:txBody>
          <a:bodyPr/>
          <a:lstStyle/>
          <a:p>
            <a:pPr marL="0" indent="0" eaLnBrk="1" hangingPunct="1">
              <a:buFont typeface="Wingdings" charset="0"/>
              <a:buNone/>
            </a:pPr>
            <a:r>
              <a:rPr lang="en-GB">
                <a:latin typeface="Arial" charset="0"/>
                <a:cs typeface="Arial" charset="0"/>
              </a:rPr>
              <a:t>Which of the following would be an indication for IV sodium bicarbonate administration in the context of TCA OD?</a:t>
            </a:r>
          </a:p>
          <a:p>
            <a:pPr marL="0" indent="0" eaLnBrk="1" hangingPunct="1">
              <a:buFont typeface="Wingdings" charset="0"/>
              <a:buNone/>
            </a:pPr>
            <a:endParaRPr lang="en-GB">
              <a:latin typeface="Arial" charset="0"/>
              <a:cs typeface="Arial" charset="0"/>
            </a:endParaRPr>
          </a:p>
          <a:p>
            <a:pPr marL="0" indent="0" eaLnBrk="1" hangingPunct="1"/>
            <a:r>
              <a:rPr lang="en-GB">
                <a:latin typeface="Arial" charset="0"/>
                <a:cs typeface="Arial" charset="0"/>
              </a:rPr>
              <a:t>metabolic acidosis</a:t>
            </a:r>
          </a:p>
          <a:p>
            <a:pPr marL="0" indent="0" eaLnBrk="1" hangingPunct="1"/>
            <a:r>
              <a:rPr lang="en-GB">
                <a:latin typeface="Arial" charset="0"/>
                <a:cs typeface="Arial" charset="0"/>
              </a:rPr>
              <a:t>hypotension despite fluid resuscitation</a:t>
            </a:r>
          </a:p>
          <a:p>
            <a:pPr marL="0" indent="0" eaLnBrk="1" hangingPunct="1"/>
            <a:r>
              <a:rPr lang="en-GB">
                <a:latin typeface="Arial" charset="0"/>
                <a:cs typeface="Arial" charset="0"/>
              </a:rPr>
              <a:t>cardiac arrhythmia</a:t>
            </a:r>
          </a:p>
          <a:p>
            <a:pPr marL="0" indent="0" eaLnBrk="1" hangingPunct="1"/>
            <a:r>
              <a:rPr lang="en-GB">
                <a:latin typeface="Arial" charset="0"/>
                <a:cs typeface="Arial" charset="0"/>
              </a:rPr>
              <a:t>QRS prolongation &gt;120ms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a:latin typeface="Arial" charset="0"/>
                <a:cs typeface="Arial" charset="0"/>
              </a:rPr>
              <a:t>Answer</a:t>
            </a:r>
          </a:p>
        </p:txBody>
      </p:sp>
      <p:sp>
        <p:nvSpPr>
          <p:cNvPr id="54275" name="Rectangle 3"/>
          <p:cNvSpPr>
            <a:spLocks noGrp="1" noChangeArrowheads="1"/>
          </p:cNvSpPr>
          <p:nvPr>
            <p:ph idx="1"/>
          </p:nvPr>
        </p:nvSpPr>
        <p:spPr/>
        <p:txBody>
          <a:bodyPr/>
          <a:lstStyle/>
          <a:p>
            <a:pPr eaLnBrk="1" hangingPunct="1">
              <a:buFont typeface="Wingdings" pitchFamily="2" charset="2"/>
              <a:buBlip>
                <a:blip r:embed="rId2"/>
              </a:buBlip>
              <a:defRPr/>
            </a:pPr>
            <a:r>
              <a:rPr lang="en-GB" sz="2800" dirty="0" smtClean="0">
                <a:ea typeface="+mn-ea"/>
              </a:rPr>
              <a:t>all of these are indications for administration of IV sodium bicarbonate as 50ml boluses of 8.4% aiming for arterial pH of 7.5-7.55</a:t>
            </a:r>
          </a:p>
          <a:p>
            <a:pPr eaLnBrk="1" hangingPunct="1">
              <a:buFont typeface="Wingdings" pitchFamily="2" charset="2"/>
              <a:buBlip>
                <a:blip r:embed="rId2"/>
              </a:buBlip>
              <a:defRPr/>
            </a:pPr>
            <a:endParaRPr lang="en-GB" sz="2800" dirty="0" smtClean="0">
              <a:ea typeface="+mn-ea"/>
            </a:endParaRPr>
          </a:p>
          <a:p>
            <a:pPr eaLnBrk="1" hangingPunct="1">
              <a:buFont typeface="Wingdings" pitchFamily="2" charset="2"/>
              <a:buBlip>
                <a:blip r:embed="rId2"/>
              </a:buBlip>
              <a:defRPr/>
            </a:pPr>
            <a:r>
              <a:rPr lang="en-GB" sz="2800" dirty="0" smtClean="0">
                <a:ea typeface="+mn-ea"/>
              </a:rPr>
              <a:t>increased pH favours neutral form of tricyclic drug reducing receptor binding</a:t>
            </a:r>
          </a:p>
          <a:p>
            <a:pPr eaLnBrk="1" hangingPunct="1">
              <a:buFont typeface="Wingdings" pitchFamily="2" charset="2"/>
              <a:buBlip>
                <a:blip r:embed="rId2"/>
              </a:buBlip>
              <a:defRPr/>
            </a:pPr>
            <a:endParaRPr lang="en-GB" sz="2800" dirty="0" smtClean="0">
              <a:ea typeface="+mn-ea"/>
            </a:endParaRPr>
          </a:p>
          <a:p>
            <a:pPr eaLnBrk="1" hangingPunct="1">
              <a:buFont typeface="Wingdings" pitchFamily="2" charset="2"/>
              <a:buBlip>
                <a:blip r:embed="rId2"/>
              </a:buBlip>
              <a:defRPr/>
            </a:pPr>
            <a:r>
              <a:rPr lang="en-GB" sz="2800" dirty="0" smtClean="0">
                <a:ea typeface="+mn-ea"/>
              </a:rPr>
              <a:t>sodium load increases extracellular [Na</a:t>
            </a:r>
            <a:r>
              <a:rPr lang="en-GB" sz="2800" baseline="30000" dirty="0" smtClean="0">
                <a:ea typeface="+mn-ea"/>
              </a:rPr>
              <a:t>+</a:t>
            </a:r>
            <a:r>
              <a:rPr lang="en-GB" sz="2800" dirty="0" smtClean="0">
                <a:ea typeface="+mn-ea"/>
              </a:rPr>
              <a:t>] attenuating blockade of rapid sodium channels</a:t>
            </a:r>
          </a:p>
          <a:p>
            <a:pPr eaLnBrk="1" hangingPunct="1">
              <a:buFont typeface="Wingdings" pitchFamily="2" charset="2"/>
              <a:buNone/>
              <a:defRPr/>
            </a:pPr>
            <a:endParaRPr lang="en-GB" sz="2800"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a:t>
            </a:r>
            <a:endParaRPr lang="en-GB" dirty="0"/>
          </a:p>
        </p:txBody>
      </p:sp>
      <p:sp>
        <p:nvSpPr>
          <p:cNvPr id="3" name="Content Placeholder 2"/>
          <p:cNvSpPr>
            <a:spLocks noGrp="1"/>
          </p:cNvSpPr>
          <p:nvPr>
            <p:ph idx="1"/>
          </p:nvPr>
        </p:nvSpPr>
        <p:spPr/>
        <p:txBody>
          <a:bodyPr>
            <a:normAutofit fontScale="92500"/>
          </a:bodyPr>
          <a:lstStyle/>
          <a:p>
            <a:r>
              <a:rPr lang="en-GB" dirty="0" smtClean="0"/>
              <a:t>Paracetamol (acetaminophen)</a:t>
            </a:r>
          </a:p>
          <a:p>
            <a:r>
              <a:rPr lang="en-GB" dirty="0" smtClean="0"/>
              <a:t>Tricyclic anti-depressants</a:t>
            </a:r>
          </a:p>
          <a:p>
            <a:r>
              <a:rPr lang="en-GB" dirty="0" smtClean="0"/>
              <a:t>Other psychiatric medication: serotonin syndrome and neuroleptic malignant syndrome</a:t>
            </a:r>
          </a:p>
          <a:p>
            <a:r>
              <a:rPr lang="en-GB" dirty="0" smtClean="0"/>
              <a:t>Opioids</a:t>
            </a:r>
          </a:p>
          <a:p>
            <a:r>
              <a:rPr lang="en-GB" dirty="0" smtClean="0"/>
              <a:t>Salicylates</a:t>
            </a:r>
          </a:p>
          <a:p>
            <a:r>
              <a:rPr lang="en-GB" dirty="0" smtClean="0"/>
              <a:t>Amphetamine-like drugs</a:t>
            </a:r>
          </a:p>
          <a:p>
            <a:r>
              <a:rPr lang="en-GB" dirty="0" smtClean="0"/>
              <a:t>Iron overdose</a:t>
            </a:r>
          </a:p>
          <a:p>
            <a:endParaRPr lang="en-GB" dirty="0"/>
          </a:p>
        </p:txBody>
      </p:sp>
    </p:spTree>
    <p:extLst>
      <p:ext uri="{BB962C8B-B14F-4D97-AF65-F5344CB8AC3E}">
        <p14:creationId xmlns:p14="http://schemas.microsoft.com/office/powerpoint/2010/main" val="339684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55299" name="Rectangle 3"/>
          <p:cNvSpPr>
            <a:spLocks noGrp="1" noChangeArrowheads="1"/>
          </p:cNvSpPr>
          <p:nvPr>
            <p:ph idx="1"/>
          </p:nvPr>
        </p:nvSpPr>
        <p:spPr>
          <a:xfrm>
            <a:off x="468313" y="1341438"/>
            <a:ext cx="8229600" cy="5516562"/>
          </a:xfrm>
        </p:spPr>
        <p:txBody>
          <a:bodyPr/>
          <a:lstStyle/>
          <a:p>
            <a:pPr marL="0" indent="0" eaLnBrk="1" hangingPunct="1">
              <a:buFont typeface="Wingdings" pitchFamily="2" charset="2"/>
              <a:buNone/>
              <a:defRPr/>
            </a:pPr>
            <a:r>
              <a:rPr lang="en-GB" sz="2800" dirty="0" smtClean="0">
                <a:ea typeface="+mn-ea"/>
              </a:rPr>
              <a:t>Arrhythmias that do not correct with sodium bicarbonate may be treated with IV magnesium</a:t>
            </a:r>
          </a:p>
          <a:p>
            <a:pPr marL="0" indent="0" eaLnBrk="1" hangingPunct="1">
              <a:buFont typeface="Wingdings" pitchFamily="2" charset="2"/>
              <a:buNone/>
              <a:defRPr/>
            </a:pPr>
            <a:r>
              <a:rPr lang="en-GB" sz="2800" dirty="0" smtClean="0">
                <a:ea typeface="+mn-ea"/>
              </a:rPr>
              <a:t>and/or lignocaine </a:t>
            </a:r>
          </a:p>
          <a:p>
            <a:pPr marL="0" indent="0" eaLnBrk="1" hangingPunct="1">
              <a:buFont typeface="Wingdings" pitchFamily="2" charset="2"/>
              <a:buNone/>
              <a:defRPr/>
            </a:pPr>
            <a:endParaRPr lang="en-GB" sz="2800" dirty="0" smtClean="0">
              <a:ea typeface="+mn-ea"/>
            </a:endParaRPr>
          </a:p>
          <a:p>
            <a:pPr marL="0" indent="0" eaLnBrk="1" hangingPunct="1">
              <a:buFont typeface="Wingdings" pitchFamily="2" charset="2"/>
              <a:buNone/>
              <a:defRPr/>
            </a:pPr>
            <a:r>
              <a:rPr lang="en-GB" sz="2800" dirty="0" smtClean="0">
                <a:ea typeface="+mn-ea"/>
              </a:rPr>
              <a:t>TRUE</a:t>
            </a:r>
          </a:p>
          <a:p>
            <a:pPr marL="0" indent="0" eaLnBrk="1" hangingPunct="1">
              <a:buFont typeface="Wingdings" pitchFamily="2" charset="2"/>
              <a:buNone/>
              <a:defRPr/>
            </a:pPr>
            <a:endParaRPr lang="en-GB" sz="2800" dirty="0" smtClean="0">
              <a:ea typeface="+mn-ea"/>
            </a:endParaRPr>
          </a:p>
          <a:p>
            <a:pPr marL="0" indent="0" eaLnBrk="1" hangingPunct="1">
              <a:buFont typeface="Wingdings" pitchFamily="2" charset="2"/>
              <a:buNone/>
              <a:defRPr/>
            </a:pPr>
            <a:r>
              <a:rPr lang="en-GB" sz="2400" dirty="0" smtClean="0">
                <a:ea typeface="+mn-ea"/>
              </a:rPr>
              <a:t>Initial treatment should aim to correct </a:t>
            </a:r>
            <a:r>
              <a:rPr lang="en-GB" sz="2400" dirty="0" err="1" smtClean="0">
                <a:ea typeface="+mn-ea"/>
              </a:rPr>
              <a:t>hypoxaemia</a:t>
            </a:r>
            <a:r>
              <a:rPr lang="en-GB" sz="2400" dirty="0" smtClean="0">
                <a:ea typeface="+mn-ea"/>
              </a:rPr>
              <a:t> and acidosis. Class </a:t>
            </a:r>
            <a:r>
              <a:rPr lang="en-GB" sz="2400" dirty="0" err="1" smtClean="0">
                <a:ea typeface="+mn-ea"/>
              </a:rPr>
              <a:t>Ia</a:t>
            </a:r>
            <a:r>
              <a:rPr lang="en-GB" sz="2400" dirty="0" smtClean="0">
                <a:ea typeface="+mn-ea"/>
              </a:rPr>
              <a:t> (quinidine, </a:t>
            </a:r>
            <a:r>
              <a:rPr lang="en-GB" sz="2400" dirty="0" err="1" smtClean="0">
                <a:ea typeface="+mn-ea"/>
              </a:rPr>
              <a:t>disopyramide</a:t>
            </a:r>
            <a:r>
              <a:rPr lang="en-GB" sz="2400" dirty="0" smtClean="0">
                <a:ea typeface="+mn-ea"/>
              </a:rPr>
              <a:t>, procainamide) and </a:t>
            </a:r>
            <a:r>
              <a:rPr lang="en-GB" sz="2400" dirty="0" err="1" smtClean="0">
                <a:ea typeface="+mn-ea"/>
              </a:rPr>
              <a:t>Ic</a:t>
            </a:r>
            <a:r>
              <a:rPr lang="en-GB" sz="2400" dirty="0" smtClean="0">
                <a:ea typeface="+mn-ea"/>
              </a:rPr>
              <a:t> (</a:t>
            </a:r>
            <a:r>
              <a:rPr lang="en-GB" sz="2400" dirty="0" err="1" smtClean="0">
                <a:ea typeface="+mn-ea"/>
              </a:rPr>
              <a:t>flecainide</a:t>
            </a:r>
            <a:r>
              <a:rPr lang="en-GB" sz="2400" dirty="0" smtClean="0">
                <a:ea typeface="+mn-ea"/>
              </a:rPr>
              <a:t>, </a:t>
            </a:r>
            <a:r>
              <a:rPr lang="en-GB" sz="2400" dirty="0" err="1" smtClean="0">
                <a:ea typeface="+mn-ea"/>
              </a:rPr>
              <a:t>propafenone</a:t>
            </a:r>
            <a:r>
              <a:rPr lang="en-GB" sz="2400" dirty="0" smtClean="0">
                <a:ea typeface="+mn-ea"/>
              </a:rPr>
              <a:t>) </a:t>
            </a:r>
            <a:r>
              <a:rPr lang="en-GB" sz="2400" dirty="0" err="1" smtClean="0">
                <a:ea typeface="+mn-ea"/>
              </a:rPr>
              <a:t>antiarrhythmics</a:t>
            </a:r>
            <a:r>
              <a:rPr lang="en-GB" sz="2400" dirty="0" smtClean="0">
                <a:ea typeface="+mn-ea"/>
              </a:rPr>
              <a:t> are contraindicated as these exacerbate cardiac sodium channel blockade</a:t>
            </a:r>
          </a:p>
          <a:p>
            <a:pPr marL="0" indent="0" eaLnBrk="1" hangingPunct="1">
              <a:buFont typeface="Wingdings" pitchFamily="2" charset="2"/>
              <a:buBlip>
                <a:blip r:embed="rId2"/>
              </a:buBlip>
              <a:defRPr/>
            </a:pPr>
            <a:endParaRPr lang="en-GB" sz="2800"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56323" name="Rectangle 3"/>
          <p:cNvSpPr>
            <a:spLocks noGrp="1" noChangeArrowheads="1"/>
          </p:cNvSpPr>
          <p:nvPr>
            <p:ph idx="1"/>
          </p:nvPr>
        </p:nvSpPr>
        <p:spPr>
          <a:xfrm>
            <a:off x="457200" y="1341438"/>
            <a:ext cx="8229600" cy="5516562"/>
          </a:xfrm>
        </p:spPr>
        <p:txBody>
          <a:bodyPr/>
          <a:lstStyle/>
          <a:p>
            <a:pPr marL="0" indent="0" eaLnBrk="1" hangingPunct="1">
              <a:buFont typeface="Wingdings" pitchFamily="2" charset="2"/>
              <a:buNone/>
              <a:defRPr/>
            </a:pPr>
            <a:r>
              <a:rPr lang="en-GB" dirty="0" smtClean="0">
                <a:ea typeface="+mn-ea"/>
              </a:rPr>
              <a:t>IV phenytoin is the drug of choice for refractory seizures in TCA OD </a:t>
            </a:r>
          </a:p>
          <a:p>
            <a:pPr marL="0" indent="0" eaLnBrk="1" hangingPunct="1">
              <a:buFont typeface="Wingdings" pitchFamily="2" charset="2"/>
              <a:buNone/>
              <a:defRPr/>
            </a:pPr>
            <a:endParaRPr lang="en-GB" dirty="0" smtClean="0">
              <a:ea typeface="+mn-ea"/>
            </a:endParaRPr>
          </a:p>
          <a:p>
            <a:pPr marL="0" indent="0" eaLnBrk="1" hangingPunct="1">
              <a:buFont typeface="Wingdings" pitchFamily="2" charset="2"/>
              <a:buNone/>
              <a:defRPr/>
            </a:pPr>
            <a:r>
              <a:rPr lang="en-GB" dirty="0" smtClean="0">
                <a:ea typeface="+mn-ea"/>
              </a:rPr>
              <a:t>FALSE</a:t>
            </a:r>
          </a:p>
          <a:p>
            <a:pPr marL="0" indent="0" eaLnBrk="1" hangingPunct="1">
              <a:buFont typeface="Wingdings" pitchFamily="2" charset="2"/>
              <a:buNone/>
              <a:defRPr/>
            </a:pPr>
            <a:endParaRPr lang="en-GB" dirty="0" smtClean="0">
              <a:ea typeface="+mn-ea"/>
            </a:endParaRPr>
          </a:p>
          <a:p>
            <a:pPr marL="0" indent="0" eaLnBrk="1" hangingPunct="1">
              <a:buFont typeface="Wingdings" pitchFamily="2" charset="2"/>
              <a:buNone/>
              <a:defRPr/>
            </a:pPr>
            <a:r>
              <a:rPr lang="en-GB" sz="2400" dirty="0" smtClean="0">
                <a:ea typeface="+mn-ea"/>
              </a:rPr>
              <a:t>Phenytoin acts by blocking sodium channels and therefore increases the risk of arrhythmias. Seizures should be managed by correcting </a:t>
            </a:r>
            <a:r>
              <a:rPr lang="en-GB" sz="2400" dirty="0" err="1" smtClean="0">
                <a:ea typeface="+mn-ea"/>
              </a:rPr>
              <a:t>hypoxaemia</a:t>
            </a:r>
            <a:r>
              <a:rPr lang="en-GB" sz="2400" dirty="0" smtClean="0">
                <a:ea typeface="+mn-ea"/>
              </a:rPr>
              <a:t>/acidosis and giving IV </a:t>
            </a:r>
            <a:r>
              <a:rPr lang="en-GB" sz="2400" dirty="0" err="1" smtClean="0">
                <a:ea typeface="+mn-ea"/>
              </a:rPr>
              <a:t>lorazepam</a:t>
            </a:r>
            <a:endParaRPr lang="en-GB" sz="2400" dirty="0" smtClean="0">
              <a:ea typeface="+mn-ea"/>
            </a:endParaRPr>
          </a:p>
          <a:p>
            <a:pPr marL="0" indent="0" eaLnBrk="1" hangingPunct="1">
              <a:buFont typeface="Wingdings" pitchFamily="2" charset="2"/>
              <a:buBlip>
                <a:blip r:embed="rId2"/>
              </a:buBlip>
              <a:defRPr/>
            </a:pPr>
            <a:endParaRPr lang="en-GB"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57347" name="Rectangle 3"/>
          <p:cNvSpPr>
            <a:spLocks noGrp="1" noChangeArrowheads="1"/>
          </p:cNvSpPr>
          <p:nvPr>
            <p:ph idx="1"/>
          </p:nvPr>
        </p:nvSpPr>
        <p:spPr>
          <a:xfrm>
            <a:off x="457200" y="1341438"/>
            <a:ext cx="8229600" cy="5516562"/>
          </a:xfrm>
        </p:spPr>
        <p:txBody>
          <a:bodyPr/>
          <a:lstStyle/>
          <a:p>
            <a:pPr marL="0" indent="0" eaLnBrk="1" hangingPunct="1">
              <a:lnSpc>
                <a:spcPct val="90000"/>
              </a:lnSpc>
              <a:buFont typeface="Wingdings" charset="0"/>
              <a:buNone/>
            </a:pPr>
            <a:r>
              <a:rPr lang="en-GB" sz="2400">
                <a:latin typeface="Arial" charset="0"/>
                <a:cs typeface="Arial" charset="0"/>
              </a:rPr>
              <a:t>Despite aggressive fluid resuscitaion and IV bicarbonate the patient became progressively hypotensive. Her BP was now 67/35 and she was oliguric. The Medical SpR thought she should be transferred to HDU for IV noradrenaline to restore her BP and renal perfusion.</a:t>
            </a:r>
          </a:p>
          <a:p>
            <a:pPr marL="0" indent="0" eaLnBrk="1" hangingPunct="1">
              <a:lnSpc>
                <a:spcPct val="90000"/>
              </a:lnSpc>
              <a:buFont typeface="Wingdings" charset="0"/>
              <a:buNone/>
            </a:pPr>
            <a:endParaRPr lang="en-GB" sz="2000">
              <a:latin typeface="Arial" charset="0"/>
              <a:cs typeface="Arial" charset="0"/>
            </a:endParaRPr>
          </a:p>
          <a:p>
            <a:pPr marL="0" indent="0" eaLnBrk="1" hangingPunct="1">
              <a:lnSpc>
                <a:spcPct val="90000"/>
              </a:lnSpc>
              <a:buFont typeface="Wingdings" charset="0"/>
              <a:buNone/>
            </a:pPr>
            <a:r>
              <a:rPr lang="en-GB" sz="2800">
                <a:latin typeface="Arial" charset="0"/>
                <a:cs typeface="Arial" charset="0"/>
              </a:rPr>
              <a:t>TRUE</a:t>
            </a:r>
          </a:p>
          <a:p>
            <a:pPr marL="0" indent="0" eaLnBrk="1" hangingPunct="1">
              <a:lnSpc>
                <a:spcPct val="90000"/>
              </a:lnSpc>
              <a:buFont typeface="Wingdings" charset="0"/>
              <a:buNone/>
            </a:pPr>
            <a:endParaRPr lang="en-GB" sz="2000">
              <a:latin typeface="Arial" charset="0"/>
              <a:cs typeface="Arial" charset="0"/>
            </a:endParaRPr>
          </a:p>
          <a:p>
            <a:pPr marL="0" indent="0" eaLnBrk="1" hangingPunct="1">
              <a:lnSpc>
                <a:spcPct val="90000"/>
              </a:lnSpc>
              <a:buFont typeface="Wingdings" charset="0"/>
              <a:buNone/>
            </a:pPr>
            <a:r>
              <a:rPr lang="en-GB" sz="2400">
                <a:latin typeface="Arial" charset="0"/>
                <a:cs typeface="Arial" charset="0"/>
              </a:rPr>
              <a:t>Noradrenaline is the vasopressor of choice in severe TCA OD with refractory hypotension due to its </a:t>
            </a:r>
            <a:r>
              <a:rPr lang="el-GR" sz="2400">
                <a:latin typeface="Arial" charset="0"/>
                <a:cs typeface="Arial" charset="0"/>
              </a:rPr>
              <a:t>α</a:t>
            </a:r>
            <a:r>
              <a:rPr lang="en-GB" sz="2400" baseline="-25000">
                <a:latin typeface="Arial" charset="0"/>
                <a:cs typeface="Arial" charset="0"/>
              </a:rPr>
              <a:t>1</a:t>
            </a:r>
            <a:r>
              <a:rPr lang="en-GB" sz="2400">
                <a:latin typeface="Arial" charset="0"/>
                <a:cs typeface="Arial" charset="0"/>
              </a:rPr>
              <a:t>-agonist properties. IV glucagon 10mg may also be given if significant myocardial depression.</a:t>
            </a:r>
            <a:endParaRPr lang="el-GR" sz="2400">
              <a:latin typeface="Arial" charset="0"/>
              <a:cs typeface="Arial" charset="0"/>
            </a:endParaRPr>
          </a:p>
          <a:p>
            <a:pPr marL="0" indent="0" eaLnBrk="1" hangingPunct="1">
              <a:lnSpc>
                <a:spcPct val="90000"/>
              </a:lnSpc>
            </a:pPr>
            <a:endParaRPr lang="en-GB" sz="280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58371" name="Rectangle 3"/>
          <p:cNvSpPr>
            <a:spLocks noGrp="1" noChangeArrowheads="1"/>
          </p:cNvSpPr>
          <p:nvPr>
            <p:ph idx="1"/>
          </p:nvPr>
        </p:nvSpPr>
        <p:spPr>
          <a:xfrm>
            <a:off x="457200" y="1341438"/>
            <a:ext cx="8229600" cy="5516562"/>
          </a:xfrm>
        </p:spPr>
        <p:txBody>
          <a:bodyPr/>
          <a:lstStyle/>
          <a:p>
            <a:pPr marL="0" indent="0" eaLnBrk="1" hangingPunct="1">
              <a:lnSpc>
                <a:spcPct val="90000"/>
              </a:lnSpc>
              <a:buFont typeface="Wingdings" charset="0"/>
              <a:buNone/>
            </a:pPr>
            <a:r>
              <a:rPr lang="en-GB" sz="2000">
                <a:latin typeface="Arial" charset="0"/>
                <a:cs typeface="Arial" charset="0"/>
              </a:rPr>
              <a:t>24h later the patient was haemodynamically stable and off inotropes. Her electrolytes and acid base balance were normal. She had not had a seizure or arrhythmia since admission and was stepped down to AMU. Her GCS was 13-14 and she was intermittently agitated, confused and appeared to be hallucinating. The ward sister recommended a CT head and referral to the psychiatrists. Is this correct?</a:t>
            </a:r>
          </a:p>
          <a:p>
            <a:pPr marL="0" indent="0" eaLnBrk="1" hangingPunct="1">
              <a:lnSpc>
                <a:spcPct val="90000"/>
              </a:lnSpc>
              <a:buFont typeface="Wingdings" charset="0"/>
              <a:buNone/>
            </a:pPr>
            <a:endParaRPr lang="en-GB" sz="1800">
              <a:latin typeface="Arial" charset="0"/>
              <a:cs typeface="Arial" charset="0"/>
            </a:endParaRPr>
          </a:p>
          <a:p>
            <a:pPr marL="0" indent="0" eaLnBrk="1" hangingPunct="1">
              <a:lnSpc>
                <a:spcPct val="90000"/>
              </a:lnSpc>
              <a:buFont typeface="Wingdings" charset="0"/>
              <a:buNone/>
            </a:pPr>
            <a:r>
              <a:rPr lang="en-GB" sz="2400">
                <a:latin typeface="Arial" charset="0"/>
                <a:cs typeface="Arial" charset="0"/>
              </a:rPr>
              <a:t>FALSE</a:t>
            </a:r>
          </a:p>
          <a:p>
            <a:pPr marL="0" indent="0" eaLnBrk="1" hangingPunct="1">
              <a:lnSpc>
                <a:spcPct val="90000"/>
              </a:lnSpc>
              <a:buFont typeface="Wingdings" charset="0"/>
              <a:buNone/>
            </a:pPr>
            <a:endParaRPr lang="en-GB" sz="1800">
              <a:latin typeface="Arial" charset="0"/>
              <a:cs typeface="Arial" charset="0"/>
            </a:endParaRPr>
          </a:p>
          <a:p>
            <a:pPr marL="0" indent="0" eaLnBrk="1" hangingPunct="1">
              <a:lnSpc>
                <a:spcPct val="90000"/>
              </a:lnSpc>
              <a:buFont typeface="Wingdings" charset="0"/>
              <a:buNone/>
            </a:pPr>
            <a:r>
              <a:rPr lang="en-GB" sz="2400">
                <a:latin typeface="Arial" charset="0"/>
                <a:cs typeface="Arial" charset="0"/>
              </a:rPr>
              <a:t>Following severe TCA OD a prolonged phase of delirium (lasting several days) is common after all the other signs of toxicity have subsided. The patient should be treated supportively ± benzodiazepines (large doses may be required)</a:t>
            </a:r>
            <a:endParaRPr lang="el-GR" sz="2400">
              <a:latin typeface="Arial" charset="0"/>
              <a:cs typeface="Arial" charset="0"/>
            </a:endParaRPr>
          </a:p>
          <a:p>
            <a:pPr marL="0" indent="0" eaLnBrk="1" hangingPunct="1">
              <a:lnSpc>
                <a:spcPct val="90000"/>
              </a:lnSpc>
            </a:pPr>
            <a:endParaRPr lang="en-GB" sz="240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a:latin typeface="Arial" charset="0"/>
                <a:cs typeface="Arial" charset="0"/>
              </a:rPr>
              <a:t>Summary: TCA OD</a:t>
            </a:r>
          </a:p>
        </p:txBody>
      </p:sp>
      <p:sp>
        <p:nvSpPr>
          <p:cNvPr id="59395" name="Rectangle 3"/>
          <p:cNvSpPr>
            <a:spLocks noGrp="1" noChangeArrowheads="1"/>
          </p:cNvSpPr>
          <p:nvPr>
            <p:ph idx="1"/>
          </p:nvPr>
        </p:nvSpPr>
        <p:spPr>
          <a:xfrm>
            <a:off x="457200" y="1600200"/>
            <a:ext cx="8229600" cy="4852988"/>
          </a:xfrm>
        </p:spPr>
        <p:txBody>
          <a:bodyPr/>
          <a:lstStyle/>
          <a:p>
            <a:pPr eaLnBrk="1" hangingPunct="1">
              <a:lnSpc>
                <a:spcPct val="80000"/>
              </a:lnSpc>
            </a:pPr>
            <a:r>
              <a:rPr lang="en-GB" sz="1600" dirty="0">
                <a:latin typeface="Arial" charset="0"/>
                <a:cs typeface="Arial" charset="0"/>
              </a:rPr>
              <a:t>&gt;300 deaths per year in UK (22% of all drug-related suicides) with case fatality rate of up to 3% (12x greater than paracetamol)</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calculate dose/kg to estimate toxicity</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profound confusion and depression of GCS/respiration may occur after period of relative lucidity</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management is largely supportive (correct </a:t>
            </a:r>
            <a:r>
              <a:rPr lang="en-GB" sz="1600" dirty="0" err="1">
                <a:latin typeface="Arial" charset="0"/>
                <a:cs typeface="Arial" charset="0"/>
              </a:rPr>
              <a:t>hypoxaemia</a:t>
            </a:r>
            <a:r>
              <a:rPr lang="en-GB" sz="1600" dirty="0">
                <a:latin typeface="Arial" charset="0"/>
                <a:cs typeface="Arial" charset="0"/>
              </a:rPr>
              <a:t>, </a:t>
            </a:r>
            <a:r>
              <a:rPr lang="en-GB" sz="1600" dirty="0" err="1">
                <a:latin typeface="Arial" charset="0"/>
                <a:cs typeface="Arial" charset="0"/>
              </a:rPr>
              <a:t>hypovolaemia</a:t>
            </a:r>
            <a:r>
              <a:rPr lang="en-GB" sz="1600" dirty="0">
                <a:latin typeface="Arial" charset="0"/>
                <a:cs typeface="Arial" charset="0"/>
              </a:rPr>
              <a:t>, electrolyte abnormalities and acidosis)</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close attention to ABC with support from ITU</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IV sodium bicarbonate 50mmol 8.4% for acidosis, QRS prolongation, arrhythmias and refractory hypotension</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IV </a:t>
            </a:r>
            <a:r>
              <a:rPr lang="en-GB" sz="1600" dirty="0" err="1">
                <a:latin typeface="Arial" charset="0"/>
                <a:cs typeface="Arial" charset="0"/>
              </a:rPr>
              <a:t>lorazepam</a:t>
            </a:r>
            <a:r>
              <a:rPr lang="en-GB" sz="1600" dirty="0">
                <a:latin typeface="Arial" charset="0"/>
                <a:cs typeface="Arial" charset="0"/>
              </a:rPr>
              <a:t> for delirium/seizures (avoid PHT)</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IV Mg</a:t>
            </a:r>
            <a:r>
              <a:rPr lang="en-GB" sz="1600" baseline="30000" dirty="0">
                <a:latin typeface="Arial" charset="0"/>
                <a:cs typeface="Arial" charset="0"/>
              </a:rPr>
              <a:t>2+</a:t>
            </a:r>
            <a:r>
              <a:rPr lang="en-GB" sz="1600" dirty="0">
                <a:latin typeface="Arial" charset="0"/>
                <a:cs typeface="Arial" charset="0"/>
              </a:rPr>
              <a:t>/</a:t>
            </a:r>
            <a:r>
              <a:rPr lang="en-GB" sz="1600" dirty="0" err="1">
                <a:latin typeface="Arial" charset="0"/>
                <a:cs typeface="Arial" charset="0"/>
              </a:rPr>
              <a:t>lidocaine</a:t>
            </a:r>
            <a:r>
              <a:rPr lang="en-GB" sz="1600" dirty="0">
                <a:latin typeface="Arial" charset="0"/>
                <a:cs typeface="Arial" charset="0"/>
              </a:rPr>
              <a:t> for refractory arrhythmias (avoid class </a:t>
            </a:r>
            <a:r>
              <a:rPr lang="en-GB" sz="1600" dirty="0" err="1">
                <a:latin typeface="Arial" charset="0"/>
                <a:cs typeface="Arial" charset="0"/>
              </a:rPr>
              <a:t>Ia</a:t>
            </a:r>
            <a:r>
              <a:rPr lang="en-GB" sz="1600" dirty="0">
                <a:latin typeface="Arial" charset="0"/>
                <a:cs typeface="Arial" charset="0"/>
              </a:rPr>
              <a:t> and </a:t>
            </a:r>
            <a:r>
              <a:rPr lang="en-GB" sz="1600" dirty="0" err="1">
                <a:latin typeface="Arial" charset="0"/>
                <a:cs typeface="Arial" charset="0"/>
              </a:rPr>
              <a:t>Ic</a:t>
            </a:r>
            <a:r>
              <a:rPr lang="en-GB" sz="1600" dirty="0">
                <a:latin typeface="Arial" charset="0"/>
                <a:cs typeface="Arial" charset="0"/>
              </a:rPr>
              <a:t>)</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IV noradrenaline ± glucagon for refractory hypotension</a:t>
            </a:r>
          </a:p>
          <a:p>
            <a:pPr eaLnBrk="1" hangingPunct="1">
              <a:lnSpc>
                <a:spcPct val="80000"/>
              </a:lnSpc>
            </a:pPr>
            <a:endParaRPr lang="en-GB" sz="900" dirty="0">
              <a:latin typeface="Arial" charset="0"/>
              <a:cs typeface="Arial" charset="0"/>
            </a:endParaRPr>
          </a:p>
          <a:p>
            <a:pPr eaLnBrk="1" hangingPunct="1">
              <a:lnSpc>
                <a:spcPct val="80000"/>
              </a:lnSpc>
            </a:pPr>
            <a:r>
              <a:rPr lang="en-GB" sz="1600" dirty="0">
                <a:latin typeface="Arial" charset="0"/>
                <a:cs typeface="Arial" charset="0"/>
              </a:rPr>
              <a:t>prolonged delirium is common during recovery</a:t>
            </a:r>
          </a:p>
          <a:p>
            <a:pPr eaLnBrk="1" hangingPunct="1">
              <a:lnSpc>
                <a:spcPct val="80000"/>
              </a:lnSpc>
            </a:pPr>
            <a:endParaRPr lang="en-GB" sz="1600" dirty="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395">
                                            <p:txEl>
                                              <p:pRg st="14" end="1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39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Autofit/>
          </a:bodyPr>
          <a:lstStyle/>
          <a:p>
            <a:r>
              <a:rPr lang="en-US" sz="2800" u="sng" dirty="0" smtClean="0"/>
              <a:t>Opiate Toxicity</a:t>
            </a:r>
            <a:endParaRPr lang="en-US" sz="2800" u="sng" dirty="0"/>
          </a:p>
        </p:txBody>
      </p:sp>
      <p:sp>
        <p:nvSpPr>
          <p:cNvPr id="3" name="Content Placeholder 2"/>
          <p:cNvSpPr>
            <a:spLocks noGrp="1"/>
          </p:cNvSpPr>
          <p:nvPr>
            <p:ph idx="1"/>
          </p:nvPr>
        </p:nvSpPr>
        <p:spPr>
          <a:xfrm>
            <a:off x="457200" y="685800"/>
            <a:ext cx="8229600" cy="6172200"/>
          </a:xfrm>
        </p:spPr>
        <p:txBody>
          <a:bodyPr>
            <a:normAutofit/>
          </a:bodyPr>
          <a:lstStyle/>
          <a:p>
            <a:pPr>
              <a:buNone/>
            </a:pPr>
            <a:r>
              <a:rPr lang="en-US" sz="1200" i="1" dirty="0" smtClean="0"/>
              <a:t>             Classic Opiate overdose features : </a:t>
            </a:r>
            <a:r>
              <a:rPr lang="en-US" sz="1200" dirty="0" smtClean="0"/>
              <a:t>“</a:t>
            </a:r>
            <a:r>
              <a:rPr lang="en-US" sz="1200" b="1" dirty="0" smtClean="0"/>
              <a:t>Overdose </a:t>
            </a:r>
            <a:r>
              <a:rPr lang="en-US" sz="1200" b="1" dirty="0"/>
              <a:t>triad</a:t>
            </a:r>
            <a:r>
              <a:rPr lang="en-US" sz="1200" dirty="0"/>
              <a:t>”.</a:t>
            </a:r>
            <a:r>
              <a:rPr lang="en-US" sz="1200" dirty="0" smtClean="0"/>
              <a:t> Pinpoint </a:t>
            </a:r>
            <a:r>
              <a:rPr lang="en-US" sz="1200" dirty="0"/>
              <a:t>pupils, unconsciousness, respiratory depression</a:t>
            </a:r>
            <a:r>
              <a:rPr lang="en-US" sz="1200" dirty="0" smtClean="0"/>
              <a:t>.</a:t>
            </a:r>
          </a:p>
          <a:p>
            <a:pPr>
              <a:buNone/>
            </a:pPr>
            <a:endParaRPr lang="en-US" sz="1200" dirty="0" smtClean="0"/>
          </a:p>
          <a:p>
            <a:r>
              <a:rPr lang="en-US" sz="1200" dirty="0" smtClean="0"/>
              <a:t>For morphine, diamorphine, codeine, and pethidine, risk of toxicity is significantly increased if kidney function is impaired</a:t>
            </a:r>
          </a:p>
          <a:p>
            <a:r>
              <a:rPr lang="en-US" sz="1200" dirty="0" smtClean="0"/>
              <a:t>Opoids can also precipitate pulmonary oedema and rhabdomyolysis.</a:t>
            </a:r>
          </a:p>
          <a:p>
            <a:r>
              <a:rPr lang="en-US" sz="1200" dirty="0" smtClean="0"/>
              <a:t>Cardiotoxicity e.g. Methadone – prolonged QT and Dextropropoxyphene, causing sodium channel blockade and prolonged QT   </a:t>
            </a:r>
          </a:p>
          <a:p>
            <a:r>
              <a:rPr lang="en-US" sz="1200" dirty="0" smtClean="0"/>
              <a:t>Brief note on the effects of opiate’s on the respiratory system :  Respiratory depression is mediated by Mu-μ receptors. These receptors cause a decreased medullary response to hypercapnia and hypoxia resulting in a reduction in stimulus to breath and consequently apnoea.</a:t>
            </a:r>
          </a:p>
          <a:p>
            <a:pPr>
              <a:buNone/>
            </a:pPr>
            <a:endParaRPr lang="en-US" sz="1200" u="sng" dirty="0" smtClean="0"/>
          </a:p>
          <a:p>
            <a:pPr>
              <a:buNone/>
            </a:pPr>
            <a:r>
              <a:rPr lang="en-US" sz="1200" u="sng" dirty="0" smtClean="0"/>
              <a:t>Initial management of toxicity</a:t>
            </a:r>
          </a:p>
          <a:p>
            <a:pPr>
              <a:buNone/>
            </a:pPr>
            <a:r>
              <a:rPr lang="en-US" sz="1200" dirty="0" smtClean="0"/>
              <a:t>Start with the </a:t>
            </a:r>
            <a:r>
              <a:rPr lang="en-US" sz="1200" b="1" i="1" dirty="0" smtClean="0"/>
              <a:t>ABC’s  </a:t>
            </a:r>
            <a:r>
              <a:rPr lang="en-US" sz="1200" dirty="0"/>
              <a:t>including</a:t>
            </a:r>
            <a:r>
              <a:rPr lang="en-US" sz="1200" dirty="0" smtClean="0"/>
              <a:t>: Head </a:t>
            </a:r>
            <a:r>
              <a:rPr lang="en-US" sz="1200" dirty="0"/>
              <a:t>tilt / jaw thrust / chin-lift +/- airway adjuncts if signs of airway </a:t>
            </a:r>
            <a:r>
              <a:rPr lang="en-US" sz="1200" dirty="0" smtClean="0"/>
              <a:t>compromise .Oxygen </a:t>
            </a:r>
            <a:r>
              <a:rPr lang="en-US" sz="1200" dirty="0"/>
              <a:t>(if </a:t>
            </a:r>
            <a:r>
              <a:rPr lang="en-US" sz="1200" dirty="0" smtClean="0"/>
              <a:t>sats</a:t>
            </a:r>
          </a:p>
          <a:p>
            <a:pPr>
              <a:buNone/>
            </a:pPr>
            <a:r>
              <a:rPr lang="en-US" sz="1200" dirty="0" smtClean="0"/>
              <a:t>&lt;</a:t>
            </a:r>
            <a:r>
              <a:rPr lang="en-US" sz="1200" dirty="0"/>
              <a:t>95</a:t>
            </a:r>
            <a:r>
              <a:rPr lang="en-US" sz="1200" dirty="0" smtClean="0"/>
              <a:t>%) and IV access. Check </a:t>
            </a:r>
            <a:r>
              <a:rPr lang="en-US" sz="1200" dirty="0"/>
              <a:t>pupils and </a:t>
            </a:r>
            <a:r>
              <a:rPr lang="en-US" sz="1200" dirty="0" smtClean="0"/>
              <a:t>glucose.</a:t>
            </a:r>
          </a:p>
          <a:p>
            <a:pPr>
              <a:buNone/>
            </a:pPr>
            <a:endParaRPr lang="en-US" sz="1200" i="1" u="sng" dirty="0"/>
          </a:p>
          <a:p>
            <a:pPr>
              <a:buNone/>
            </a:pPr>
            <a:r>
              <a:rPr lang="en-US" sz="1200" i="1" u="sng" dirty="0" smtClean="0"/>
              <a:t>Now to the Naloxone!</a:t>
            </a:r>
          </a:p>
          <a:p>
            <a:pPr>
              <a:buNone/>
            </a:pPr>
            <a:r>
              <a:rPr lang="en-US" sz="1200" dirty="0" smtClean="0"/>
              <a:t>Deliberate overdose : 400 micrograms as an IV bolus, over 30 seconds, repeated every 1-2 minutes until a adequate clinical </a:t>
            </a:r>
          </a:p>
          <a:p>
            <a:pPr>
              <a:buNone/>
            </a:pPr>
            <a:r>
              <a:rPr lang="en-US" sz="1200" dirty="0" smtClean="0"/>
              <a:t>response is achieved, to maximum of 10 milligrams. Achieve an </a:t>
            </a:r>
            <a:r>
              <a:rPr lang="en-US" sz="1200" dirty="0"/>
              <a:t>a</a:t>
            </a:r>
            <a:r>
              <a:rPr lang="en-US" sz="1200" dirty="0" smtClean="0"/>
              <a:t>lert conscious level and a RR/BPM &gt;10. </a:t>
            </a:r>
          </a:p>
          <a:p>
            <a:pPr>
              <a:buNone/>
            </a:pPr>
            <a:r>
              <a:rPr lang="en-US" sz="1200" dirty="0" smtClean="0"/>
              <a:t>200-400 mcg S/C and IM administration may be used whilst IV access is obtained.</a:t>
            </a:r>
          </a:p>
          <a:p>
            <a:pPr>
              <a:buNone/>
            </a:pPr>
            <a:endParaRPr lang="en-US" sz="1200" dirty="0" smtClean="0"/>
          </a:p>
          <a:p>
            <a:pPr>
              <a:buNone/>
            </a:pPr>
            <a:r>
              <a:rPr lang="en-US" sz="1200" dirty="0" smtClean="0"/>
              <a:t>Secondary to Medicinal use of opiates/Iatrogenic: : As above but start with</a:t>
            </a:r>
            <a:r>
              <a:rPr lang="en-US" sz="1200" b="1" dirty="0" smtClean="0"/>
              <a:t> </a:t>
            </a:r>
            <a:r>
              <a:rPr lang="en-US" sz="1200" b="1" dirty="0"/>
              <a:t>100 to 200 micrograms (1.5 to 3 micrograms/kg)</a:t>
            </a:r>
            <a:r>
              <a:rPr lang="en-US" sz="1200" b="1" dirty="0" smtClean="0"/>
              <a:t> IV.</a:t>
            </a:r>
            <a:endParaRPr lang="en-US" sz="1200" dirty="0" smtClean="0"/>
          </a:p>
          <a:p>
            <a:pPr>
              <a:buNone/>
            </a:pPr>
            <a:r>
              <a:rPr lang="en-US" sz="1200" dirty="0"/>
              <a:t>a</a:t>
            </a:r>
            <a:r>
              <a:rPr lang="en-US" sz="1200" dirty="0" smtClean="0"/>
              <a:t>nd</a:t>
            </a:r>
            <a:r>
              <a:rPr lang="en-US" sz="1200" b="1" i="1" u="sng" dirty="0" smtClean="0"/>
              <a:t> BE AWARE  </a:t>
            </a:r>
            <a:r>
              <a:rPr lang="en-US" sz="1200" dirty="0" smtClean="0"/>
              <a:t>that sudden reversal of opoids in chronic users can precipitate withdrawal symptoms!</a:t>
            </a:r>
          </a:p>
          <a:p>
            <a:pPr>
              <a:buNone/>
            </a:pPr>
            <a:r>
              <a:rPr lang="en-US" sz="1200" dirty="0" smtClean="0"/>
              <a:t>Next slide will outline the Nov 2014 NPS ALERT on long-term opiate overdose/intoxication.</a:t>
            </a:r>
          </a:p>
          <a:p>
            <a:pPr>
              <a:buNone/>
            </a:pPr>
            <a:endParaRPr lang="en-US" sz="1200" dirty="0" smtClean="0"/>
          </a:p>
          <a:p>
            <a:pPr>
              <a:buNone/>
            </a:pPr>
            <a:r>
              <a:rPr lang="en-US" sz="1200" u="sng" dirty="0" smtClean="0"/>
              <a:t>Naloxone Infusion guide :</a:t>
            </a:r>
          </a:p>
          <a:p>
            <a:pPr>
              <a:buNone/>
            </a:pPr>
            <a:r>
              <a:rPr lang="en-US" sz="1200" dirty="0" smtClean="0"/>
              <a:t>Two</a:t>
            </a:r>
            <a:r>
              <a:rPr lang="en-US" sz="1200" dirty="0"/>
              <a:t>-</a:t>
            </a:r>
            <a:r>
              <a:rPr lang="en-US" sz="1200" dirty="0" smtClean="0"/>
              <a:t>thirds ( </a:t>
            </a:r>
            <a:r>
              <a:rPr lang="en-US" sz="1200" b="1" i="1" dirty="0" smtClean="0"/>
              <a:t>60%</a:t>
            </a:r>
            <a:r>
              <a:rPr lang="en-US" sz="1200" dirty="0" smtClean="0"/>
              <a:t> ) </a:t>
            </a:r>
            <a:r>
              <a:rPr lang="en-US" sz="1200" dirty="0"/>
              <a:t>of the</a:t>
            </a:r>
            <a:r>
              <a:rPr lang="en-US" sz="1200" dirty="0" smtClean="0"/>
              <a:t> total bolus </a:t>
            </a:r>
            <a:r>
              <a:rPr lang="en-US" sz="1200" dirty="0"/>
              <a:t>dose needed to reverse</a:t>
            </a:r>
            <a:r>
              <a:rPr lang="en-US" sz="1200" dirty="0" smtClean="0"/>
              <a:t> toxicity given </a:t>
            </a:r>
            <a:r>
              <a:rPr lang="en-US" sz="1200" dirty="0"/>
              <a:t>hourly as a continuous </a:t>
            </a:r>
            <a:r>
              <a:rPr lang="en-US" sz="1200" dirty="0" smtClean="0"/>
              <a:t>infusion.</a:t>
            </a:r>
          </a:p>
          <a:p>
            <a:pPr>
              <a:buNone/>
            </a:pPr>
            <a:r>
              <a:rPr lang="en-US" sz="1200" dirty="0" smtClean="0"/>
              <a:t>Useful in patients who have been on opiates with a long half-life e.g Methadone and Buprenorphine</a:t>
            </a:r>
          </a:p>
          <a:p>
            <a:pPr>
              <a:buNone/>
            </a:pPr>
            <a:endParaRPr lang="en-US" sz="1200" i="1" dirty="0" smtClean="0"/>
          </a:p>
          <a:p>
            <a:pPr>
              <a:buNone/>
            </a:pPr>
            <a:endParaRPr lang="en-US" sz="1200" i="1" dirty="0" smtClean="0"/>
          </a:p>
          <a:p>
            <a:pPr>
              <a:buNone/>
            </a:pPr>
            <a:endParaRPr lang="en-US" sz="1200" i="1" dirty="0" smtClean="0"/>
          </a:p>
          <a:p>
            <a:pPr>
              <a:buNone/>
            </a:pPr>
            <a:endParaRPr lang="en-US" sz="1200" i="1" dirty="0"/>
          </a:p>
          <a:p>
            <a:pPr>
              <a:buNone/>
            </a:pPr>
            <a:endParaRPr lang="en-US" sz="12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i="1" u="sng" dirty="0" smtClean="0"/>
              <a:t>Regarding the </a:t>
            </a:r>
            <a:r>
              <a:rPr lang="en-US" sz="3200" b="1" i="1" u="sng" dirty="0" smtClean="0"/>
              <a:t>NPS</a:t>
            </a:r>
            <a:r>
              <a:rPr lang="en-US" sz="3200" i="1" u="sng" dirty="0" smtClean="0"/>
              <a:t> Alert</a:t>
            </a:r>
            <a:endParaRPr lang="en-US" sz="3200" i="1" u="sng" dirty="0"/>
          </a:p>
        </p:txBody>
      </p:sp>
      <p:sp>
        <p:nvSpPr>
          <p:cNvPr id="3" name="Content Placeholder 2"/>
          <p:cNvSpPr>
            <a:spLocks noGrp="1"/>
          </p:cNvSpPr>
          <p:nvPr>
            <p:ph idx="1"/>
          </p:nvPr>
        </p:nvSpPr>
        <p:spPr>
          <a:xfrm>
            <a:off x="457200" y="914400"/>
            <a:ext cx="8229600" cy="5562600"/>
          </a:xfrm>
        </p:spPr>
        <p:txBody>
          <a:bodyPr>
            <a:normAutofit fontScale="70000" lnSpcReduction="20000"/>
          </a:bodyPr>
          <a:lstStyle/>
          <a:p>
            <a:pPr>
              <a:buNone/>
            </a:pPr>
            <a:r>
              <a:rPr sz="2143" dirty="0" smtClean="0"/>
              <a:t>Risk of distress and death from inappropriate doses of naloxone in patients on long-term</a:t>
            </a:r>
            <a:r>
              <a:rPr lang="en-GB" sz="2143" dirty="0" smtClean="0"/>
              <a:t> </a:t>
            </a:r>
            <a:r>
              <a:rPr sz="2143" dirty="0" smtClean="0"/>
              <a:t>opioid/opiate </a:t>
            </a:r>
            <a:endParaRPr lang="en-GB" sz="2143" dirty="0" smtClean="0"/>
          </a:p>
          <a:p>
            <a:pPr>
              <a:buNone/>
            </a:pPr>
            <a:r>
              <a:rPr lang="en-US" sz="2143" dirty="0" smtClean="0"/>
              <a:t>treatment : </a:t>
            </a:r>
            <a:r>
              <a:rPr lang="en-US" sz="2143" i="1" dirty="0" smtClean="0"/>
              <a:t>November2014</a:t>
            </a:r>
          </a:p>
          <a:p>
            <a:pPr>
              <a:buNone/>
            </a:pPr>
            <a:endParaRPr lang="en-US" sz="1600" i="1" dirty="0" smtClean="0"/>
          </a:p>
          <a:p>
            <a:pPr>
              <a:buNone/>
            </a:pPr>
            <a:r>
              <a:rPr sz="1806" dirty="0" smtClean="0"/>
              <a:t>The BNF highlights that </a:t>
            </a:r>
            <a:r>
              <a:rPr sz="1806" b="1" dirty="0" smtClean="0"/>
              <a:t>doses used in acute opioid/opiate overdose may NOT be appropriate for the management of </a:t>
            </a:r>
            <a:endParaRPr lang="en-GB" sz="1806" b="1" dirty="0" smtClean="0"/>
          </a:p>
          <a:p>
            <a:pPr>
              <a:buNone/>
            </a:pPr>
            <a:r>
              <a:rPr sz="1806" b="1" dirty="0" smtClean="0"/>
              <a:t>opioid/opiate- induced respiratory depression and sedation in those receiving palliative care and in chronic opioid/</a:t>
            </a:r>
            <a:endParaRPr lang="en-GB" sz="1806" b="1" dirty="0" smtClean="0"/>
          </a:p>
          <a:p>
            <a:pPr>
              <a:buNone/>
            </a:pPr>
            <a:r>
              <a:rPr sz="1806" b="1" dirty="0" smtClean="0"/>
              <a:t>opiate use.</a:t>
            </a:r>
            <a:endParaRPr lang="en-GB" sz="1806" b="1" dirty="0" smtClean="0"/>
          </a:p>
          <a:p>
            <a:pPr>
              <a:buNone/>
            </a:pPr>
            <a:endParaRPr lang="en-GB" sz="1806" b="1" dirty="0" smtClean="0"/>
          </a:p>
          <a:p>
            <a:pPr>
              <a:buNone/>
            </a:pPr>
            <a:r>
              <a:rPr sz="1806" dirty="0" smtClean="0"/>
              <a:t>Naloxone must be given with great caution to patients who have received longer-term opioid/opiate treatment for pain </a:t>
            </a:r>
            <a:endParaRPr lang="en-GB" sz="1806" dirty="0" smtClean="0"/>
          </a:p>
          <a:p>
            <a:pPr>
              <a:buNone/>
            </a:pPr>
            <a:r>
              <a:rPr sz="1806" dirty="0" smtClean="0"/>
              <a:t>control or who are physically dependent on opioids/opiates</a:t>
            </a:r>
            <a:br>
              <a:rPr sz="1806" dirty="0" smtClean="0"/>
            </a:br>
            <a:endParaRPr lang="en-GB" sz="1806" dirty="0" smtClean="0"/>
          </a:p>
          <a:p>
            <a:pPr>
              <a:buNone/>
            </a:pPr>
            <a:r>
              <a:rPr sz="1806" dirty="0" smtClean="0"/>
              <a:t>Use of naloxone in patients where it is</a:t>
            </a:r>
            <a:r>
              <a:rPr lang="en-GB" sz="1806" dirty="0" smtClean="0"/>
              <a:t> </a:t>
            </a:r>
            <a:r>
              <a:rPr sz="1806" dirty="0" smtClean="0"/>
              <a:t>not indicated, or in larger than recommended doses, can cause a rapid reversal of </a:t>
            </a:r>
            <a:endParaRPr lang="en-GB" sz="1806" dirty="0" smtClean="0"/>
          </a:p>
          <a:p>
            <a:pPr>
              <a:buNone/>
            </a:pPr>
            <a:r>
              <a:rPr sz="1806" dirty="0" smtClean="0"/>
              <a:t>The physiological effects for pain control, leading to intense</a:t>
            </a:r>
            <a:r>
              <a:rPr lang="en-GB" sz="1806" dirty="0" smtClean="0"/>
              <a:t> </a:t>
            </a:r>
            <a:r>
              <a:rPr sz="1806" dirty="0" smtClean="0"/>
              <a:t>pain and distress, and an increase in sympathetic nervous </a:t>
            </a:r>
            <a:endParaRPr lang="en-GB" sz="1806" dirty="0" smtClean="0"/>
          </a:p>
          <a:p>
            <a:pPr>
              <a:buNone/>
            </a:pPr>
            <a:r>
              <a:rPr sz="1806" dirty="0" smtClean="0"/>
              <a:t>stimulation and cytokine release precipitating an acute withdrawal syndrome. Hypertension, cardiac arrhythmias, </a:t>
            </a:r>
            <a:endParaRPr lang="en-GB" sz="1806" dirty="0" smtClean="0"/>
          </a:p>
          <a:p>
            <a:pPr>
              <a:buNone/>
            </a:pPr>
            <a:r>
              <a:rPr sz="1806" dirty="0" smtClean="0"/>
              <a:t>pulmonary oedema and cardiac arrest may result from inappropriate doses of naloxone being used for these types of </a:t>
            </a:r>
            <a:endParaRPr lang="en-GB" sz="1806" dirty="0" smtClean="0"/>
          </a:p>
          <a:p>
            <a:pPr>
              <a:buNone/>
            </a:pPr>
            <a:r>
              <a:rPr sz="1806" dirty="0" smtClean="0"/>
              <a:t>patients. </a:t>
            </a:r>
          </a:p>
          <a:p>
            <a:pPr>
              <a:buNone/>
            </a:pPr>
            <a:endParaRPr lang="en-GB" sz="1806" dirty="0" smtClean="0"/>
          </a:p>
          <a:p>
            <a:pPr>
              <a:buNone/>
            </a:pPr>
            <a:endParaRPr lang="en-GB" sz="1806" b="1" dirty="0" smtClean="0"/>
          </a:p>
          <a:p>
            <a:pPr>
              <a:buNone/>
            </a:pPr>
            <a:r>
              <a:rPr sz="1806" b="1" dirty="0" smtClean="0"/>
              <a:t>The recommended dose for adults in post-operative respiratory depression and for palliative care </a:t>
            </a:r>
            <a:endParaRPr lang="en-GB" sz="1806" b="1" dirty="0" smtClean="0"/>
          </a:p>
          <a:p>
            <a:pPr>
              <a:buNone/>
            </a:pPr>
            <a:r>
              <a:rPr sz="1806" b="1" dirty="0" smtClean="0"/>
              <a:t>and chronic opioid/opiate use by intravenous injection is 100 to 200 micrograms (1.5 to 3 micrograms/kg). </a:t>
            </a:r>
            <a:endParaRPr lang="en-GB" sz="1806" b="1" dirty="0" smtClean="0"/>
          </a:p>
          <a:p>
            <a:pPr>
              <a:buNone/>
            </a:pPr>
            <a:endParaRPr lang="en-GB" sz="1806" dirty="0" smtClean="0"/>
          </a:p>
          <a:p>
            <a:pPr>
              <a:buNone/>
            </a:pPr>
            <a:endParaRPr lang="en-GB" sz="1806" dirty="0" smtClean="0"/>
          </a:p>
          <a:p>
            <a:pPr>
              <a:buNone/>
            </a:pPr>
            <a:r>
              <a:rPr sz="1806" b="1" dirty="0" smtClean="0"/>
              <a:t>If the response is inadequate, give subsequent dose of 100 micrograms every two minutes. </a:t>
            </a:r>
            <a:r>
              <a:rPr sz="1806" dirty="0" smtClean="0"/>
              <a:t>The naloxone doses in the </a:t>
            </a:r>
            <a:endParaRPr lang="en-GB" sz="1806" dirty="0" smtClean="0"/>
          </a:p>
          <a:p>
            <a:pPr>
              <a:buNone/>
            </a:pPr>
            <a:r>
              <a:rPr sz="1806" dirty="0" smtClean="0"/>
              <a:t>BNF may differ from those in product literature. Even where doses are given as recommended, there is still a need for </a:t>
            </a:r>
            <a:endParaRPr lang="en-GB" sz="1806" dirty="0" smtClean="0"/>
          </a:p>
          <a:p>
            <a:pPr>
              <a:buNone/>
            </a:pPr>
            <a:r>
              <a:rPr sz="1806" dirty="0" smtClean="0"/>
              <a:t>careful monitoring of vital observations and maintaining or restoring pain relief. </a:t>
            </a:r>
          </a:p>
          <a:p>
            <a:pPr>
              <a:buNone/>
            </a:pPr>
            <a:endParaRPr sz="1806" i="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Salicylate poisoning</a:t>
            </a:r>
            <a:endParaRPr lang="en-GB" dirty="0"/>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pPr marL="0" indent="0">
              <a:buNone/>
            </a:pPr>
            <a:r>
              <a:rPr lang="en-GB" b="1" dirty="0" smtClean="0"/>
              <a:t>Symptoms: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r>
              <a:rPr lang="en-GB" dirty="0"/>
              <a:t>Prevents oxidative phosphorylation = widespread </a:t>
            </a:r>
            <a:r>
              <a:rPr lang="en-GB" dirty="0" smtClean="0"/>
              <a:t>symptoms</a:t>
            </a:r>
          </a:p>
          <a:p>
            <a:r>
              <a:rPr lang="en-GB" dirty="0" smtClean="0"/>
              <a:t>Direct effects on </a:t>
            </a:r>
            <a:r>
              <a:rPr lang="en-GB" dirty="0" err="1" smtClean="0"/>
              <a:t>resp</a:t>
            </a:r>
            <a:r>
              <a:rPr lang="en-GB" dirty="0" smtClean="0"/>
              <a:t> centre + increased fatty acid metabolism = respiratory alkalosis + </a:t>
            </a:r>
            <a:r>
              <a:rPr lang="en-GB" dirty="0" err="1" smtClean="0"/>
              <a:t>ketotic</a:t>
            </a:r>
            <a:r>
              <a:rPr lang="en-GB" dirty="0" smtClean="0"/>
              <a:t> acidosis </a:t>
            </a:r>
            <a:br>
              <a:rPr lang="en-GB" dirty="0" smtClean="0"/>
            </a:br>
            <a:r>
              <a:rPr lang="en-GB" dirty="0" smtClean="0"/>
              <a:t>= </a:t>
            </a:r>
            <a:r>
              <a:rPr lang="en-GB" b="1" dirty="0" smtClean="0"/>
              <a:t>mixed </a:t>
            </a:r>
            <a:r>
              <a:rPr lang="en-GB" b="1" dirty="0" err="1" smtClean="0"/>
              <a:t>resp</a:t>
            </a:r>
            <a:r>
              <a:rPr lang="en-GB" b="1" dirty="0" smtClean="0"/>
              <a:t> alkalosis/metabolic acidosis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2146300"/>
            <a:ext cx="610235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09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Workup and treatment</a:t>
            </a:r>
            <a:endParaRPr lang="en-GB" dirty="0"/>
          </a:p>
        </p:txBody>
      </p:sp>
      <p:sp>
        <p:nvSpPr>
          <p:cNvPr id="3" name="Content Placeholder 2"/>
          <p:cNvSpPr>
            <a:spLocks noGrp="1"/>
          </p:cNvSpPr>
          <p:nvPr>
            <p:ph idx="1"/>
          </p:nvPr>
        </p:nvSpPr>
        <p:spPr>
          <a:xfrm>
            <a:off x="457200" y="1168152"/>
            <a:ext cx="8229600" cy="4781128"/>
          </a:xfrm>
        </p:spPr>
        <p:txBody>
          <a:bodyPr>
            <a:noAutofit/>
          </a:bodyPr>
          <a:lstStyle/>
          <a:p>
            <a:r>
              <a:rPr lang="en-GB" sz="2800" dirty="0" smtClean="0"/>
              <a:t>Check levels until peak and 2hrly start to drop</a:t>
            </a:r>
          </a:p>
          <a:p>
            <a:pPr lvl="1"/>
            <a:r>
              <a:rPr lang="en-GB" sz="2400" dirty="0" smtClean="0"/>
              <a:t>(acute peaks 6 hours, chronic up to 20)</a:t>
            </a:r>
          </a:p>
          <a:p>
            <a:r>
              <a:rPr lang="en-GB" sz="2800" dirty="0" smtClean="0"/>
              <a:t>FBC, UE, BIC, ABG, PT, BM, ECG (</a:t>
            </a:r>
            <a:r>
              <a:rPr lang="en-GB" sz="2800" dirty="0" err="1" smtClean="0"/>
              <a:t>QTc</a:t>
            </a:r>
            <a:r>
              <a:rPr lang="en-GB" sz="2800" dirty="0" smtClean="0"/>
              <a:t>)</a:t>
            </a:r>
          </a:p>
          <a:p>
            <a:r>
              <a:rPr lang="en-GB" sz="2800" dirty="0" smtClean="0"/>
              <a:t>Treatments:</a:t>
            </a:r>
          </a:p>
          <a:p>
            <a:pPr lvl="1"/>
            <a:r>
              <a:rPr lang="en-GB" sz="2400" dirty="0" smtClean="0"/>
              <a:t>Treat low K, when in normal range if acidotic give bicarb: 50-100 </a:t>
            </a:r>
            <a:r>
              <a:rPr lang="en-GB" sz="2400" dirty="0" err="1"/>
              <a:t>mmoL</a:t>
            </a:r>
            <a:r>
              <a:rPr lang="en-GB" sz="2400" dirty="0"/>
              <a:t> </a:t>
            </a:r>
            <a:r>
              <a:rPr lang="en-GB" sz="2400" dirty="0" smtClean="0"/>
              <a:t>over 30 mins</a:t>
            </a:r>
          </a:p>
          <a:p>
            <a:pPr lvl="1"/>
            <a:r>
              <a:rPr lang="en-GB" sz="2400" dirty="0" smtClean="0"/>
              <a:t>Urinary alkalisation if levels &gt;500mg/l</a:t>
            </a:r>
          </a:p>
          <a:p>
            <a:pPr lvl="3"/>
            <a:r>
              <a:rPr lang="en-GB" sz="1800" dirty="0" smtClean="0"/>
              <a:t>Urine </a:t>
            </a:r>
            <a:r>
              <a:rPr lang="en-GB" sz="1800" dirty="0" err="1" smtClean="0"/>
              <a:t>Ph</a:t>
            </a:r>
            <a:r>
              <a:rPr lang="en-GB" sz="1800" dirty="0" smtClean="0"/>
              <a:t> 7.5-8.5, use </a:t>
            </a:r>
            <a:r>
              <a:rPr lang="en-GB" sz="1800" dirty="0"/>
              <a:t> </a:t>
            </a:r>
            <a:r>
              <a:rPr lang="en-GB" sz="1800" dirty="0" smtClean="0"/>
              <a:t>Sodium Bicarb </a:t>
            </a:r>
          </a:p>
          <a:p>
            <a:pPr lvl="1"/>
            <a:r>
              <a:rPr lang="en-GB" sz="2400" dirty="0" smtClean="0"/>
              <a:t>Consider haemodialysis &gt;700mg/l </a:t>
            </a:r>
          </a:p>
          <a:p>
            <a:r>
              <a:rPr lang="en-GB" sz="2800" b="1" dirty="0" smtClean="0"/>
              <a:t>Do not compromise respiratory drive!</a:t>
            </a:r>
          </a:p>
          <a:p>
            <a:r>
              <a:rPr lang="en-GB" sz="2800" dirty="0" smtClean="0"/>
              <a:t>Asymptomatic – observe for 6 </a:t>
            </a:r>
            <a:r>
              <a:rPr lang="en-GB" sz="2400" dirty="0" smtClean="0"/>
              <a:t>hours</a:t>
            </a:r>
            <a:r>
              <a:rPr lang="en-GB" sz="2800" dirty="0" smtClean="0"/>
              <a:t> if  </a:t>
            </a:r>
            <a:br>
              <a:rPr lang="en-GB" sz="2800" dirty="0" smtClean="0"/>
            </a:br>
            <a:r>
              <a:rPr lang="en-GB" sz="2800" dirty="0" smtClean="0"/>
              <a:t>&lt;300mg/l</a:t>
            </a:r>
            <a:r>
              <a:rPr lang="en-GB" sz="2400" dirty="0"/>
              <a:t> </a:t>
            </a:r>
            <a:r>
              <a:rPr lang="en-GB" sz="2400" dirty="0" smtClean="0"/>
              <a:t>= home</a:t>
            </a:r>
            <a:endParaRPr lang="en-GB" sz="2800" dirty="0" smtClean="0"/>
          </a:p>
        </p:txBody>
      </p:sp>
    </p:spTree>
    <p:extLst>
      <p:ext uri="{BB962C8B-B14F-4D97-AF65-F5344CB8AC3E}">
        <p14:creationId xmlns:p14="http://schemas.microsoft.com/office/powerpoint/2010/main" val="1659688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smtClean="0">
                <a:cs typeface="+mj-cs"/>
              </a:rPr>
              <a:t>Iron overdose</a:t>
            </a:r>
          </a:p>
        </p:txBody>
      </p:sp>
      <p:sp>
        <p:nvSpPr>
          <p:cNvPr id="7171" name="Rectangle 3"/>
          <p:cNvSpPr>
            <a:spLocks noGrp="1" noChangeArrowheads="1"/>
          </p:cNvSpPr>
          <p:nvPr>
            <p:ph idx="1"/>
          </p:nvPr>
        </p:nvSpPr>
        <p:spPr/>
        <p:txBody>
          <a:bodyPr/>
          <a:lstStyle/>
          <a:p>
            <a:pPr eaLnBrk="1" hangingPunct="1">
              <a:lnSpc>
                <a:spcPct val="90000"/>
              </a:lnSpc>
              <a:defRPr/>
            </a:pPr>
            <a:r>
              <a:rPr lang="en-GB" sz="2400" smtClean="0">
                <a:cs typeface="+mn-cs"/>
              </a:rPr>
              <a:t>Children</a:t>
            </a:r>
          </a:p>
          <a:p>
            <a:pPr eaLnBrk="1" hangingPunct="1">
              <a:lnSpc>
                <a:spcPct val="90000"/>
              </a:lnSpc>
              <a:defRPr/>
            </a:pPr>
            <a:r>
              <a:rPr lang="en-GB" sz="2400" smtClean="0">
                <a:cs typeface="+mn-cs"/>
              </a:rPr>
              <a:t>Sickle cell, thalasaemia, Myelodysplasia</a:t>
            </a:r>
          </a:p>
          <a:p>
            <a:pPr eaLnBrk="1" hangingPunct="1">
              <a:lnSpc>
                <a:spcPct val="90000"/>
              </a:lnSpc>
              <a:defRPr/>
            </a:pPr>
            <a:r>
              <a:rPr lang="en-GB" sz="2400" smtClean="0">
                <a:cs typeface="+mn-cs"/>
              </a:rPr>
              <a:t>Different preparations contain different amounts elemental iron</a:t>
            </a:r>
          </a:p>
          <a:p>
            <a:pPr eaLnBrk="1" hangingPunct="1">
              <a:lnSpc>
                <a:spcPct val="90000"/>
              </a:lnSpc>
              <a:defRPr/>
            </a:pPr>
            <a:endParaRPr lang="en-GB" sz="2400" smtClean="0">
              <a:cs typeface="+mn-cs"/>
            </a:endParaRPr>
          </a:p>
          <a:p>
            <a:pPr eaLnBrk="1" hangingPunct="1">
              <a:lnSpc>
                <a:spcPct val="90000"/>
              </a:lnSpc>
              <a:defRPr/>
            </a:pPr>
            <a:r>
              <a:rPr lang="en-GB" sz="2400" smtClean="0">
                <a:cs typeface="+mn-cs"/>
              </a:rPr>
              <a:t>20 mg/kg </a:t>
            </a:r>
            <a:r>
              <a:rPr lang="en-GB" sz="2400" b="1" smtClean="0">
                <a:cs typeface="+mn-cs"/>
              </a:rPr>
              <a:t>elemental iron</a:t>
            </a:r>
            <a:r>
              <a:rPr lang="en-GB" sz="2400" smtClean="0">
                <a:cs typeface="+mn-cs"/>
              </a:rPr>
              <a:t> is potentially toxic</a:t>
            </a:r>
          </a:p>
          <a:p>
            <a:pPr eaLnBrk="1" hangingPunct="1">
              <a:lnSpc>
                <a:spcPct val="90000"/>
              </a:lnSpc>
              <a:defRPr/>
            </a:pPr>
            <a:r>
              <a:rPr lang="en-GB" sz="2400" smtClean="0">
                <a:cs typeface="+mn-cs"/>
              </a:rPr>
              <a:t>GI toxicity &gt; 20 mg/kg</a:t>
            </a:r>
          </a:p>
          <a:p>
            <a:pPr eaLnBrk="1" hangingPunct="1">
              <a:lnSpc>
                <a:spcPct val="90000"/>
              </a:lnSpc>
              <a:defRPr/>
            </a:pPr>
            <a:r>
              <a:rPr lang="en-GB" sz="2400" smtClean="0">
                <a:cs typeface="+mn-cs"/>
              </a:rPr>
              <a:t>Moderate intoxication &gt; 40 mg/kg</a:t>
            </a:r>
          </a:p>
          <a:p>
            <a:pPr eaLnBrk="1" hangingPunct="1">
              <a:lnSpc>
                <a:spcPct val="90000"/>
              </a:lnSpc>
              <a:defRPr/>
            </a:pPr>
            <a:r>
              <a:rPr lang="en-GB" sz="2400" smtClean="0">
                <a:cs typeface="+mn-cs"/>
              </a:rPr>
              <a:t>Severe/lethal toxicity &gt; 60 mg/kg</a:t>
            </a:r>
          </a:p>
          <a:p>
            <a:pPr eaLnBrk="1" hangingPunct="1">
              <a:lnSpc>
                <a:spcPct val="90000"/>
              </a:lnSpc>
              <a:defRPr/>
            </a:pPr>
            <a:r>
              <a:rPr lang="en-GB" sz="2400" smtClean="0">
                <a:cs typeface="+mn-cs"/>
              </a:rPr>
              <a:t>200-250 mg/kg </a:t>
            </a:r>
            <a:r>
              <a:rPr lang="en-GB" sz="2400" b="1" smtClean="0">
                <a:cs typeface="+mn-cs"/>
              </a:rPr>
              <a:t>elemental iron</a:t>
            </a:r>
            <a:r>
              <a:rPr lang="en-GB" sz="2400" smtClean="0">
                <a:cs typeface="+mn-cs"/>
              </a:rPr>
              <a:t> is potentially fatal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pPr eaLnBrk="1" hangingPunct="1"/>
            <a:r>
              <a:rPr lang="en-GB" dirty="0">
                <a:latin typeface="Arial" charset="0"/>
                <a:cs typeface="Arial" charset="0"/>
              </a:rPr>
              <a:t>Scenario 1: paracetamol</a:t>
            </a:r>
          </a:p>
        </p:txBody>
      </p:sp>
      <p:sp>
        <p:nvSpPr>
          <p:cNvPr id="19462" name="Rectangle 6"/>
          <p:cNvSpPr>
            <a:spLocks noGrp="1" noChangeArrowheads="1"/>
          </p:cNvSpPr>
          <p:nvPr>
            <p:ph idx="1"/>
          </p:nvPr>
        </p:nvSpPr>
        <p:spPr>
          <a:xfrm>
            <a:off x="457200" y="1577414"/>
            <a:ext cx="8229600" cy="4781550"/>
          </a:xfrm>
        </p:spPr>
        <p:txBody>
          <a:bodyPr>
            <a:normAutofit/>
          </a:bodyPr>
          <a:lstStyle/>
          <a:p>
            <a:pPr marL="0" indent="0" eaLnBrk="1" hangingPunct="1">
              <a:lnSpc>
                <a:spcPct val="90000"/>
              </a:lnSpc>
              <a:buNone/>
            </a:pPr>
            <a:r>
              <a:rPr lang="en-GB" sz="2800" dirty="0" smtClean="0">
                <a:cs typeface="Arial" charset="0"/>
              </a:rPr>
              <a:t>A 29</a:t>
            </a:r>
            <a:r>
              <a:rPr lang="en-GB" sz="2800" dirty="0">
                <a:cs typeface="Arial" charset="0"/>
              </a:rPr>
              <a:t>-year-old </a:t>
            </a:r>
            <a:r>
              <a:rPr lang="en-GB" sz="2800" dirty="0" smtClean="0">
                <a:cs typeface="Arial" charset="0"/>
              </a:rPr>
              <a:t>woman </a:t>
            </a:r>
            <a:r>
              <a:rPr lang="en-GB" sz="2800" dirty="0">
                <a:cs typeface="Arial" charset="0"/>
              </a:rPr>
              <a:t>presented in ED at </a:t>
            </a:r>
            <a:r>
              <a:rPr lang="en-GB" sz="2800" dirty="0" smtClean="0">
                <a:cs typeface="Arial" charset="0"/>
              </a:rPr>
              <a:t>1100hrs having taken 24 </a:t>
            </a:r>
            <a:r>
              <a:rPr lang="en-GB" sz="2800" dirty="0">
                <a:cs typeface="Arial" charset="0"/>
              </a:rPr>
              <a:t>x 500mg paracetamol </a:t>
            </a:r>
            <a:r>
              <a:rPr lang="en-GB" sz="2800" dirty="0" smtClean="0">
                <a:cs typeface="Arial" charset="0"/>
              </a:rPr>
              <a:t>12 hours before. She also drank a large quantity of alcohol just prior to the overdose and vomited several times afterwards. </a:t>
            </a:r>
            <a:endParaRPr lang="en-GB" sz="2800" dirty="0">
              <a:cs typeface="Arial" charset="0"/>
            </a:endParaRPr>
          </a:p>
          <a:p>
            <a:pPr marL="0" indent="0" eaLnBrk="1" hangingPunct="1">
              <a:lnSpc>
                <a:spcPct val="90000"/>
              </a:lnSpc>
              <a:buNone/>
            </a:pPr>
            <a:r>
              <a:rPr lang="en-GB" sz="2800" dirty="0" smtClean="0">
                <a:cs typeface="Arial" charset="0"/>
              </a:rPr>
              <a:t>She had a history </a:t>
            </a:r>
            <a:r>
              <a:rPr lang="en-GB" sz="2800" dirty="0">
                <a:cs typeface="Arial" charset="0"/>
              </a:rPr>
              <a:t>of depression, recurrent </a:t>
            </a:r>
            <a:r>
              <a:rPr lang="en-GB" sz="2800" dirty="0" smtClean="0">
                <a:cs typeface="Arial" charset="0"/>
              </a:rPr>
              <a:t>deliberate self-harm </a:t>
            </a:r>
            <a:r>
              <a:rPr lang="en-GB" sz="2800" dirty="0">
                <a:cs typeface="Arial" charset="0"/>
              </a:rPr>
              <a:t>and </a:t>
            </a:r>
            <a:r>
              <a:rPr lang="en-GB" sz="2800" dirty="0" smtClean="0">
                <a:cs typeface="Arial" charset="0"/>
              </a:rPr>
              <a:t>alcoholism.</a:t>
            </a:r>
            <a:endParaRPr lang="en-GB" sz="2800" dirty="0">
              <a:cs typeface="Arial" charset="0"/>
            </a:endParaRPr>
          </a:p>
          <a:p>
            <a:pPr marL="0" indent="0" eaLnBrk="1" hangingPunct="1">
              <a:lnSpc>
                <a:spcPct val="90000"/>
              </a:lnSpc>
              <a:buNone/>
            </a:pPr>
            <a:r>
              <a:rPr lang="en-GB" sz="2800" dirty="0" smtClean="0">
                <a:cs typeface="Arial" charset="0"/>
              </a:rPr>
              <a:t>Her regular medications comprised </a:t>
            </a:r>
            <a:r>
              <a:rPr lang="en-GB" sz="2800" dirty="0">
                <a:cs typeface="Arial" charset="0"/>
              </a:rPr>
              <a:t>citalopram and </a:t>
            </a:r>
            <a:r>
              <a:rPr lang="en-GB" sz="2800" dirty="0" err="1" smtClean="0">
                <a:cs typeface="Arial" charset="0"/>
              </a:rPr>
              <a:t>olanzepine</a:t>
            </a:r>
            <a:r>
              <a:rPr lang="en-GB" sz="2800" dirty="0" smtClean="0">
                <a:cs typeface="Arial" charset="0"/>
              </a:rPr>
              <a:t>.</a:t>
            </a:r>
          </a:p>
          <a:p>
            <a:pPr marL="0" indent="0" eaLnBrk="1" hangingPunct="1">
              <a:lnSpc>
                <a:spcPct val="90000"/>
              </a:lnSpc>
              <a:buNone/>
            </a:pPr>
            <a:r>
              <a:rPr lang="en-GB" sz="2800" dirty="0" smtClean="0">
                <a:cs typeface="Arial" charset="0"/>
              </a:rPr>
              <a:t>On examination her vital signs were normal and her weight was 60kg.</a:t>
            </a:r>
            <a:endParaRPr lang="en-GB" sz="2800"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GB" smtClean="0">
                <a:cs typeface="+mj-cs"/>
              </a:rPr>
              <a:t>Features</a:t>
            </a:r>
          </a:p>
        </p:txBody>
      </p:sp>
      <p:sp>
        <p:nvSpPr>
          <p:cNvPr id="10243" name="Rectangle 3"/>
          <p:cNvSpPr>
            <a:spLocks noGrp="1" noChangeArrowheads="1"/>
          </p:cNvSpPr>
          <p:nvPr>
            <p:ph idx="1"/>
          </p:nvPr>
        </p:nvSpPr>
        <p:spPr/>
        <p:txBody>
          <a:bodyPr/>
          <a:lstStyle/>
          <a:p>
            <a:pPr eaLnBrk="1" hangingPunct="1">
              <a:defRPr/>
            </a:pPr>
            <a:r>
              <a:rPr lang="en-GB" sz="2800" smtClean="0">
                <a:cs typeface="+mn-cs"/>
              </a:rPr>
              <a:t>Corrosive vs Cellular</a:t>
            </a:r>
          </a:p>
          <a:p>
            <a:pPr lvl="1" eaLnBrk="1" hangingPunct="1">
              <a:defRPr/>
            </a:pPr>
            <a:r>
              <a:rPr lang="en-GB" sz="2400" smtClean="0"/>
              <a:t>Corrosive to GI tract</a:t>
            </a:r>
          </a:p>
          <a:p>
            <a:pPr lvl="2" eaLnBrk="1" hangingPunct="1">
              <a:defRPr/>
            </a:pPr>
            <a:r>
              <a:rPr lang="en-GB" sz="2000" smtClean="0"/>
              <a:t>&gt; 20 mg/kg</a:t>
            </a:r>
          </a:p>
          <a:p>
            <a:pPr lvl="2" eaLnBrk="1" hangingPunct="1">
              <a:defRPr/>
            </a:pPr>
            <a:r>
              <a:rPr lang="en-GB" sz="2000" smtClean="0"/>
              <a:t>nausea, vomiting, abdominal pain, haematemesis, and diarrhoea</a:t>
            </a:r>
          </a:p>
          <a:p>
            <a:pPr lvl="2" eaLnBrk="1" hangingPunct="1">
              <a:defRPr/>
            </a:pPr>
            <a:r>
              <a:rPr lang="en-GB" sz="2000" smtClean="0"/>
              <a:t>may become hypovolemic because of significant fluid and blood loss</a:t>
            </a:r>
          </a:p>
          <a:p>
            <a:pPr lvl="2" eaLnBrk="1" hangingPunct="1">
              <a:buFontTx/>
              <a:buNone/>
              <a:defRPr/>
            </a:pPr>
            <a:endParaRPr lang="en-GB" sz="2000" smtClean="0"/>
          </a:p>
          <a:p>
            <a:pPr lvl="1" eaLnBrk="1" hangingPunct="1">
              <a:defRPr/>
            </a:pPr>
            <a:r>
              <a:rPr lang="en-GB" sz="2400" smtClean="0"/>
              <a:t>Cellular toxicity at higher levels </a:t>
            </a:r>
          </a:p>
          <a:p>
            <a:pPr lvl="2" eaLnBrk="1" hangingPunct="1">
              <a:defRPr/>
            </a:pPr>
            <a:r>
              <a:rPr lang="en-GB" sz="2000" smtClean="0"/>
              <a:t>Primarily liver </a:t>
            </a:r>
          </a:p>
          <a:p>
            <a:pPr lvl="2" eaLnBrk="1" hangingPunct="1">
              <a:defRPr/>
            </a:pPr>
            <a:r>
              <a:rPr lang="en-GB" sz="2000" smtClean="0"/>
              <a:t>Chronic iron overload – heart deposition causing myocardial siderosis</a:t>
            </a:r>
          </a:p>
          <a:p>
            <a:pPr eaLnBrk="1" hangingPunct="1">
              <a:buFontTx/>
              <a:buNone/>
              <a:defRPr/>
            </a:pPr>
            <a:endParaRPr lang="en-GB" sz="2800" smtClean="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GB" smtClean="0">
                <a:cs typeface="+mj-cs"/>
              </a:rPr>
              <a:t>Management</a:t>
            </a:r>
          </a:p>
        </p:txBody>
      </p:sp>
      <p:sp>
        <p:nvSpPr>
          <p:cNvPr id="15363" name="Rectangle 3"/>
          <p:cNvSpPr>
            <a:spLocks noGrp="1" noChangeArrowheads="1"/>
          </p:cNvSpPr>
          <p:nvPr>
            <p:ph idx="1"/>
          </p:nvPr>
        </p:nvSpPr>
        <p:spPr/>
        <p:txBody>
          <a:bodyPr/>
          <a:lstStyle/>
          <a:p>
            <a:pPr eaLnBrk="1" hangingPunct="1">
              <a:lnSpc>
                <a:spcPct val="90000"/>
              </a:lnSpc>
              <a:defRPr/>
            </a:pPr>
            <a:r>
              <a:rPr lang="en-GB" smtClean="0">
                <a:cs typeface="+mn-cs"/>
              </a:rPr>
              <a:t>Usual monitoring – ECG, temp, BP etc.</a:t>
            </a:r>
          </a:p>
          <a:p>
            <a:pPr eaLnBrk="1" hangingPunct="1">
              <a:lnSpc>
                <a:spcPct val="90000"/>
              </a:lnSpc>
              <a:defRPr/>
            </a:pPr>
            <a:r>
              <a:rPr lang="en-GB" smtClean="0">
                <a:cs typeface="+mn-cs"/>
              </a:rPr>
              <a:t>IV fluids</a:t>
            </a:r>
          </a:p>
          <a:p>
            <a:pPr eaLnBrk="1" hangingPunct="1">
              <a:lnSpc>
                <a:spcPct val="90000"/>
              </a:lnSpc>
              <a:defRPr/>
            </a:pPr>
            <a:r>
              <a:rPr lang="en-GB" smtClean="0">
                <a:cs typeface="+mn-cs"/>
              </a:rPr>
              <a:t>Seizures as per normal algorithm</a:t>
            </a:r>
          </a:p>
          <a:p>
            <a:pPr eaLnBrk="1" hangingPunct="1">
              <a:lnSpc>
                <a:spcPct val="90000"/>
              </a:lnSpc>
              <a:defRPr/>
            </a:pPr>
            <a:r>
              <a:rPr lang="en-GB" smtClean="0">
                <a:cs typeface="+mn-cs"/>
              </a:rPr>
              <a:t>If metabolic acidosis despite correction of hypoxia and fluids, consider sodium bicarbonate </a:t>
            </a:r>
          </a:p>
          <a:p>
            <a:pPr eaLnBrk="1" hangingPunct="1">
              <a:lnSpc>
                <a:spcPct val="90000"/>
              </a:lnSpc>
              <a:defRPr/>
            </a:pPr>
            <a:endParaRPr lang="en-GB" smtClean="0">
              <a:cs typeface="+mn-cs"/>
            </a:endParaRPr>
          </a:p>
          <a:p>
            <a:pPr eaLnBrk="1" hangingPunct="1">
              <a:lnSpc>
                <a:spcPct val="90000"/>
              </a:lnSpc>
              <a:defRPr/>
            </a:pPr>
            <a:r>
              <a:rPr lang="en-GB" b="1" smtClean="0">
                <a:cs typeface="+mn-cs"/>
              </a:rPr>
              <a:t>NB Activated charcoal does not bind iron</a:t>
            </a:r>
            <a:r>
              <a:rPr lang="en-GB" smtClean="0">
                <a:cs typeface="+mn-cs"/>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533400"/>
            <a:ext cx="8229600" cy="5943600"/>
          </a:xfrm>
        </p:spPr>
        <p:txBody>
          <a:bodyPr/>
          <a:lstStyle/>
          <a:p>
            <a:pPr eaLnBrk="1" hangingPunct="1">
              <a:lnSpc>
                <a:spcPct val="80000"/>
              </a:lnSpc>
              <a:defRPr/>
            </a:pPr>
            <a:r>
              <a:rPr lang="en-GB" sz="2000" smtClean="0">
                <a:cs typeface="+mn-cs"/>
              </a:rPr>
              <a:t>Serum iron concentration 4 hours after ingestion is the best measure of severity</a:t>
            </a:r>
          </a:p>
          <a:p>
            <a:pPr eaLnBrk="1" hangingPunct="1">
              <a:lnSpc>
                <a:spcPct val="80000"/>
              </a:lnSpc>
              <a:defRPr/>
            </a:pPr>
            <a:r>
              <a:rPr lang="en-GB" sz="2000" b="1" smtClean="0">
                <a:cs typeface="+mn-cs"/>
              </a:rPr>
              <a:t>Less than 3 mg/L – Mild</a:t>
            </a:r>
          </a:p>
          <a:p>
            <a:pPr lvl="1" eaLnBrk="1" hangingPunct="1">
              <a:lnSpc>
                <a:spcPct val="80000"/>
              </a:lnSpc>
              <a:defRPr/>
            </a:pPr>
            <a:r>
              <a:rPr lang="en-GB" sz="1800" smtClean="0"/>
              <a:t>Desferrioxamine is not required.</a:t>
            </a:r>
          </a:p>
          <a:p>
            <a:pPr lvl="1" eaLnBrk="1" hangingPunct="1">
              <a:lnSpc>
                <a:spcPct val="80000"/>
              </a:lnSpc>
              <a:defRPr/>
            </a:pPr>
            <a:r>
              <a:rPr lang="en-GB" sz="1800" smtClean="0"/>
              <a:t>If the level is taken at 4 hours, repeat at 6 hours to ensure peak has occurred</a:t>
            </a:r>
          </a:p>
          <a:p>
            <a:pPr lvl="1" eaLnBrk="1" hangingPunct="1">
              <a:lnSpc>
                <a:spcPct val="80000"/>
              </a:lnSpc>
              <a:defRPr/>
            </a:pPr>
            <a:r>
              <a:rPr lang="en-GB" sz="1800" smtClean="0"/>
              <a:t>If asymptomatic, discharge</a:t>
            </a:r>
          </a:p>
          <a:p>
            <a:pPr lvl="1" eaLnBrk="1" hangingPunct="1">
              <a:lnSpc>
                <a:spcPct val="80000"/>
              </a:lnSpc>
              <a:buFontTx/>
              <a:buNone/>
              <a:defRPr/>
            </a:pPr>
            <a:endParaRPr lang="en-GB" sz="1800" smtClean="0"/>
          </a:p>
          <a:p>
            <a:pPr eaLnBrk="1" hangingPunct="1">
              <a:lnSpc>
                <a:spcPct val="80000"/>
              </a:lnSpc>
              <a:defRPr/>
            </a:pPr>
            <a:r>
              <a:rPr lang="en-GB" sz="2000" b="1" smtClean="0">
                <a:cs typeface="+mn-cs"/>
              </a:rPr>
              <a:t>3 - 5 mg/L - Moderate toxicity</a:t>
            </a:r>
          </a:p>
          <a:p>
            <a:pPr lvl="1" eaLnBrk="1" hangingPunct="1">
              <a:lnSpc>
                <a:spcPct val="80000"/>
              </a:lnSpc>
              <a:defRPr/>
            </a:pPr>
            <a:r>
              <a:rPr lang="en-GB" sz="1800" smtClean="0"/>
              <a:t>Repeat levels after 2 hours.  If  </a:t>
            </a:r>
            <a:r>
              <a:rPr lang="en-GB" sz="1800" i="1" smtClean="0"/>
              <a:t>falling</a:t>
            </a:r>
            <a:r>
              <a:rPr lang="en-GB" sz="1800" smtClean="0"/>
              <a:t> and </a:t>
            </a:r>
            <a:r>
              <a:rPr lang="en-GB" sz="1800" i="1" smtClean="0"/>
              <a:t>asymptomatic</a:t>
            </a:r>
            <a:r>
              <a:rPr lang="en-GB" sz="1800" smtClean="0"/>
              <a:t>, intervention is unlikely to be required. If </a:t>
            </a:r>
            <a:r>
              <a:rPr lang="en-GB" sz="1800" i="1" smtClean="0"/>
              <a:t>symptomatic</a:t>
            </a:r>
            <a:r>
              <a:rPr lang="en-GB" sz="1800" smtClean="0"/>
              <a:t>, monitor.  If </a:t>
            </a:r>
            <a:r>
              <a:rPr lang="en-GB" sz="1800" i="1" smtClean="0"/>
              <a:t>rising</a:t>
            </a:r>
            <a:r>
              <a:rPr lang="en-GB" sz="1800" smtClean="0"/>
              <a:t> and </a:t>
            </a:r>
            <a:r>
              <a:rPr lang="en-GB" sz="1800" i="1" smtClean="0"/>
              <a:t>asymptomatic</a:t>
            </a:r>
            <a:r>
              <a:rPr lang="en-GB" sz="1800" smtClean="0"/>
              <a:t> continue supportive management until 12 hours post ingestion</a:t>
            </a:r>
          </a:p>
          <a:p>
            <a:pPr lvl="1" eaLnBrk="1" hangingPunct="1">
              <a:lnSpc>
                <a:spcPct val="80000"/>
              </a:lnSpc>
              <a:defRPr/>
            </a:pPr>
            <a:r>
              <a:rPr lang="en-GB" sz="1800" smtClean="0"/>
              <a:t>If </a:t>
            </a:r>
            <a:r>
              <a:rPr lang="en-GB" sz="1800" i="1" smtClean="0"/>
              <a:t>rising</a:t>
            </a:r>
            <a:r>
              <a:rPr lang="en-GB" sz="1800" smtClean="0"/>
              <a:t> and </a:t>
            </a:r>
            <a:r>
              <a:rPr lang="en-GB" sz="1800" i="1" smtClean="0"/>
              <a:t>symptomatic</a:t>
            </a:r>
            <a:r>
              <a:rPr lang="en-GB" sz="1800" smtClean="0"/>
              <a:t> or have biochemical abnormalities (eg acidosis, haemolysis), consider the use of </a:t>
            </a:r>
            <a:r>
              <a:rPr lang="en-GB" sz="1800" b="1" u="sng" smtClean="0">
                <a:hlinkClick r:id="rId2"/>
              </a:rPr>
              <a:t>desferrioxamine</a:t>
            </a:r>
            <a:endParaRPr lang="en-GB" sz="1800" b="1" smtClean="0"/>
          </a:p>
          <a:p>
            <a:pPr lvl="1" eaLnBrk="1" hangingPunct="1">
              <a:lnSpc>
                <a:spcPct val="80000"/>
              </a:lnSpc>
              <a:buFontTx/>
              <a:buNone/>
              <a:defRPr/>
            </a:pPr>
            <a:endParaRPr lang="en-GB" sz="1800" b="1" smtClean="0"/>
          </a:p>
          <a:p>
            <a:pPr eaLnBrk="1" hangingPunct="1">
              <a:lnSpc>
                <a:spcPct val="80000"/>
              </a:lnSpc>
              <a:defRPr/>
            </a:pPr>
            <a:r>
              <a:rPr lang="en-GB" sz="2000" b="1" smtClean="0">
                <a:cs typeface="+mn-cs"/>
              </a:rPr>
              <a:t>&gt; 5 mg/L - Severe toxicity</a:t>
            </a:r>
          </a:p>
          <a:p>
            <a:pPr lvl="1" eaLnBrk="1" hangingPunct="1">
              <a:lnSpc>
                <a:spcPct val="80000"/>
              </a:lnSpc>
              <a:defRPr/>
            </a:pPr>
            <a:r>
              <a:rPr lang="en-GB" sz="1800" smtClean="0"/>
              <a:t>If the patient is symptomatic or has biochemical abnormalities (eg acidosis, haemolysis) consider the use of </a:t>
            </a:r>
            <a:r>
              <a:rPr lang="en-GB" sz="1800" u="sng" smtClean="0">
                <a:hlinkClick r:id="rId2"/>
              </a:rPr>
              <a:t>desferrioxamine</a:t>
            </a:r>
            <a:r>
              <a:rPr lang="en-GB" sz="1800" smtClean="0"/>
              <a:t>.</a:t>
            </a:r>
          </a:p>
          <a:p>
            <a:pPr lvl="1" eaLnBrk="1" hangingPunct="1">
              <a:lnSpc>
                <a:spcPct val="80000"/>
              </a:lnSpc>
              <a:defRPr/>
            </a:pPr>
            <a:r>
              <a:rPr lang="en-GB" sz="1800" smtClean="0"/>
              <a:t>If asymptomatic continue with supportive management and repeat level after 2 hours. Consider </a:t>
            </a:r>
            <a:r>
              <a:rPr lang="en-GB" sz="1800" u="sng" smtClean="0">
                <a:hlinkClick r:id="rId2"/>
              </a:rPr>
              <a:t>desferrioxamine</a:t>
            </a:r>
            <a:r>
              <a:rPr lang="en-GB" sz="1800" smtClean="0"/>
              <a:t> if deterioration in clinical state occurs during this time or if the iron concentration is rising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GB" smtClean="0">
                <a:cs typeface="+mj-cs"/>
              </a:rPr>
              <a:t>6 hrs after ingestion</a:t>
            </a:r>
          </a:p>
        </p:txBody>
      </p:sp>
      <p:sp>
        <p:nvSpPr>
          <p:cNvPr id="17411" name="Rectangle 3"/>
          <p:cNvSpPr>
            <a:spLocks noGrp="1" noChangeArrowheads="1"/>
          </p:cNvSpPr>
          <p:nvPr>
            <p:ph idx="1"/>
          </p:nvPr>
        </p:nvSpPr>
        <p:spPr/>
        <p:txBody>
          <a:bodyPr/>
          <a:lstStyle/>
          <a:p>
            <a:pPr eaLnBrk="1" hangingPunct="1">
              <a:defRPr/>
            </a:pPr>
            <a:r>
              <a:rPr lang="en-GB" sz="2800" smtClean="0">
                <a:cs typeface="+mn-cs"/>
              </a:rPr>
              <a:t>&gt; 6 hours, peak iron levels will have passed </a:t>
            </a:r>
          </a:p>
          <a:p>
            <a:pPr eaLnBrk="1" hangingPunct="1">
              <a:defRPr/>
            </a:pPr>
            <a:r>
              <a:rPr lang="en-GB" sz="2800" smtClean="0">
                <a:cs typeface="+mn-cs"/>
              </a:rPr>
              <a:t>Interpretation difficult</a:t>
            </a:r>
          </a:p>
          <a:p>
            <a:pPr eaLnBrk="1" hangingPunct="1">
              <a:defRPr/>
            </a:pPr>
            <a:r>
              <a:rPr lang="en-GB" sz="2800" smtClean="0">
                <a:cs typeface="+mn-cs"/>
              </a:rPr>
              <a:t>Repeat iron level within 2 hours to confirm falling</a:t>
            </a:r>
          </a:p>
          <a:p>
            <a:pPr eaLnBrk="1" hangingPunct="1">
              <a:defRPr/>
            </a:pPr>
            <a:r>
              <a:rPr lang="en-GB" sz="2800" smtClean="0">
                <a:cs typeface="+mn-cs"/>
              </a:rPr>
              <a:t>If level &gt; 5 mg/L, consider desferrioxamine</a:t>
            </a:r>
          </a:p>
          <a:p>
            <a:pPr eaLnBrk="1" hangingPunct="1">
              <a:defRPr/>
            </a:pPr>
            <a:endParaRPr lang="en-GB" sz="2800" smtClean="0">
              <a:cs typeface="+mn-cs"/>
            </a:endParaRPr>
          </a:p>
          <a:p>
            <a:pPr eaLnBrk="1" hangingPunct="1">
              <a:defRPr/>
            </a:pPr>
            <a:r>
              <a:rPr lang="en-GB" sz="2800" smtClean="0">
                <a:cs typeface="+mn-cs"/>
              </a:rPr>
              <a:t>IV desferrioxamine dose is 15 mg/kg body weight/hour</a:t>
            </a:r>
          </a:p>
          <a:p>
            <a:pPr lvl="1" eaLnBrk="1" hangingPunct="1">
              <a:defRPr/>
            </a:pPr>
            <a:r>
              <a:rPr lang="en-GB" sz="2400" smtClean="0"/>
              <a:t>continued until clinical features improve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GB" smtClean="0">
                <a:cs typeface="+mj-cs"/>
              </a:rPr>
              <a:t>Severe poisoning</a:t>
            </a:r>
          </a:p>
        </p:txBody>
      </p:sp>
      <p:sp>
        <p:nvSpPr>
          <p:cNvPr id="12291" name="Rectangle 3"/>
          <p:cNvSpPr>
            <a:spLocks noGrp="1" noChangeArrowheads="1"/>
          </p:cNvSpPr>
          <p:nvPr>
            <p:ph idx="1"/>
          </p:nvPr>
        </p:nvSpPr>
        <p:spPr/>
        <p:txBody>
          <a:bodyPr/>
          <a:lstStyle/>
          <a:p>
            <a:pPr eaLnBrk="1" hangingPunct="1">
              <a:lnSpc>
                <a:spcPct val="80000"/>
              </a:lnSpc>
              <a:defRPr/>
            </a:pPr>
            <a:r>
              <a:rPr lang="en-GB" sz="2000" b="1" smtClean="0">
                <a:cs typeface="+mn-cs"/>
              </a:rPr>
              <a:t>Severe poisoning </a:t>
            </a:r>
          </a:p>
          <a:p>
            <a:pPr lvl="1" eaLnBrk="1" hangingPunct="1">
              <a:lnSpc>
                <a:spcPct val="80000"/>
              </a:lnSpc>
              <a:defRPr/>
            </a:pPr>
            <a:r>
              <a:rPr lang="en-GB" sz="1800" smtClean="0"/>
              <a:t>Reduced GCS</a:t>
            </a:r>
          </a:p>
          <a:p>
            <a:pPr lvl="1" eaLnBrk="1" hangingPunct="1">
              <a:lnSpc>
                <a:spcPct val="80000"/>
              </a:lnSpc>
              <a:defRPr/>
            </a:pPr>
            <a:r>
              <a:rPr lang="en-GB" sz="1800" smtClean="0"/>
              <a:t>Shock/hypotension</a:t>
            </a:r>
          </a:p>
          <a:p>
            <a:pPr lvl="1" eaLnBrk="1" hangingPunct="1">
              <a:lnSpc>
                <a:spcPct val="80000"/>
              </a:lnSpc>
              <a:defRPr/>
            </a:pPr>
            <a:r>
              <a:rPr lang="en-GB" sz="1800" smtClean="0"/>
              <a:t>Metabolic acidosis</a:t>
            </a:r>
          </a:p>
          <a:p>
            <a:pPr lvl="1" eaLnBrk="1" hangingPunct="1">
              <a:lnSpc>
                <a:spcPct val="80000"/>
              </a:lnSpc>
              <a:defRPr/>
            </a:pPr>
            <a:r>
              <a:rPr lang="en-GB" sz="1800" smtClean="0"/>
              <a:t>PR bleeding, haematemesis</a:t>
            </a:r>
          </a:p>
          <a:p>
            <a:pPr lvl="1" eaLnBrk="1" hangingPunct="1">
              <a:lnSpc>
                <a:spcPct val="80000"/>
              </a:lnSpc>
              <a:defRPr/>
            </a:pPr>
            <a:r>
              <a:rPr lang="en-GB" sz="1800" smtClean="0"/>
              <a:t>Convulsions</a:t>
            </a:r>
          </a:p>
          <a:p>
            <a:pPr lvl="1" eaLnBrk="1" hangingPunct="1">
              <a:lnSpc>
                <a:spcPct val="80000"/>
              </a:lnSpc>
              <a:defRPr/>
            </a:pPr>
            <a:r>
              <a:rPr lang="en-GB" sz="1800" b="1" smtClean="0"/>
              <a:t>Haemolysis</a:t>
            </a:r>
            <a:r>
              <a:rPr lang="en-GB" sz="1800" smtClean="0"/>
              <a:t> &amp; positive anion gap </a:t>
            </a:r>
          </a:p>
          <a:p>
            <a:pPr lvl="1" eaLnBrk="1" hangingPunct="1">
              <a:lnSpc>
                <a:spcPct val="80000"/>
              </a:lnSpc>
              <a:defRPr/>
            </a:pPr>
            <a:endParaRPr lang="en-GB" sz="1800" smtClean="0"/>
          </a:p>
          <a:p>
            <a:pPr lvl="1" eaLnBrk="1" hangingPunct="1">
              <a:lnSpc>
                <a:spcPct val="80000"/>
              </a:lnSpc>
              <a:defRPr/>
            </a:pPr>
            <a:r>
              <a:rPr lang="en-GB" sz="1800" b="1" smtClean="0"/>
              <a:t>Haemolysed blood samples</a:t>
            </a:r>
            <a:r>
              <a:rPr lang="en-GB" sz="1800" smtClean="0"/>
              <a:t> are a potential for concern in this context</a:t>
            </a:r>
          </a:p>
          <a:p>
            <a:pPr lvl="1" eaLnBrk="1" hangingPunct="1">
              <a:lnSpc>
                <a:spcPct val="80000"/>
              </a:lnSpc>
              <a:defRPr/>
            </a:pPr>
            <a:endParaRPr lang="en-GB" sz="1800" smtClean="0"/>
          </a:p>
          <a:p>
            <a:pPr eaLnBrk="1" hangingPunct="1">
              <a:lnSpc>
                <a:spcPct val="80000"/>
              </a:lnSpc>
              <a:defRPr/>
            </a:pPr>
            <a:r>
              <a:rPr lang="en-GB" sz="2000" b="1" smtClean="0">
                <a:cs typeface="+mn-cs"/>
              </a:rPr>
              <a:t>ALL</a:t>
            </a:r>
            <a:r>
              <a:rPr lang="en-GB" sz="2000" smtClean="0">
                <a:cs typeface="+mn-cs"/>
              </a:rPr>
              <a:t> indications for urgent treatment with desferrioxamine</a:t>
            </a:r>
          </a:p>
          <a:p>
            <a:pPr eaLnBrk="1" hangingPunct="1">
              <a:lnSpc>
                <a:spcPct val="80000"/>
              </a:lnSpc>
              <a:defRPr/>
            </a:pPr>
            <a:endParaRPr lang="en-GB" sz="2000" smtClean="0">
              <a:cs typeface="+mn-cs"/>
            </a:endParaRPr>
          </a:p>
          <a:p>
            <a:pPr eaLnBrk="1" hangingPunct="1">
              <a:lnSpc>
                <a:spcPct val="80000"/>
              </a:lnSpc>
              <a:defRPr/>
            </a:pPr>
            <a:r>
              <a:rPr lang="en-GB" sz="2000" smtClean="0">
                <a:cs typeface="+mn-cs"/>
              </a:rPr>
              <a:t>Features of hepatocellular necrosis and renal failure may appear after 12 hours.</a:t>
            </a:r>
          </a:p>
          <a:p>
            <a:pPr eaLnBrk="1" hangingPunct="1">
              <a:lnSpc>
                <a:spcPct val="80000"/>
              </a:lnSpc>
              <a:defRPr/>
            </a:pPr>
            <a:r>
              <a:rPr lang="en-GB" sz="2000" smtClean="0">
                <a:cs typeface="+mn-cs"/>
              </a:rPr>
              <a:t>Polymorph leukocytosis and hyperglycaemia may appear within 6 hours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179"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639801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GB" sz="3200" dirty="0">
                <a:latin typeface="Arial" charset="0"/>
                <a:cs typeface="Arial" charset="0"/>
              </a:rPr>
              <a:t>Is this a </a:t>
            </a:r>
            <a:r>
              <a:rPr lang="en-GB" sz="3200" dirty="0" smtClean="0">
                <a:latin typeface="Arial" charset="0"/>
                <a:cs typeface="Arial" charset="0"/>
              </a:rPr>
              <a:t>significant overdose?</a:t>
            </a:r>
            <a:endParaRPr lang="en-GB" sz="3200" dirty="0">
              <a:latin typeface="Arial" charset="0"/>
              <a:cs typeface="Arial" charset="0"/>
            </a:endParaRPr>
          </a:p>
        </p:txBody>
      </p:sp>
      <p:sp>
        <p:nvSpPr>
          <p:cNvPr id="22531" name="Rectangle 3"/>
          <p:cNvSpPr>
            <a:spLocks noGrp="1" noChangeArrowheads="1"/>
          </p:cNvSpPr>
          <p:nvPr>
            <p:ph idx="1"/>
          </p:nvPr>
        </p:nvSpPr>
        <p:spPr/>
        <p:txBody>
          <a:bodyPr/>
          <a:lstStyle/>
          <a:p>
            <a:pPr eaLnBrk="1" hangingPunct="1">
              <a:buFont typeface="Wingdings" pitchFamily="2" charset="2"/>
              <a:buBlip>
                <a:blip r:embed="rId2"/>
              </a:buBlip>
              <a:defRPr/>
            </a:pPr>
            <a:r>
              <a:rPr lang="en-GB" sz="2800" dirty="0" smtClean="0">
                <a:ea typeface="+mn-ea"/>
              </a:rPr>
              <a:t>12g paracetamol</a:t>
            </a:r>
          </a:p>
          <a:p>
            <a:pPr eaLnBrk="1" hangingPunct="1">
              <a:buFont typeface="Wingdings" pitchFamily="2" charset="2"/>
              <a:buBlip>
                <a:blip r:embed="rId2"/>
              </a:buBlip>
              <a:defRPr/>
            </a:pPr>
            <a:r>
              <a:rPr lang="en-GB" sz="2800" dirty="0" smtClean="0">
                <a:ea typeface="+mn-ea"/>
              </a:rPr>
              <a:t>weight 60kg</a:t>
            </a:r>
          </a:p>
          <a:p>
            <a:pPr eaLnBrk="1" hangingPunct="1">
              <a:buFont typeface="Wingdings" pitchFamily="2" charset="2"/>
              <a:buBlip>
                <a:blip r:embed="rId2"/>
              </a:buBlip>
              <a:defRPr/>
            </a:pPr>
            <a:r>
              <a:rPr lang="en-GB" sz="2800" dirty="0" smtClean="0">
                <a:ea typeface="+mn-ea"/>
              </a:rPr>
              <a:t>dose = 200mg/kg</a:t>
            </a:r>
          </a:p>
          <a:p>
            <a:pPr eaLnBrk="1" hangingPunct="1">
              <a:buFont typeface="Wingdings" pitchFamily="2" charset="2"/>
              <a:buNone/>
              <a:defRPr/>
            </a:pPr>
            <a:endParaRPr lang="en-GB" dirty="0" smtClean="0">
              <a:ea typeface="+mn-ea"/>
            </a:endParaRPr>
          </a:p>
          <a:p>
            <a:pPr eaLnBrk="1" hangingPunct="1">
              <a:buFont typeface="Wingdings" pitchFamily="2" charset="2"/>
              <a:buNone/>
              <a:defRPr/>
            </a:pPr>
            <a:endParaRPr lang="en-GB" dirty="0" smtClean="0">
              <a:ea typeface="+mn-ea"/>
            </a:endParaRPr>
          </a:p>
          <a:p>
            <a:pPr eaLnBrk="1" hangingPunct="1">
              <a:buFont typeface="Wingdings" pitchFamily="2" charset="2"/>
              <a:buNone/>
              <a:defRPr/>
            </a:pPr>
            <a:r>
              <a:rPr lang="en-GB" sz="2800" dirty="0" smtClean="0">
                <a:ea typeface="+mn-ea"/>
              </a:rPr>
              <a:t>Threshold for risk of significant toxicity is &gt;150mg/kg (&gt;75mg/kg if high risk) or &gt;12g total </a:t>
            </a:r>
            <a:r>
              <a:rPr lang="en-GB" sz="2800" dirty="0" smtClean="0">
                <a:ea typeface="+mn-ea"/>
              </a:rPr>
              <a:t>paracetamol.</a:t>
            </a:r>
            <a:endParaRPr lang="en-GB" sz="2800" dirty="0" smtClean="0">
              <a:ea typeface="+mn-ea"/>
            </a:endParaRPr>
          </a:p>
          <a:p>
            <a:pPr eaLnBrk="1" hangingPunct="1">
              <a:buFont typeface="Wingdings" pitchFamily="2" charset="2"/>
              <a:buBlip>
                <a:blip r:embed="rId2"/>
              </a:buBlip>
              <a:defRPr/>
            </a:pPr>
            <a:endParaRPr lang="en-GB" dirty="0" smtClean="0">
              <a:ea typeface="+mn-ea"/>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r="945"/>
          <a:stretch>
            <a:fillRect/>
          </a:stretch>
        </p:blipFill>
        <p:spPr bwMode="auto">
          <a:xfrm>
            <a:off x="4859338" y="1557338"/>
            <a:ext cx="3708400"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atin typeface="Arial" charset="0"/>
                <a:cs typeface="Arial" charset="0"/>
              </a:rPr>
              <a:t>True or false?</a:t>
            </a:r>
          </a:p>
        </p:txBody>
      </p:sp>
      <p:sp>
        <p:nvSpPr>
          <p:cNvPr id="23555" name="Rectangle 3"/>
          <p:cNvSpPr>
            <a:spLocks noGrp="1" noChangeArrowheads="1"/>
          </p:cNvSpPr>
          <p:nvPr>
            <p:ph idx="1"/>
          </p:nvPr>
        </p:nvSpPr>
        <p:spPr>
          <a:xfrm>
            <a:off x="468313" y="1628775"/>
            <a:ext cx="8229600" cy="4530725"/>
          </a:xfrm>
        </p:spPr>
        <p:txBody>
          <a:bodyPr/>
          <a:lstStyle/>
          <a:p>
            <a:pPr marL="0" indent="0" eaLnBrk="1" hangingPunct="1">
              <a:lnSpc>
                <a:spcPct val="90000"/>
              </a:lnSpc>
              <a:buFont typeface="Wingdings" pitchFamily="2" charset="2"/>
              <a:buNone/>
              <a:defRPr/>
            </a:pPr>
            <a:r>
              <a:rPr lang="en-GB" sz="2800" dirty="0" smtClean="0">
                <a:ea typeface="+mn-ea"/>
              </a:rPr>
              <a:t>Activated charcoal should be </a:t>
            </a:r>
          </a:p>
          <a:p>
            <a:pPr marL="0" indent="0" eaLnBrk="1" hangingPunct="1">
              <a:lnSpc>
                <a:spcPct val="90000"/>
              </a:lnSpc>
              <a:buFont typeface="Wingdings" pitchFamily="2" charset="2"/>
              <a:buNone/>
              <a:defRPr/>
            </a:pPr>
            <a:r>
              <a:rPr lang="en-GB" sz="2800" dirty="0" smtClean="0">
                <a:ea typeface="+mn-ea"/>
              </a:rPr>
              <a:t>administered without delay</a:t>
            </a:r>
          </a:p>
          <a:p>
            <a:pPr marL="0" indent="0" eaLnBrk="1" hangingPunct="1">
              <a:lnSpc>
                <a:spcPct val="90000"/>
              </a:lnSpc>
              <a:buFont typeface="Wingdings" pitchFamily="2" charset="2"/>
              <a:buNone/>
              <a:defRPr/>
            </a:pPr>
            <a:endParaRPr lang="en-GB" sz="2800" dirty="0" smtClean="0">
              <a:ea typeface="+mn-ea"/>
            </a:endParaRPr>
          </a:p>
          <a:p>
            <a:pPr marL="0" indent="0" eaLnBrk="1" hangingPunct="1">
              <a:lnSpc>
                <a:spcPct val="90000"/>
              </a:lnSpc>
              <a:buFont typeface="Wingdings" pitchFamily="2" charset="2"/>
              <a:buNone/>
              <a:defRPr/>
            </a:pPr>
            <a:r>
              <a:rPr lang="en-GB" sz="2800" dirty="0" smtClean="0">
                <a:ea typeface="+mn-ea"/>
              </a:rPr>
              <a:t>FALSE</a:t>
            </a:r>
          </a:p>
          <a:p>
            <a:pPr marL="0" indent="0" eaLnBrk="1" hangingPunct="1">
              <a:lnSpc>
                <a:spcPct val="90000"/>
              </a:lnSpc>
              <a:buFont typeface="Wingdings" pitchFamily="2" charset="2"/>
              <a:buNone/>
              <a:defRPr/>
            </a:pPr>
            <a:endParaRPr lang="en-GB" sz="2800" dirty="0" smtClean="0">
              <a:ea typeface="+mn-ea"/>
            </a:endParaRPr>
          </a:p>
          <a:p>
            <a:pPr marL="0" indent="0" eaLnBrk="1" hangingPunct="1">
              <a:lnSpc>
                <a:spcPct val="90000"/>
              </a:lnSpc>
              <a:buFont typeface="Wingdings" pitchFamily="2" charset="2"/>
              <a:buNone/>
              <a:defRPr/>
            </a:pPr>
            <a:r>
              <a:rPr lang="en-GB" sz="2800" dirty="0" smtClean="0">
                <a:ea typeface="+mn-ea"/>
              </a:rPr>
              <a:t>Gut decontamination with activated charcoal may reduce absorption of paracetamol </a:t>
            </a:r>
            <a:r>
              <a:rPr lang="en-GB" sz="2800" dirty="0" smtClean="0">
                <a:ea typeface="+mn-ea"/>
              </a:rPr>
              <a:t>minimising </a:t>
            </a:r>
            <a:r>
              <a:rPr lang="en-GB" sz="2800" dirty="0" smtClean="0">
                <a:ea typeface="+mn-ea"/>
              </a:rPr>
              <a:t>the need for NAC but is only effective if given within 1h of </a:t>
            </a:r>
            <a:r>
              <a:rPr lang="en-GB" sz="2800" dirty="0" smtClean="0">
                <a:ea typeface="+mn-ea"/>
              </a:rPr>
              <a:t>overdose</a:t>
            </a:r>
            <a:r>
              <a:rPr lang="en-GB" sz="2800" dirty="0" smtClean="0"/>
              <a:t>. G</a:t>
            </a:r>
            <a:r>
              <a:rPr lang="en-GB" sz="2800" dirty="0" smtClean="0">
                <a:ea typeface="+mn-ea"/>
              </a:rPr>
              <a:t>astric </a:t>
            </a:r>
            <a:r>
              <a:rPr lang="en-GB" sz="2800" dirty="0" smtClean="0">
                <a:ea typeface="+mn-ea"/>
              </a:rPr>
              <a:t>lavage is not recommended and may actually enhance early </a:t>
            </a:r>
            <a:r>
              <a:rPr lang="en-GB" sz="2800" dirty="0" smtClean="0">
                <a:ea typeface="+mn-ea"/>
              </a:rPr>
              <a:t>absorption.</a:t>
            </a:r>
            <a:endParaRPr lang="en-GB" sz="2800" dirty="0" smtClean="0">
              <a:ea typeface="+mn-ea"/>
            </a:endParaRPr>
          </a:p>
          <a:p>
            <a:pPr marL="0" indent="0" eaLnBrk="1" hangingPunct="1">
              <a:lnSpc>
                <a:spcPct val="90000"/>
              </a:lnSpc>
              <a:buFont typeface="Wingdings" pitchFamily="2" charset="2"/>
              <a:buBlip>
                <a:blip r:embed="rId2"/>
              </a:buBlip>
              <a:defRPr/>
            </a:pPr>
            <a:endParaRPr lang="en-GB" sz="2800" dirty="0" smtClean="0">
              <a:ea typeface="+mn-ea"/>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11587">
            <a:off x="6300788" y="260350"/>
            <a:ext cx="16478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260350"/>
            <a:ext cx="8229600" cy="1143000"/>
          </a:xfrm>
        </p:spPr>
        <p:txBody>
          <a:bodyPr/>
          <a:lstStyle/>
          <a:p>
            <a:pPr eaLnBrk="1" hangingPunct="1"/>
            <a:r>
              <a:rPr lang="en-GB">
                <a:latin typeface="Arial" charset="0"/>
                <a:cs typeface="Arial" charset="0"/>
              </a:rPr>
              <a:t>True or false?</a:t>
            </a:r>
          </a:p>
        </p:txBody>
      </p:sp>
      <p:sp>
        <p:nvSpPr>
          <p:cNvPr id="27651" name="Rectangle 3"/>
          <p:cNvSpPr>
            <a:spLocks noGrp="1" noChangeArrowheads="1"/>
          </p:cNvSpPr>
          <p:nvPr>
            <p:ph idx="1"/>
          </p:nvPr>
        </p:nvSpPr>
        <p:spPr>
          <a:xfrm>
            <a:off x="457200" y="1412875"/>
            <a:ext cx="8229600" cy="5111750"/>
          </a:xfrm>
        </p:spPr>
        <p:txBody>
          <a:bodyPr/>
          <a:lstStyle/>
          <a:p>
            <a:pPr marL="0" indent="0" eaLnBrk="1" hangingPunct="1">
              <a:lnSpc>
                <a:spcPct val="80000"/>
              </a:lnSpc>
              <a:buFont typeface="Wingdings" charset="0"/>
              <a:buNone/>
            </a:pPr>
            <a:r>
              <a:rPr lang="en-GB" sz="2800" dirty="0" smtClean="0">
                <a:cs typeface="Arial" charset="0"/>
              </a:rPr>
              <a:t>An infusion </a:t>
            </a:r>
            <a:r>
              <a:rPr lang="en-GB" sz="2800" dirty="0">
                <a:cs typeface="Arial" charset="0"/>
              </a:rPr>
              <a:t>of </a:t>
            </a:r>
            <a:r>
              <a:rPr lang="en-GB" sz="2800" dirty="0" smtClean="0">
                <a:cs typeface="Arial" charset="0"/>
              </a:rPr>
              <a:t>N-</a:t>
            </a:r>
            <a:r>
              <a:rPr lang="en-GB" sz="2800" dirty="0" err="1" smtClean="0">
                <a:cs typeface="Arial" charset="0"/>
              </a:rPr>
              <a:t>Acetylcysteine</a:t>
            </a:r>
            <a:r>
              <a:rPr lang="en-GB" sz="2800" dirty="0" smtClean="0">
                <a:cs typeface="Arial" charset="0"/>
              </a:rPr>
              <a:t> </a:t>
            </a:r>
            <a:r>
              <a:rPr lang="en-GB" sz="2800" dirty="0">
                <a:cs typeface="Arial" charset="0"/>
              </a:rPr>
              <a:t>(</a:t>
            </a:r>
            <a:r>
              <a:rPr lang="en-GB" sz="2800" dirty="0" err="1">
                <a:cs typeface="Arial" charset="0"/>
              </a:rPr>
              <a:t>Parvolex</a:t>
            </a:r>
            <a:r>
              <a:rPr lang="en-GB" sz="2800" dirty="0">
                <a:cs typeface="Arial" charset="0"/>
              </a:rPr>
              <a:t>®) should be commenced immediately rather than waiting for serum paracetamol levels</a:t>
            </a:r>
          </a:p>
          <a:p>
            <a:pPr marL="0" indent="0" eaLnBrk="1" hangingPunct="1">
              <a:lnSpc>
                <a:spcPct val="80000"/>
              </a:lnSpc>
              <a:buFont typeface="Wingdings" charset="0"/>
              <a:buNone/>
            </a:pPr>
            <a:endParaRPr lang="en-GB" sz="2800" dirty="0">
              <a:latin typeface="Arial" charset="0"/>
              <a:cs typeface="Arial" charset="0"/>
            </a:endParaRPr>
          </a:p>
          <a:p>
            <a:pPr marL="0" indent="0" eaLnBrk="1" hangingPunct="1">
              <a:lnSpc>
                <a:spcPct val="80000"/>
              </a:lnSpc>
              <a:buFont typeface="Wingdings" charset="0"/>
              <a:buNone/>
            </a:pPr>
            <a:endParaRPr lang="en-GB" sz="2800" dirty="0">
              <a:latin typeface="Arial" charset="0"/>
              <a:cs typeface="Arial" charset="0"/>
            </a:endParaRPr>
          </a:p>
          <a:p>
            <a:pPr marL="0" indent="0" eaLnBrk="1" hangingPunct="1">
              <a:lnSpc>
                <a:spcPct val="80000"/>
              </a:lnSpc>
              <a:buFont typeface="Wingdings" charset="0"/>
              <a:buNone/>
            </a:pPr>
            <a:r>
              <a:rPr lang="en-GB" sz="2800" dirty="0">
                <a:cs typeface="Arial" charset="0"/>
              </a:rPr>
              <a:t>TRUE</a:t>
            </a:r>
          </a:p>
          <a:p>
            <a:pPr marL="0" indent="0" eaLnBrk="1" hangingPunct="1">
              <a:lnSpc>
                <a:spcPct val="80000"/>
              </a:lnSpc>
              <a:buFont typeface="Wingdings" charset="0"/>
              <a:buNone/>
            </a:pPr>
            <a:endParaRPr lang="en-GB" sz="2800" dirty="0">
              <a:latin typeface="Arial" charset="0"/>
              <a:cs typeface="Arial" charset="0"/>
            </a:endParaRPr>
          </a:p>
          <a:p>
            <a:pPr marL="0" indent="0" eaLnBrk="1" hangingPunct="1">
              <a:lnSpc>
                <a:spcPct val="80000"/>
              </a:lnSpc>
              <a:buFont typeface="Wingdings" charset="0"/>
              <a:buNone/>
            </a:pPr>
            <a:endParaRPr lang="en-GB" sz="2800" dirty="0">
              <a:latin typeface="Arial" charset="0"/>
              <a:cs typeface="Arial" charset="0"/>
            </a:endParaRPr>
          </a:p>
          <a:p>
            <a:pPr marL="0" indent="0" eaLnBrk="1" hangingPunct="1">
              <a:lnSpc>
                <a:spcPct val="80000"/>
              </a:lnSpc>
              <a:buFont typeface="Wingdings" charset="0"/>
              <a:buNone/>
            </a:pPr>
            <a:r>
              <a:rPr lang="en-GB" sz="2400" dirty="0">
                <a:cs typeface="Arial" charset="0"/>
              </a:rPr>
              <a:t>Efficacy of NAC is maximal when started within 8h of </a:t>
            </a:r>
            <a:r>
              <a:rPr lang="en-GB" sz="2400" dirty="0" smtClean="0">
                <a:cs typeface="Arial" charset="0"/>
              </a:rPr>
              <a:t>OD. Patients </a:t>
            </a:r>
            <a:r>
              <a:rPr lang="en-GB" sz="2400" dirty="0">
                <a:cs typeface="Arial" charset="0"/>
              </a:rPr>
              <a:t>presenting &gt;8h after a potentially significant OD should be commenced on NAC immediately pending the results of blood tests/paracetamol </a:t>
            </a:r>
            <a:r>
              <a:rPr lang="en-GB" sz="2400" dirty="0" smtClean="0">
                <a:cs typeface="Arial" charset="0"/>
              </a:rPr>
              <a:t>levels.</a:t>
            </a:r>
            <a:endParaRPr lang="en-GB" sz="2400" dirty="0">
              <a:cs typeface="Arial" charset="0"/>
            </a:endParaRPr>
          </a:p>
          <a:p>
            <a:pPr marL="0" indent="0" eaLnBrk="1" hangingPunct="1">
              <a:lnSpc>
                <a:spcPct val="80000"/>
              </a:lnSpc>
            </a:pPr>
            <a:endParaRPr lang="en-GB" sz="2800" dirty="0">
              <a:latin typeface="Arial" charset="0"/>
              <a:cs typeface="Arial"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708275"/>
            <a:ext cx="30495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atin typeface="Arial" charset="0"/>
                <a:cs typeface="Arial" charset="0"/>
              </a:rPr>
              <a:t>True or false?</a:t>
            </a:r>
          </a:p>
        </p:txBody>
      </p:sp>
      <p:sp>
        <p:nvSpPr>
          <p:cNvPr id="26627" name="Rectangle 3"/>
          <p:cNvSpPr>
            <a:spLocks noGrp="1" noChangeArrowheads="1"/>
          </p:cNvSpPr>
          <p:nvPr>
            <p:ph idx="1"/>
          </p:nvPr>
        </p:nvSpPr>
        <p:spPr/>
        <p:txBody>
          <a:bodyPr/>
          <a:lstStyle/>
          <a:p>
            <a:pPr marL="0" indent="0" eaLnBrk="1" hangingPunct="1">
              <a:lnSpc>
                <a:spcPct val="90000"/>
              </a:lnSpc>
              <a:buFont typeface="Wingdings" pitchFamily="2" charset="2"/>
              <a:buNone/>
              <a:defRPr/>
            </a:pPr>
            <a:r>
              <a:rPr lang="en-GB" dirty="0" smtClean="0">
                <a:ea typeface="+mn-ea"/>
              </a:rPr>
              <a:t>Paracetamol levels are irrelevant as the overdose occurred 12h ago</a:t>
            </a:r>
          </a:p>
          <a:p>
            <a:pPr marL="0" indent="0" eaLnBrk="1" hangingPunct="1">
              <a:lnSpc>
                <a:spcPct val="90000"/>
              </a:lnSpc>
              <a:buFont typeface="Wingdings" pitchFamily="2" charset="2"/>
              <a:buNone/>
              <a:defRPr/>
            </a:pPr>
            <a:endParaRPr lang="en-GB" dirty="0" smtClean="0">
              <a:ea typeface="+mn-ea"/>
            </a:endParaRPr>
          </a:p>
          <a:p>
            <a:pPr marL="0" indent="0" eaLnBrk="1" hangingPunct="1">
              <a:lnSpc>
                <a:spcPct val="90000"/>
              </a:lnSpc>
              <a:buFont typeface="Wingdings" pitchFamily="2" charset="2"/>
              <a:buNone/>
              <a:defRPr/>
            </a:pPr>
            <a:r>
              <a:rPr lang="en-GB" dirty="0" smtClean="0">
                <a:ea typeface="+mn-ea"/>
              </a:rPr>
              <a:t>FALSE</a:t>
            </a:r>
          </a:p>
          <a:p>
            <a:pPr marL="0" indent="0" eaLnBrk="1" hangingPunct="1">
              <a:lnSpc>
                <a:spcPct val="90000"/>
              </a:lnSpc>
              <a:buFont typeface="Wingdings" pitchFamily="2" charset="2"/>
              <a:buNone/>
              <a:defRPr/>
            </a:pPr>
            <a:endParaRPr lang="en-GB" dirty="0" smtClean="0">
              <a:ea typeface="+mn-ea"/>
            </a:endParaRPr>
          </a:p>
          <a:p>
            <a:pPr marL="0" indent="0" eaLnBrk="1" hangingPunct="1">
              <a:lnSpc>
                <a:spcPct val="90000"/>
              </a:lnSpc>
              <a:buFont typeface="Wingdings" pitchFamily="2" charset="2"/>
              <a:buNone/>
              <a:defRPr/>
            </a:pPr>
            <a:r>
              <a:rPr lang="en-GB" dirty="0" smtClean="0">
                <a:ea typeface="+mn-ea"/>
              </a:rPr>
              <a:t>Paracetamol levels are prognostically accurate and should guide treatment decisions up to 15h post-</a:t>
            </a:r>
            <a:r>
              <a:rPr lang="en-GB" dirty="0" smtClean="0">
                <a:ea typeface="+mn-ea"/>
              </a:rPr>
              <a:t>OD. Levels </a:t>
            </a:r>
            <a:r>
              <a:rPr lang="en-GB" dirty="0" smtClean="0">
                <a:ea typeface="+mn-ea"/>
              </a:rPr>
              <a:t>are irrelevant in cases of staggered </a:t>
            </a:r>
            <a:r>
              <a:rPr lang="en-GB" dirty="0" smtClean="0"/>
              <a:t>overdose.</a:t>
            </a:r>
            <a:endParaRPr lang="en-GB" dirty="0" smtClean="0">
              <a:ea typeface="+mn-ea"/>
            </a:endParaRPr>
          </a:p>
          <a:p>
            <a:pPr marL="0" indent="0" eaLnBrk="1" hangingPunct="1">
              <a:lnSpc>
                <a:spcPct val="90000"/>
              </a:lnSpc>
              <a:buFont typeface="Wingdings" pitchFamily="2" charset="2"/>
              <a:buBlip>
                <a:blip r:embed="rId2"/>
              </a:buBlip>
              <a:defRPr/>
            </a:pPr>
            <a:endParaRPr lang="en-GB" dirty="0" smtClean="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atin typeface="Arial" charset="0"/>
                <a:cs typeface="Arial" charset="0"/>
              </a:rPr>
              <a:t>True or false?</a:t>
            </a:r>
          </a:p>
        </p:txBody>
      </p:sp>
      <p:sp>
        <p:nvSpPr>
          <p:cNvPr id="25603" name="Rectangle 3"/>
          <p:cNvSpPr>
            <a:spLocks noGrp="1" noChangeArrowheads="1"/>
          </p:cNvSpPr>
          <p:nvPr>
            <p:ph idx="1"/>
          </p:nvPr>
        </p:nvSpPr>
        <p:spPr>
          <a:xfrm>
            <a:off x="468313" y="1628775"/>
            <a:ext cx="8229600" cy="4530725"/>
          </a:xfrm>
        </p:spPr>
        <p:txBody>
          <a:bodyPr/>
          <a:lstStyle/>
          <a:p>
            <a:pPr marL="0" indent="0" eaLnBrk="1" hangingPunct="1">
              <a:lnSpc>
                <a:spcPct val="80000"/>
              </a:lnSpc>
              <a:buFont typeface="Wingdings" charset="0"/>
              <a:buNone/>
            </a:pPr>
            <a:r>
              <a:rPr lang="en-GB" sz="2800" dirty="0">
                <a:cs typeface="Arial" charset="0"/>
              </a:rPr>
              <a:t>The fact that she drank a significant quantity of alcohol just prior to the overdose means that she is higher risk </a:t>
            </a:r>
            <a:r>
              <a:rPr lang="en-GB" sz="2800" dirty="0" smtClean="0">
                <a:cs typeface="Arial" charset="0"/>
              </a:rPr>
              <a:t>of </a:t>
            </a:r>
            <a:r>
              <a:rPr lang="en-GB" sz="2800" dirty="0">
                <a:cs typeface="Arial" charset="0"/>
              </a:rPr>
              <a:t>hepatotoxicity from the paracetamol overdose</a:t>
            </a:r>
          </a:p>
          <a:p>
            <a:pPr marL="0" indent="0" eaLnBrk="1" hangingPunct="1">
              <a:lnSpc>
                <a:spcPct val="80000"/>
              </a:lnSpc>
              <a:buFont typeface="Wingdings" charset="0"/>
              <a:buNone/>
            </a:pPr>
            <a:endParaRPr lang="en-GB" sz="2400" dirty="0">
              <a:cs typeface="Arial" charset="0"/>
            </a:endParaRPr>
          </a:p>
          <a:p>
            <a:pPr marL="0" indent="0" eaLnBrk="1" hangingPunct="1">
              <a:lnSpc>
                <a:spcPct val="80000"/>
              </a:lnSpc>
              <a:buFont typeface="Wingdings" charset="0"/>
              <a:buNone/>
            </a:pPr>
            <a:r>
              <a:rPr lang="en-GB" sz="2400" dirty="0">
                <a:cs typeface="Arial" charset="0"/>
              </a:rPr>
              <a:t>FALSE</a:t>
            </a:r>
          </a:p>
          <a:p>
            <a:pPr marL="0" indent="0" eaLnBrk="1" hangingPunct="1">
              <a:lnSpc>
                <a:spcPct val="80000"/>
              </a:lnSpc>
              <a:buFont typeface="Wingdings" charset="0"/>
              <a:buNone/>
            </a:pPr>
            <a:endParaRPr lang="en-GB" sz="2400" dirty="0">
              <a:cs typeface="Arial" charset="0"/>
            </a:endParaRPr>
          </a:p>
          <a:p>
            <a:pPr marL="0" indent="0" eaLnBrk="1" hangingPunct="1">
              <a:lnSpc>
                <a:spcPct val="80000"/>
              </a:lnSpc>
              <a:buFont typeface="Wingdings" charset="0"/>
              <a:buNone/>
            </a:pPr>
            <a:r>
              <a:rPr lang="en-GB" sz="2400" dirty="0">
                <a:cs typeface="Arial" charset="0"/>
              </a:rPr>
              <a:t>Higher risk is associated with chronic alcoholism (glutathione deficiency, enzyme induction). Acute ethanol ingestion is paradoxically </a:t>
            </a:r>
            <a:r>
              <a:rPr lang="en-GB" sz="2400" dirty="0" err="1">
                <a:cs typeface="Arial" charset="0"/>
              </a:rPr>
              <a:t>hepatoprotective</a:t>
            </a:r>
            <a:r>
              <a:rPr lang="en-GB" sz="2400" dirty="0">
                <a:cs typeface="Arial" charset="0"/>
              </a:rPr>
              <a:t> as it may inhibit conversion of paracetamol to its toxic metabolite (NAPBQI) by the CYP450 enzyme system. </a:t>
            </a:r>
            <a:r>
              <a:rPr lang="en-GB" sz="2400" dirty="0" smtClean="0">
                <a:cs typeface="Arial" charset="0"/>
              </a:rPr>
              <a:t>NB - the </a:t>
            </a:r>
            <a:r>
              <a:rPr lang="en-GB" sz="2400" dirty="0">
                <a:cs typeface="Arial" charset="0"/>
              </a:rPr>
              <a:t>paracetamol </a:t>
            </a:r>
            <a:r>
              <a:rPr lang="en-GB" sz="2400" dirty="0" err="1">
                <a:cs typeface="Arial" charset="0"/>
              </a:rPr>
              <a:t>nomogram</a:t>
            </a:r>
            <a:r>
              <a:rPr lang="en-GB" sz="2400" dirty="0">
                <a:cs typeface="Arial" charset="0"/>
              </a:rPr>
              <a:t> has been updated and </a:t>
            </a:r>
            <a:r>
              <a:rPr lang="en-GB" sz="2400" dirty="0" smtClean="0">
                <a:cs typeface="Arial" charset="0"/>
              </a:rPr>
              <a:t>now has </a:t>
            </a:r>
            <a:r>
              <a:rPr lang="en-GB" sz="2400" dirty="0">
                <a:cs typeface="Arial" charset="0"/>
              </a:rPr>
              <a:t>only one treatment line.</a:t>
            </a:r>
          </a:p>
          <a:p>
            <a:pPr marL="0" indent="0" eaLnBrk="1" hangingPunct="1">
              <a:lnSpc>
                <a:spcPct val="80000"/>
              </a:lnSpc>
            </a:pPr>
            <a:endParaRPr lang="en-GB" sz="2400" dirty="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7194</TotalTime>
  <Words>2974</Words>
  <Application>Microsoft Macintosh PowerPoint</Application>
  <PresentationFormat>On-screen Show (4:3)</PresentationFormat>
  <Paragraphs>408</Paragraphs>
  <Slides>45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Clip</vt:lpstr>
      <vt:lpstr>Medical Toxicology  </vt:lpstr>
      <vt:lpstr>Learning objectives </vt:lpstr>
      <vt:lpstr>What we will cover</vt:lpstr>
      <vt:lpstr>Scenario 1: paracetamol</vt:lpstr>
      <vt:lpstr>Is this a significant overdose?</vt:lpstr>
      <vt:lpstr>True or false?</vt:lpstr>
      <vt:lpstr>True or false?</vt:lpstr>
      <vt:lpstr>True or false?</vt:lpstr>
      <vt:lpstr>True or false?</vt:lpstr>
      <vt:lpstr>True or false?</vt:lpstr>
      <vt:lpstr>True or false?</vt:lpstr>
      <vt:lpstr>Scenario 1 continued</vt:lpstr>
      <vt:lpstr>True or false?</vt:lpstr>
      <vt:lpstr>Scenario 1 continued</vt:lpstr>
      <vt:lpstr>True or false?</vt:lpstr>
      <vt:lpstr>True or false?</vt:lpstr>
      <vt:lpstr>Scenario 1 continued</vt:lpstr>
      <vt:lpstr>Post-arrest 12-lead ECG</vt:lpstr>
      <vt:lpstr>What is the cause of her hypokalaemia?</vt:lpstr>
      <vt:lpstr>What caused her cardiac arrest?</vt:lpstr>
      <vt:lpstr>Summary: paracetamol poisoning</vt:lpstr>
      <vt:lpstr>Scenario 2: tricyclics</vt:lpstr>
      <vt:lpstr>True or false?</vt:lpstr>
      <vt:lpstr>True or false?</vt:lpstr>
      <vt:lpstr>Pharmacology Q…</vt:lpstr>
      <vt:lpstr>Answer</vt:lpstr>
      <vt:lpstr>True or False?</vt:lpstr>
      <vt:lpstr>Another question…</vt:lpstr>
      <vt:lpstr>Answer</vt:lpstr>
      <vt:lpstr>True or false?</vt:lpstr>
      <vt:lpstr>True or false?</vt:lpstr>
      <vt:lpstr>True or false?</vt:lpstr>
      <vt:lpstr>True or false?</vt:lpstr>
      <vt:lpstr>Summary: TCA OD</vt:lpstr>
      <vt:lpstr>Opiate Toxicity</vt:lpstr>
      <vt:lpstr>Regarding the NPS Alert</vt:lpstr>
      <vt:lpstr>Salicylate poisoning</vt:lpstr>
      <vt:lpstr>Workup and treatment</vt:lpstr>
      <vt:lpstr>Iron overdose</vt:lpstr>
      <vt:lpstr>Features</vt:lpstr>
      <vt:lpstr>Management</vt:lpstr>
      <vt:lpstr>PowerPoint Presentation</vt:lpstr>
      <vt:lpstr>6 hrs after ingestion</vt:lpstr>
      <vt:lpstr>Severe poisoning</vt:lpstr>
      <vt:lpstr>Any questions at this 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322</cp:revision>
  <cp:lastPrinted>2016-01-18T08:48:21Z</cp:lastPrinted>
  <dcterms:created xsi:type="dcterms:W3CDTF">2013-03-23T11:23:04Z</dcterms:created>
  <dcterms:modified xsi:type="dcterms:W3CDTF">2016-04-21T16:54:21Z</dcterms:modified>
</cp:coreProperties>
</file>