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256" r:id="rId2"/>
    <p:sldId id="387" r:id="rId3"/>
    <p:sldId id="373" r:id="rId4"/>
    <p:sldId id="376" r:id="rId5"/>
    <p:sldId id="378" r:id="rId6"/>
    <p:sldId id="263" r:id="rId7"/>
    <p:sldId id="309" r:id="rId8"/>
    <p:sldId id="308" r:id="rId9"/>
    <p:sldId id="264" r:id="rId10"/>
    <p:sldId id="270" r:id="rId11"/>
    <p:sldId id="273" r:id="rId12"/>
    <p:sldId id="345" r:id="rId13"/>
    <p:sldId id="257" r:id="rId14"/>
    <p:sldId id="258" r:id="rId15"/>
    <p:sldId id="382" r:id="rId16"/>
    <p:sldId id="380" r:id="rId17"/>
    <p:sldId id="384" r:id="rId18"/>
    <p:sldId id="385" r:id="rId19"/>
    <p:sldId id="386" r:id="rId20"/>
    <p:sldId id="383" r:id="rId21"/>
    <p:sldId id="388" r:id="rId22"/>
    <p:sldId id="391" r:id="rId23"/>
    <p:sldId id="381" r:id="rId24"/>
    <p:sldId id="372" r:id="rId25"/>
    <p:sldId id="389" r:id="rId26"/>
    <p:sldId id="392" r:id="rId27"/>
    <p:sldId id="390" r:id="rId28"/>
    <p:sldId id="320" r:id="rId29"/>
    <p:sldId id="353" r:id="rId30"/>
    <p:sldId id="393" r:id="rId31"/>
    <p:sldId id="394" r:id="rId32"/>
    <p:sldId id="395" r:id="rId33"/>
    <p:sldId id="396" r:id="rId34"/>
  </p:sldIdLst>
  <p:sldSz cx="9144000" cy="6858000" type="screen4x3"/>
  <p:notesSz cx="6858000" cy="9723438"/>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0000"/>
    <a:srgbClr val="FF5050"/>
    <a:srgbClr val="990033"/>
    <a:srgbClr val="CC6600"/>
    <a:srgbClr val="FF33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05"/>
    <p:restoredTop sz="76374"/>
  </p:normalViewPr>
  <p:slideViewPr>
    <p:cSldViewPr>
      <p:cViewPr varScale="1">
        <p:scale>
          <a:sx n="95" d="100"/>
          <a:sy n="95" d="100"/>
        </p:scale>
        <p:origin x="1864" y="184"/>
      </p:cViewPr>
      <p:guideLst>
        <p:guide orient="horz" pos="2160"/>
        <p:guide pos="2880"/>
      </p:guideLst>
    </p:cSldViewPr>
  </p:slideViewPr>
  <p:notesTextViewPr>
    <p:cViewPr>
      <p:scale>
        <a:sx n="100" d="100"/>
        <a:sy n="100" d="100"/>
      </p:scale>
      <p:origin x="0" y="0"/>
    </p:cViewPr>
  </p:notesTextViewPr>
  <p:sorterViewPr>
    <p:cViewPr>
      <p:scale>
        <a:sx n="1" d="1"/>
        <a:sy n="1" d="1"/>
      </p:scale>
      <p:origin x="0" y="2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67939" name="Rectangle 3"/>
          <p:cNvSpPr>
            <a:spLocks noGrp="1" noChangeArrowheads="1"/>
          </p:cNvSpPr>
          <p:nvPr>
            <p:ph type="dt" sz="quarter" idx="1"/>
          </p:nvPr>
        </p:nvSpPr>
        <p:spPr bwMode="auto">
          <a:xfrm>
            <a:off x="388620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67940" name="Rectangle 4"/>
          <p:cNvSpPr>
            <a:spLocks noGrp="1" noChangeArrowheads="1"/>
          </p:cNvSpPr>
          <p:nvPr>
            <p:ph type="ftr" sz="quarter" idx="2"/>
          </p:nvPr>
        </p:nvSpPr>
        <p:spPr bwMode="auto">
          <a:xfrm>
            <a:off x="0" y="9237663"/>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67941" name="Rectangle 5"/>
          <p:cNvSpPr>
            <a:spLocks noGrp="1" noChangeArrowheads="1"/>
          </p:cNvSpPr>
          <p:nvPr>
            <p:ph type="sldNum" sz="quarter" idx="3"/>
          </p:nvPr>
        </p:nvSpPr>
        <p:spPr bwMode="auto">
          <a:xfrm>
            <a:off x="3886200" y="9237663"/>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904978C6-5299-BA43-B883-C818174DE68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6200" y="0"/>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Grp="1" noRot="1" noChangeAspect="1" noChangeArrowheads="1" noTextEdit="1"/>
          </p:cNvSpPr>
          <p:nvPr>
            <p:ph type="sldImg" idx="2"/>
          </p:nvPr>
        </p:nvSpPr>
        <p:spPr bwMode="auto">
          <a:xfrm>
            <a:off x="998538" y="728663"/>
            <a:ext cx="4862512" cy="36464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618038"/>
            <a:ext cx="5029200"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9237663"/>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6200" y="9237663"/>
            <a:ext cx="29718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1ED3CA7-C384-8C4B-950F-89FF9400A34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using these slides to teach, please</a:t>
            </a:r>
            <a:r>
              <a:rPr lang="en-GB" baseline="0" dirty="0"/>
              <a:t> acknowledge the author: Dr Nicola Cooper, consultant in Acute Medicine, Royal </a:t>
            </a:r>
            <a:r>
              <a:rPr lang="en-GB" baseline="0"/>
              <a:t>Derby Hospital.</a:t>
            </a:r>
            <a:endParaRPr lang="en-US" dirty="0"/>
          </a:p>
        </p:txBody>
      </p:sp>
      <p:sp>
        <p:nvSpPr>
          <p:cNvPr id="4" name="Slide Number Placeholder 3"/>
          <p:cNvSpPr>
            <a:spLocks noGrp="1"/>
          </p:cNvSpPr>
          <p:nvPr>
            <p:ph type="sldNum" sz="quarter" idx="10"/>
          </p:nvPr>
        </p:nvSpPr>
        <p:spPr/>
        <p:txBody>
          <a:bodyPr/>
          <a:lstStyle/>
          <a:p>
            <a:fld id="{41ED3CA7-C384-8C4B-950F-89FF9400A34E}" type="slidenum">
              <a:rPr lang="en-US" altLang="en-US" smtClean="0"/>
              <a:pPr/>
              <a:t>1</a:t>
            </a:fld>
            <a:endParaRPr lang="en-US" altLang="en-US"/>
          </a:p>
        </p:txBody>
      </p:sp>
    </p:spTree>
    <p:extLst>
      <p:ext uri="{BB962C8B-B14F-4D97-AF65-F5344CB8AC3E}">
        <p14:creationId xmlns:p14="http://schemas.microsoft.com/office/powerpoint/2010/main" val="147325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E07AF-132F-3D44-9129-9143439AA946}" type="slidenum">
              <a:rPr lang="en-US" altLang="en-US"/>
              <a:pPr/>
              <a:t>11</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lIns="91531" tIns="45766" rIns="91531" bIns="45766"/>
          <a:lstStyle/>
          <a:p>
            <a:pPr>
              <a:tabLst>
                <a:tab pos="93663" algn="l"/>
              </a:tabLst>
            </a:pPr>
            <a:r>
              <a:rPr lang="en-GB" altLang="en-US" sz="1000" dirty="0"/>
              <a:t>	Stimulation of the host immune response by toxins causes an inflammatory response 	that can lead to endothelial damage.</a:t>
            </a:r>
            <a:r>
              <a:rPr lang="en-GB" altLang="en-US" sz="1000" baseline="30000" dirty="0"/>
              <a:t>41</a:t>
            </a:r>
            <a:endParaRPr lang="en-GB" altLang="en-US" sz="1000" dirty="0"/>
          </a:p>
          <a:p>
            <a:pPr>
              <a:tabLst>
                <a:tab pos="93663" algn="l"/>
              </a:tabLst>
            </a:pPr>
            <a:endParaRPr lang="en-GB" altLang="en-US" sz="1000" dirty="0"/>
          </a:p>
          <a:p>
            <a:pPr>
              <a:tabLst>
                <a:tab pos="93663" algn="l"/>
              </a:tabLst>
            </a:pPr>
            <a:r>
              <a:rPr lang="en-GB" altLang="en-US" sz="1000" b="0" dirty="0"/>
              <a:t>Pro-inflammatory cytokines, such as tumour necrosis factor (TNF), interleukin-1 (IL-1) and </a:t>
            </a:r>
            <a:br>
              <a:rPr lang="en-GB" altLang="en-US" sz="1000" b="0" dirty="0"/>
            </a:br>
            <a:r>
              <a:rPr lang="en-GB" altLang="en-US" sz="1000" b="0" dirty="0"/>
              <a:t>IL-6, are released in response to infection with the aim of destroying damaged tissue and promoting wound repair. Normally, anti-inflammatory mediators (e.g. IL-10, IL-13) are subsequently released to regulate the inflammatory response and restore homeostasis.</a:t>
            </a:r>
            <a:r>
              <a:rPr lang="en-GB" altLang="en-US" sz="1000" b="0" baseline="30000" dirty="0"/>
              <a:t>48</a:t>
            </a:r>
            <a:r>
              <a:rPr lang="en-GB" altLang="en-US" sz="1000" b="0" dirty="0"/>
              <a:t> </a:t>
            </a:r>
          </a:p>
          <a:p>
            <a:pPr>
              <a:tabLst>
                <a:tab pos="93663" algn="l"/>
              </a:tabLst>
            </a:pPr>
            <a:endParaRPr lang="en-GB" altLang="en-US" sz="1000" b="0" dirty="0"/>
          </a:p>
          <a:p>
            <a:pPr>
              <a:tabLst>
                <a:tab pos="93663" algn="l"/>
              </a:tabLst>
            </a:pPr>
            <a:r>
              <a:rPr lang="en-GB" altLang="en-US" sz="1000" b="0" dirty="0"/>
              <a:t>Although inflammation is an essential host response, excessive levels of pro-inflammatory cytokines can lead to systemic endothelial damage, and high levels of anti-inflammatory mediators can result in immune suppression.</a:t>
            </a:r>
            <a:r>
              <a:rPr lang="en-GB" altLang="en-US" sz="1000" b="0" baseline="30000" dirty="0"/>
              <a:t>48</a:t>
            </a:r>
          </a:p>
          <a:p>
            <a:pPr>
              <a:tabLst>
                <a:tab pos="93663" algn="l"/>
              </a:tabLst>
            </a:pPr>
            <a:endParaRPr lang="en-GB" altLang="en-US" sz="1000" b="0" dirty="0"/>
          </a:p>
          <a:p>
            <a:pPr>
              <a:tabLst>
                <a:tab pos="93663" algn="l"/>
              </a:tabLst>
            </a:pPr>
            <a:r>
              <a:rPr lang="en-GB" altLang="en-US" sz="1000" b="0" dirty="0"/>
              <a:t>In sepsis, the imbalance between pro-inflammatory cytokines and anti-inflammatory mediators results in:</a:t>
            </a:r>
          </a:p>
          <a:p>
            <a:pPr>
              <a:tabLst>
                <a:tab pos="93663" algn="l"/>
              </a:tabLst>
            </a:pPr>
            <a:r>
              <a:rPr lang="en-GB" altLang="en-US" sz="1000" b="0" dirty="0"/>
              <a:t>• stimulated coagulation response</a:t>
            </a:r>
            <a:r>
              <a:rPr lang="en-GB" altLang="en-US" sz="1000" b="0" baseline="30000" dirty="0"/>
              <a:t>52</a:t>
            </a:r>
            <a:endParaRPr lang="en-GB" altLang="en-US" sz="1000" b="0" dirty="0"/>
          </a:p>
          <a:p>
            <a:pPr>
              <a:tabLst>
                <a:tab pos="93663" algn="l"/>
              </a:tabLst>
            </a:pPr>
            <a:r>
              <a:rPr lang="en-GB" altLang="en-US" sz="1000" b="0" dirty="0"/>
              <a:t>• inhibited anticoagulant response</a:t>
            </a:r>
            <a:r>
              <a:rPr lang="en-GB" altLang="en-US" sz="1000" b="0" baseline="30000" dirty="0"/>
              <a:t>44,47</a:t>
            </a:r>
            <a:endParaRPr lang="en-GB" altLang="en-US" sz="1000" b="0" dirty="0"/>
          </a:p>
          <a:p>
            <a:pPr>
              <a:tabLst>
                <a:tab pos="93663" algn="l"/>
              </a:tabLst>
            </a:pPr>
            <a:r>
              <a:rPr lang="en-GB" altLang="en-US" sz="1000" b="0" dirty="0"/>
              <a:t>• inhibited fibrinolytic response.</a:t>
            </a:r>
            <a:r>
              <a:rPr lang="en-GB" altLang="en-US" sz="1000" b="0" baseline="30000" dirty="0"/>
              <a:t>44,47,53,54</a:t>
            </a:r>
          </a:p>
          <a:p>
            <a:pPr>
              <a:tabLst>
                <a:tab pos="93663" algn="l"/>
              </a:tabLst>
            </a:pPr>
            <a:endParaRPr lang="en-GB" altLang="en-US" sz="1000" b="0" dirty="0"/>
          </a:p>
          <a:p>
            <a:pPr>
              <a:tabLst>
                <a:tab pos="93663" algn="l"/>
              </a:tabLst>
            </a:pPr>
            <a:r>
              <a:rPr lang="en-GB" altLang="en-US" sz="1000" b="0" dirty="0"/>
              <a:t>These processes lead to endothelial damage and loss of equilibrium between the coagulation and fibrinolytic mechanisms.</a:t>
            </a:r>
            <a:r>
              <a:rPr lang="en-GB" altLang="en-US" sz="1000" b="0" baseline="30000" dirty="0"/>
              <a:t>44</a:t>
            </a:r>
            <a:r>
              <a:rPr lang="en-GB" altLang="en-US" sz="1000" b="0" dirty="0"/>
              <a:t> As a </a:t>
            </a:r>
            <a:r>
              <a:rPr lang="en-GB" altLang="en-US" sz="1000" b="0" dirty="0" err="1"/>
              <a:t>procoagulant</a:t>
            </a:r>
            <a:r>
              <a:rPr lang="en-GB" altLang="en-US" sz="1000" b="0" dirty="0"/>
              <a:t> state develops, thromboses may form in the microvasculature, and in severe sepsis, the condition may progress to acute organ dysfunction and eventually death.</a:t>
            </a:r>
            <a:r>
              <a:rPr lang="en-GB" altLang="en-US" sz="1000" b="0" baseline="30000" dirty="0"/>
              <a:t>44,47,55</a:t>
            </a:r>
            <a:endParaRPr lang="en-GB" altLang="en-US" sz="1000" b="0" dirty="0"/>
          </a:p>
          <a:p>
            <a:pPr>
              <a:tabLst>
                <a:tab pos="93663" algn="l"/>
              </a:tabLst>
            </a:pPr>
            <a:endParaRPr lang="en-US" altLang="en-US" baseline="30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D3CA7-C384-8C4B-950F-89FF9400A34E}" type="slidenum">
              <a:rPr lang="en-US" altLang="en-US" smtClean="0"/>
              <a:pPr/>
              <a:t>12</a:t>
            </a:fld>
            <a:endParaRPr lang="en-US" altLang="en-US"/>
          </a:p>
        </p:txBody>
      </p:sp>
    </p:spTree>
    <p:extLst>
      <p:ext uri="{BB962C8B-B14F-4D97-AF65-F5344CB8AC3E}">
        <p14:creationId xmlns:p14="http://schemas.microsoft.com/office/powerpoint/2010/main" val="40476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0AC62-8150-EA42-B3BE-C98833C4489E}" type="slidenum">
              <a:rPr lang="en-US" altLang="en-US"/>
              <a:pPr/>
              <a:t>13</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a:tabLst>
                <a:tab pos="93663" algn="l"/>
              </a:tabLst>
            </a:pPr>
            <a:endParaRPr lang="en-GB" altLang="en-US" baseline="30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24001-1567-344A-BF68-D055B08360F0}" type="slidenum">
              <a:rPr lang="en-US" altLang="en-US"/>
              <a:pPr/>
              <a:t>14</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a:tabLst>
                <a:tab pos="93663" algn="l"/>
              </a:tabLst>
            </a:pPr>
            <a:r>
              <a:rPr lang="en-GB" altLang="en-US"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D3CA7-C384-8C4B-950F-89FF9400A34E}" type="slidenum">
              <a:rPr lang="en-US" altLang="en-US" smtClean="0"/>
              <a:pPr/>
              <a:t>16</a:t>
            </a:fld>
            <a:endParaRPr lang="en-US" altLang="en-US"/>
          </a:p>
        </p:txBody>
      </p:sp>
    </p:spTree>
    <p:extLst>
      <p:ext uri="{BB962C8B-B14F-4D97-AF65-F5344CB8AC3E}">
        <p14:creationId xmlns:p14="http://schemas.microsoft.com/office/powerpoint/2010/main" val="119925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D3CA7-C384-8C4B-950F-89FF9400A34E}" type="slidenum">
              <a:rPr lang="en-US" altLang="en-US" smtClean="0"/>
              <a:pPr/>
              <a:t>24</a:t>
            </a:fld>
            <a:endParaRPr lang="en-US" altLang="en-US"/>
          </a:p>
        </p:txBody>
      </p:sp>
    </p:spTree>
    <p:extLst>
      <p:ext uri="{BB962C8B-B14F-4D97-AF65-F5344CB8AC3E}">
        <p14:creationId xmlns:p14="http://schemas.microsoft.com/office/powerpoint/2010/main" val="91657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05F88-A12B-BD43-B675-1ACEB9910C9E}" type="slidenum">
              <a:rPr lang="en-US" altLang="en-US"/>
              <a:pPr/>
              <a:t>28</a:t>
            </a:fld>
            <a:endParaRPr lang="en-US" alt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pPr>
              <a:tabLst>
                <a:tab pos="93663" algn="l"/>
              </a:tabLst>
            </a:pPr>
            <a:r>
              <a:rPr lang="en-GB" altLang="en-US" dirty="0"/>
              <a:t> 	</a:t>
            </a:r>
            <a:r>
              <a:rPr lang="en-GB" altLang="en-US" b="0" dirty="0"/>
              <a:t>For diagnosis and treatment to be most effective, it is vital that there is continuing 	education and raised awareness.</a:t>
            </a:r>
          </a:p>
          <a:p>
            <a:pPr>
              <a:tabLst>
                <a:tab pos="93663" algn="l"/>
              </a:tabLst>
            </a:pPr>
            <a:endParaRPr lang="en-GB" altLang="en-US" b="0" dirty="0"/>
          </a:p>
          <a:p>
            <a:pPr>
              <a:tabLst>
                <a:tab pos="93663" algn="l"/>
              </a:tabLst>
            </a:pPr>
            <a:r>
              <a:rPr lang="en-GB" altLang="en-US" b="0" dirty="0"/>
              <a:t>Greater understanding of the pathophysiology and clinical features will allow quicker recognition of sepsis, enabling fast, specialist intervention and improved outcome. It is therefore vital that there is continuing education within the medical profession on the issues surrounding sepsis, and that a concerted focus is kept upon this condition.</a:t>
            </a:r>
          </a:p>
          <a:p>
            <a:pPr>
              <a:tabLst>
                <a:tab pos="93663" algn="l"/>
              </a:tabLst>
            </a:pPr>
            <a:endParaRPr lang="en-US" altLang="en-US"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D3CA7-C384-8C4B-950F-89FF9400A34E}" type="slidenum">
              <a:rPr lang="en-US" altLang="en-US" smtClean="0"/>
              <a:pPr/>
              <a:t>29</a:t>
            </a:fld>
            <a:endParaRPr lang="en-US" altLang="en-US"/>
          </a:p>
        </p:txBody>
      </p:sp>
    </p:spTree>
    <p:extLst>
      <p:ext uri="{BB962C8B-B14F-4D97-AF65-F5344CB8AC3E}">
        <p14:creationId xmlns:p14="http://schemas.microsoft.com/office/powerpoint/2010/main" val="101269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a:t>
            </a:r>
            <a:r>
              <a:rPr lang="en-US" dirty="0"/>
              <a:t>he story of sepsis</a:t>
            </a:r>
          </a:p>
          <a:p>
            <a:r>
              <a:rPr lang="en-US" dirty="0"/>
              <a:t>Barcelona</a:t>
            </a:r>
            <a:r>
              <a:rPr lang="en-US" baseline="0" dirty="0"/>
              <a:t> Declaration: a</a:t>
            </a:r>
            <a:r>
              <a:rPr lang="en-US" dirty="0"/>
              <a:t>im to reduce sepsis deaths by 25% over</a:t>
            </a:r>
            <a:r>
              <a:rPr lang="en-US" baseline="0" dirty="0"/>
              <a:t> next 5 years</a:t>
            </a:r>
          </a:p>
          <a:p>
            <a:endParaRPr lang="en-US" dirty="0"/>
          </a:p>
        </p:txBody>
      </p:sp>
      <p:sp>
        <p:nvSpPr>
          <p:cNvPr id="4" name="Slide Number Placeholder 3"/>
          <p:cNvSpPr>
            <a:spLocks noGrp="1"/>
          </p:cNvSpPr>
          <p:nvPr>
            <p:ph type="sldNum" sz="quarter" idx="10"/>
          </p:nvPr>
        </p:nvSpPr>
        <p:spPr/>
        <p:txBody>
          <a:bodyPr/>
          <a:lstStyle/>
          <a:p>
            <a:fld id="{41ED3CA7-C384-8C4B-950F-89FF9400A34E}" type="slidenum">
              <a:rPr lang="en-US" altLang="en-US" smtClean="0"/>
              <a:pPr/>
              <a:t>3</a:t>
            </a:fld>
            <a:endParaRPr lang="en-US" altLang="en-US"/>
          </a:p>
        </p:txBody>
      </p:sp>
    </p:spTree>
    <p:extLst>
      <p:ext uri="{BB962C8B-B14F-4D97-AF65-F5344CB8AC3E}">
        <p14:creationId xmlns:p14="http://schemas.microsoft.com/office/powerpoint/2010/main" val="161680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a NICE guideline</a:t>
            </a:r>
          </a:p>
          <a:p>
            <a:r>
              <a:rPr lang="en-US" dirty="0"/>
              <a:t>While NICE acknowledges</a:t>
            </a:r>
            <a:r>
              <a:rPr lang="en-US" baseline="0" dirty="0"/>
              <a:t> definition of sepsis (dysregulated host response) it focuses on ”think sepsis” and “risk of sepsis” , early assessment and treatment of “high risk” pts </a:t>
            </a:r>
            <a:r>
              <a:rPr lang="en-GB" baseline="0" dirty="0"/>
              <a:t>but does not focus on actual sepsis</a:t>
            </a:r>
            <a:endParaRPr lang="en-US" baseline="0" dirty="0"/>
          </a:p>
          <a:p>
            <a:r>
              <a:rPr lang="en-US" baseline="0" dirty="0"/>
              <a:t>GPs now have this sepsis risk stratification tool in their PCs and have received “think sepsis” training and we are starting to see more patients </a:t>
            </a:r>
            <a:r>
              <a:rPr lang="en-US" u="sng" baseline="0" dirty="0"/>
              <a:t>walk in</a:t>
            </a:r>
            <a:r>
              <a:rPr lang="en-US" u="none" baseline="0" dirty="0"/>
              <a:t> (ore well) </a:t>
            </a:r>
            <a:r>
              <a:rPr lang="en-US" baseline="0" dirty="0"/>
              <a:t>to MAU ?sepsis or fever ?cause as a result </a:t>
            </a:r>
            <a:r>
              <a:rPr lang="mr-IN" baseline="0" dirty="0"/>
              <a:t>…</a:t>
            </a:r>
            <a:endParaRPr lang="en-GB" baseline="0" dirty="0"/>
          </a:p>
          <a:p>
            <a:r>
              <a:rPr lang="en-GB" baseline="0" dirty="0"/>
              <a:t>Lots of publicity about sepsis, </a:t>
            </a:r>
            <a:r>
              <a:rPr lang="en-GB" baseline="0" dirty="0" err="1"/>
              <a:t>overdiagnosis</a:t>
            </a:r>
            <a:r>
              <a:rPr lang="en-GB" baseline="0" dirty="0"/>
              <a:t> </a:t>
            </a:r>
            <a:r>
              <a:rPr lang="mr-IN" baseline="0" dirty="0"/>
              <a:t>–</a:t>
            </a:r>
            <a:r>
              <a:rPr lang="en-GB" baseline="0" dirty="0"/>
              <a:t> and yet at same time we still often don’t recognise actual sepsis and treat it as an emergency.</a:t>
            </a:r>
            <a:endParaRPr lang="en-US" dirty="0"/>
          </a:p>
        </p:txBody>
      </p:sp>
      <p:sp>
        <p:nvSpPr>
          <p:cNvPr id="4" name="Slide Number Placeholder 3"/>
          <p:cNvSpPr>
            <a:spLocks noGrp="1"/>
          </p:cNvSpPr>
          <p:nvPr>
            <p:ph type="sldNum" sz="quarter" idx="10"/>
          </p:nvPr>
        </p:nvSpPr>
        <p:spPr/>
        <p:txBody>
          <a:bodyPr/>
          <a:lstStyle/>
          <a:p>
            <a:fld id="{41ED3CA7-C384-8C4B-950F-89FF9400A34E}" type="slidenum">
              <a:rPr lang="en-US" altLang="en-US" smtClean="0"/>
              <a:pPr/>
              <a:t>4</a:t>
            </a:fld>
            <a:endParaRPr lang="en-US" altLang="en-US"/>
          </a:p>
        </p:txBody>
      </p:sp>
    </p:spTree>
    <p:extLst>
      <p:ext uri="{BB962C8B-B14F-4D97-AF65-F5344CB8AC3E}">
        <p14:creationId xmlns:p14="http://schemas.microsoft.com/office/powerpoint/2010/main" val="140537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new definitions</a:t>
            </a:r>
          </a:p>
          <a:p>
            <a:r>
              <a:rPr lang="en-US" dirty="0"/>
              <a:t>e.g.</a:t>
            </a:r>
            <a:r>
              <a:rPr lang="en-US" baseline="0" dirty="0"/>
              <a:t> biliary infection + </a:t>
            </a:r>
            <a:r>
              <a:rPr lang="en-US" baseline="0" dirty="0" err="1"/>
              <a:t>abn</a:t>
            </a:r>
            <a:r>
              <a:rPr lang="en-US" baseline="0" dirty="0"/>
              <a:t> LFTs and a bit of a low BP is not sepsis</a:t>
            </a:r>
          </a:p>
          <a:p>
            <a:r>
              <a:rPr lang="en-US" baseline="0" dirty="0"/>
              <a:t>Likewise, UTI and AKI in elderly </a:t>
            </a:r>
            <a:r>
              <a:rPr lang="en-US" baseline="0" dirty="0" err="1"/>
              <a:t>pt</a:t>
            </a:r>
            <a:r>
              <a:rPr lang="en-US" baseline="0" dirty="0"/>
              <a:t> on diuretics not E+D, BP a bit low is not sepsis</a:t>
            </a:r>
          </a:p>
          <a:p>
            <a:r>
              <a:rPr lang="en-US" baseline="0" dirty="0"/>
              <a:t>Chest </a:t>
            </a:r>
            <a:r>
              <a:rPr lang="en-US" baseline="0" dirty="0" err="1"/>
              <a:t>inf</a:t>
            </a:r>
            <a:r>
              <a:rPr lang="en-US" baseline="0" dirty="0"/>
              <a:t> needing oxygen is not sepsis</a:t>
            </a:r>
          </a:p>
        </p:txBody>
      </p:sp>
      <p:sp>
        <p:nvSpPr>
          <p:cNvPr id="4" name="Slide Number Placeholder 3"/>
          <p:cNvSpPr>
            <a:spLocks noGrp="1"/>
          </p:cNvSpPr>
          <p:nvPr>
            <p:ph type="sldNum" sz="quarter" idx="10"/>
          </p:nvPr>
        </p:nvSpPr>
        <p:spPr/>
        <p:txBody>
          <a:bodyPr/>
          <a:lstStyle/>
          <a:p>
            <a:fld id="{41ED3CA7-C384-8C4B-950F-89FF9400A34E}" type="slidenum">
              <a:rPr lang="en-US" altLang="en-US" smtClean="0"/>
              <a:pPr/>
              <a:t>5</a:t>
            </a:fld>
            <a:endParaRPr lang="en-US" altLang="en-US"/>
          </a:p>
        </p:txBody>
      </p:sp>
    </p:spTree>
    <p:extLst>
      <p:ext uri="{BB962C8B-B14F-4D97-AF65-F5344CB8AC3E}">
        <p14:creationId xmlns:p14="http://schemas.microsoft.com/office/powerpoint/2010/main" val="186031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0F97F-9717-7940-BE9B-6965C1C02FF1}" type="slidenum">
              <a:rPr lang="en-US" altLang="en-US"/>
              <a:pPr/>
              <a:t>6</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a:tabLst>
                <a:tab pos="93663" algn="l"/>
              </a:tabLst>
            </a:pPr>
            <a:r>
              <a:rPr lang="en-GB" altLang="en-US" sz="1000" dirty="0"/>
              <a:t>	Severe sepsis affects all ages.</a:t>
            </a:r>
            <a:r>
              <a:rPr lang="en-GB" altLang="en-US" sz="1000" baseline="30000" dirty="0"/>
              <a:t>8</a:t>
            </a:r>
            <a:endParaRPr lang="en-GB" altLang="en-US" sz="1000" dirty="0"/>
          </a:p>
          <a:p>
            <a:pPr>
              <a:tabLst>
                <a:tab pos="93663" algn="l"/>
              </a:tabLst>
            </a:pPr>
            <a:r>
              <a:rPr lang="en-GB" altLang="en-US" sz="1000" dirty="0"/>
              <a:t>	Of those adults admitted to the ICU, a similar proportion in each age group will 		present with severe sepsis.</a:t>
            </a:r>
            <a:r>
              <a:rPr lang="en-GB" altLang="en-US" sz="1000" baseline="30000" dirty="0"/>
              <a:t>8</a:t>
            </a:r>
            <a:endParaRPr lang="en-GB" altLang="en-US" sz="1000" dirty="0"/>
          </a:p>
          <a:p>
            <a:pPr>
              <a:tabLst>
                <a:tab pos="93663" algn="l"/>
              </a:tabLst>
            </a:pPr>
            <a:r>
              <a:rPr lang="en-GB" altLang="en-US" sz="1000" dirty="0"/>
              <a:t>	Hospital mortality associated with severe sepsis increases with age.</a:t>
            </a:r>
            <a:r>
              <a:rPr lang="en-GB" altLang="en-US" sz="1000" baseline="30000" dirty="0"/>
              <a:t>8</a:t>
            </a:r>
            <a:endParaRPr lang="en-GB" altLang="en-US" sz="1000" dirty="0"/>
          </a:p>
          <a:p>
            <a:pPr>
              <a:tabLst>
                <a:tab pos="93663" algn="l"/>
              </a:tabLst>
            </a:pPr>
            <a:r>
              <a:rPr lang="en-GB" altLang="en-US" sz="1000" dirty="0"/>
              <a:t>	Severe sepsis in adults is associated with hospital mortality ranging from 28% </a:t>
            </a:r>
            <a:br>
              <a:rPr lang="en-GB" altLang="en-US" sz="1000" dirty="0"/>
            </a:br>
            <a:r>
              <a:rPr lang="en-GB" altLang="en-US" sz="1000" dirty="0"/>
              <a:t>	to 50%.</a:t>
            </a:r>
            <a:r>
              <a:rPr lang="en-GB" altLang="en-US" sz="1000" baseline="30000" dirty="0"/>
              <a:t>19</a:t>
            </a:r>
            <a:endParaRPr lang="en-GB" altLang="en-US" sz="1000" dirty="0"/>
          </a:p>
          <a:p>
            <a:pPr>
              <a:tabLst>
                <a:tab pos="93663" algn="l"/>
              </a:tabLst>
            </a:pPr>
            <a:r>
              <a:rPr lang="en-GB" altLang="en-US" sz="1000" dirty="0"/>
              <a:t>	The hospital mortality associated with admissions to ICU with severe sepsis in the 	first 24 hours in ICU in 92 adult general ICUs, included in the ICNARC Case Mix 		Programme Database for England, Wales and Northern Ireland, is 44.7%.</a:t>
            </a:r>
            <a:r>
              <a:rPr lang="en-GB" altLang="en-US" sz="1000" baseline="30000" dirty="0"/>
              <a:t>8</a:t>
            </a:r>
            <a:endParaRPr lang="en-GB" altLang="en-US" sz="1000" dirty="0"/>
          </a:p>
          <a:p>
            <a:pPr>
              <a:tabLst>
                <a:tab pos="93663" algn="l"/>
              </a:tabLst>
            </a:pPr>
            <a:endParaRPr lang="en-GB" altLang="en-US" sz="1000" b="1" dirty="0"/>
          </a:p>
          <a:p>
            <a:pPr>
              <a:tabLst>
                <a:tab pos="93663" algn="l"/>
              </a:tabLst>
            </a:pPr>
            <a:r>
              <a:rPr lang="en-GB" altLang="en-US" sz="1000" b="0" dirty="0"/>
              <a:t>In adults, the proportion of admissions in ICU with severe sepsis in the first 24 hours in </a:t>
            </a:r>
            <a:br>
              <a:rPr lang="en-GB" altLang="en-US" sz="1000" b="0" dirty="0"/>
            </a:br>
            <a:r>
              <a:rPr lang="en-GB" altLang="en-US" sz="1000" b="0" dirty="0"/>
              <a:t>ICU remains fairly constant across age groups. However, hospital mortality increase steadily with age.</a:t>
            </a:r>
            <a:r>
              <a:rPr lang="en-GB" altLang="en-US" sz="1000" b="0" baseline="30000" dirty="0"/>
              <a:t>8</a:t>
            </a:r>
            <a:endParaRPr lang="en-GB" altLang="en-US" sz="1000" b="0" dirty="0"/>
          </a:p>
          <a:p>
            <a:pPr>
              <a:tabLst>
                <a:tab pos="93663" algn="l"/>
              </a:tabLst>
            </a:pPr>
            <a:r>
              <a:rPr lang="en-GB" altLang="en-US" sz="1000" b="0" dirty="0"/>
              <a:t>Recent analyses of data collected on 61,874 admissions to 92 adult general ICUs in England, Wales and Northern Ireland (between 1996 and 2000) have shown that hospital mortality for admissions to the ICU with severe sepsis in the first 24 hours in ICU is 44.7%. Hospital mortality increases with age from 5.4% for admissions aged 5–9 years to 64.1% for admissions aged 90–94 years.</a:t>
            </a:r>
            <a:r>
              <a:rPr lang="en-GB" altLang="en-US" sz="1000" b="0" baseline="30000" dirty="0"/>
              <a:t>8</a:t>
            </a:r>
            <a:endParaRPr lang="en-GB" altLang="en-US" sz="1000" b="0" dirty="0"/>
          </a:p>
          <a:p>
            <a:pPr>
              <a:tabLst>
                <a:tab pos="93663" algn="l"/>
              </a:tabLst>
            </a:pPr>
            <a:endParaRPr lang="en-GB" altLang="en-US" b="1" dirty="0"/>
          </a:p>
          <a:p>
            <a:pPr>
              <a:tabLst>
                <a:tab pos="93663" algn="l"/>
              </a:tabLst>
            </a:pPr>
            <a:endParaRPr lang="en-GB" altLang="en-US" b="1" dirty="0"/>
          </a:p>
          <a:p>
            <a:pPr>
              <a:tabLst>
                <a:tab pos="93663" algn="l"/>
              </a:tabLst>
            </a:pPr>
            <a:endParaRPr lang="en-GB" altLang="en-US" b="1" dirty="0"/>
          </a:p>
          <a:p>
            <a:pPr>
              <a:tabLst>
                <a:tab pos="93663" algn="l"/>
              </a:tabLst>
            </a:pPr>
            <a:endParaRPr lang="en-GB" altLang="en-US" b="1" dirty="0"/>
          </a:p>
          <a:p>
            <a:pPr>
              <a:tabLst>
                <a:tab pos="93663" algn="l"/>
              </a:tabLst>
            </a:pPr>
            <a:endParaRPr lang="en-GB" altLang="en-US" b="1" dirty="0"/>
          </a:p>
          <a:p>
            <a:pPr>
              <a:tabLst>
                <a:tab pos="93663" algn="l"/>
              </a:tabLst>
            </a:pPr>
            <a:endParaRPr lang="en-GB" altLang="en-US" sz="1000" b="1" dirty="0"/>
          </a:p>
          <a:p>
            <a:pPr>
              <a:tabLst>
                <a:tab pos="93663" algn="l"/>
              </a:tabLst>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5A77F-A654-0246-8CB7-D0BA71ECB0C5}" type="slidenum">
              <a:rPr lang="en-US" altLang="en-US"/>
              <a:pPr/>
              <a:t>7</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pPr>
              <a:tabLst>
                <a:tab pos="93663" algn="l"/>
              </a:tabLst>
            </a:pPr>
            <a:r>
              <a:rPr lang="en-GB" altLang="en-US" dirty="0"/>
              <a:t>	</a:t>
            </a:r>
            <a:r>
              <a:rPr lang="en-GB" altLang="en-US" sz="1000" b="0" dirty="0"/>
              <a:t>Hospital mortality for admissions to ICU with severe sepsis in the first 24 hours in ICU 	increases with the number of organ dysfunctions.</a:t>
            </a:r>
            <a:r>
              <a:rPr lang="en-GB" altLang="en-US" sz="1000" b="0" baseline="30000" dirty="0"/>
              <a:t>8</a:t>
            </a:r>
            <a:endParaRPr lang="en-GB" altLang="en-US" sz="1000" b="0" dirty="0"/>
          </a:p>
          <a:p>
            <a:pPr>
              <a:tabLst>
                <a:tab pos="93663" algn="l"/>
              </a:tabLst>
            </a:pPr>
            <a:endParaRPr lang="en-GB" altLang="en-US" sz="1000" b="0" dirty="0"/>
          </a:p>
          <a:p>
            <a:pPr>
              <a:tabLst>
                <a:tab pos="93663" algn="l"/>
              </a:tabLst>
            </a:pPr>
            <a:r>
              <a:rPr lang="en-GB" altLang="en-US" sz="1000" b="0" dirty="0"/>
              <a:t>Multiple organ dysfunction syndrome (MODS) is a progressive clinical syndrome characterised by the presence of altered organ function such that homeostasis cannot be maintained without intervention.</a:t>
            </a:r>
            <a:r>
              <a:rPr lang="en-GB" altLang="en-US" sz="1000" b="0" baseline="30000" dirty="0"/>
              <a:t>11</a:t>
            </a:r>
            <a:r>
              <a:rPr lang="en-GB" altLang="en-US" sz="1000" b="0" dirty="0"/>
              <a:t> Primary MODS develops because of the initial insult or infection. Secondary MODS develops in organs distant from the primary infection and as a consequence of an abnormal host response.</a:t>
            </a:r>
            <a:r>
              <a:rPr lang="en-GB" altLang="en-US" sz="1000" b="0" baseline="30000" dirty="0"/>
              <a:t>11</a:t>
            </a:r>
            <a:endParaRPr lang="en-GB" altLang="en-US" sz="1000" b="0" dirty="0"/>
          </a:p>
          <a:p>
            <a:pPr>
              <a:tabLst>
                <a:tab pos="93663" algn="l"/>
              </a:tabLst>
            </a:pPr>
            <a:endParaRPr lang="en-GB" altLang="en-US" sz="1000" b="0" dirty="0"/>
          </a:p>
          <a:p>
            <a:pPr>
              <a:tabLst>
                <a:tab pos="93663" algn="l"/>
              </a:tabLst>
            </a:pPr>
            <a:r>
              <a:rPr lang="en-GB" altLang="en-US" sz="1000" b="0" dirty="0"/>
              <a:t>Organ dysfunction is usually sequential, with lung dysfunction being the most common.</a:t>
            </a:r>
            <a:r>
              <a:rPr lang="en-GB" altLang="en-US" sz="1000" b="0" baseline="30000" dirty="0"/>
              <a:t>100</a:t>
            </a:r>
            <a:endParaRPr lang="en-GB" altLang="en-US" sz="1000" b="0" dirty="0"/>
          </a:p>
          <a:p>
            <a:pPr>
              <a:tabLst>
                <a:tab pos="93663" algn="l"/>
              </a:tabLst>
            </a:pPr>
            <a:endParaRPr lang="en-GB" altLang="en-US" sz="1000" b="0" dirty="0"/>
          </a:p>
          <a:p>
            <a:pPr>
              <a:tabLst>
                <a:tab pos="93663" algn="l"/>
              </a:tabLst>
            </a:pPr>
            <a:r>
              <a:rPr lang="en-GB" altLang="en-US" sz="1000" b="0" dirty="0"/>
              <a:t>Prognosis is directly related to the number of organs affected.</a:t>
            </a:r>
            <a:r>
              <a:rPr lang="en-GB" altLang="en-US" sz="1000" b="0" baseline="30000" dirty="0"/>
              <a:t>8,100</a:t>
            </a:r>
            <a:r>
              <a:rPr lang="en-GB" altLang="en-US" sz="1000" b="0" dirty="0"/>
              <a:t> The more organ systems affected, the greater the need for additional supportive therapies and the worse the prognosis. The particular organs involved have differing prognostic significance: dysfunctions of the kidney significantly raise the hospital mortality associated with severe sepsis.</a:t>
            </a:r>
            <a:r>
              <a:rPr lang="en-GB" altLang="en-US" sz="1000" b="0" baseline="30000" dirty="0"/>
              <a:t>8,100</a:t>
            </a:r>
            <a:endParaRPr lang="en-GB" altLang="en-US" sz="1000" b="0" dirty="0"/>
          </a:p>
          <a:p>
            <a:pPr>
              <a:tabLst>
                <a:tab pos="93663" algn="l"/>
              </a:tabLst>
            </a:pPr>
            <a:endParaRPr lang="en-US" altLang="en-US" baseline="30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76201-DCEB-4449-A3C0-57944971C3D3}" type="slidenum">
              <a:rPr lang="en-US" altLang="en-US"/>
              <a:pPr/>
              <a:t>8</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pPr>
              <a:tabLst>
                <a:tab pos="93663" algn="l"/>
              </a:tabLst>
            </a:pPr>
            <a:r>
              <a:rPr lang="en-GB" altLang="en-US" dirty="0"/>
              <a:t>	</a:t>
            </a:r>
            <a:r>
              <a:rPr lang="en-GB" altLang="en-US" sz="1000" dirty="0"/>
              <a:t>The Acute Physiology and Chronic Health Evaluation II (APACHE II) score combines 	physiological measurements, age and comorbidity to assess severity of illness for 	individual ICU admissions.</a:t>
            </a:r>
          </a:p>
          <a:p>
            <a:pPr>
              <a:tabLst>
                <a:tab pos="93663" algn="l"/>
              </a:tabLst>
            </a:pPr>
            <a:r>
              <a:rPr lang="en-GB" altLang="en-US" sz="1000" dirty="0"/>
              <a:t>	Hospital mortality increases with APACHE II score.</a:t>
            </a:r>
            <a:r>
              <a:rPr lang="en-GB" altLang="en-US" sz="1000" baseline="30000" dirty="0"/>
              <a:t>8,40</a:t>
            </a:r>
            <a:endParaRPr lang="en-GB" altLang="en-US" sz="1000" dirty="0"/>
          </a:p>
          <a:p>
            <a:pPr>
              <a:tabLst>
                <a:tab pos="93663" algn="l"/>
              </a:tabLst>
            </a:pPr>
            <a:r>
              <a:rPr lang="en-GB" altLang="en-US" sz="1000" b="1" dirty="0"/>
              <a:t>    </a:t>
            </a:r>
          </a:p>
          <a:p>
            <a:pPr>
              <a:tabLst>
                <a:tab pos="93663" algn="l"/>
              </a:tabLst>
            </a:pPr>
            <a:r>
              <a:rPr lang="en-GB" altLang="en-US" sz="1000" b="0" dirty="0"/>
              <a:t>The APACHE II scoring system is used in ICUs to assess the severity of illness for individual admissions and to allow stratification by patient groups. APACHE II assesses the patient according to physiological variables and their deviation from the normal range, neurological function (according to the Glasgow Coma Scale) and assessment of chronic health and age. APACHE II can be used to estimate group outcome among ICU admissions.</a:t>
            </a:r>
            <a:r>
              <a:rPr lang="en-GB" altLang="en-US" sz="1000" b="0" baseline="30000" dirty="0"/>
              <a:t>40,100</a:t>
            </a:r>
            <a:endParaRPr lang="en-GB" altLang="en-US" sz="1000" b="0" dirty="0"/>
          </a:p>
          <a:p>
            <a:pPr>
              <a:tabLst>
                <a:tab pos="93663" algn="l"/>
              </a:tabLst>
            </a:pPr>
            <a:endParaRPr lang="en-GB" altLang="en-US" sz="1000" b="0" dirty="0"/>
          </a:p>
          <a:p>
            <a:pPr>
              <a:tabLst>
                <a:tab pos="93663" algn="l"/>
              </a:tabLst>
            </a:pPr>
            <a:r>
              <a:rPr lang="en-GB" altLang="en-US" sz="1000" b="0" dirty="0"/>
              <a:t>This slide shows the trends in hospital mortality with APACHE II score for admissions to the ICU with severe sepsis in the first 24 hours in the ICU. An increase in hospital mortality is associated with an increase in APACHE II score.</a:t>
            </a:r>
            <a:r>
              <a:rPr lang="en-GB" altLang="en-US" sz="1000" b="0" baseline="30000" dirty="0"/>
              <a:t>8,40</a:t>
            </a:r>
            <a:endParaRPr lang="en-US" altLang="en-US" sz="1000"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9186A-2697-C046-A5A0-CEB8A6A73F57}" type="slidenum">
              <a:rPr lang="en-US" altLang="en-US"/>
              <a:pPr/>
              <a:t>9</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lIns="91531" tIns="45766" rIns="91531" bIns="45766"/>
          <a:lstStyle/>
          <a:p>
            <a:pPr>
              <a:tabLst>
                <a:tab pos="93663" algn="l"/>
              </a:tabLst>
            </a:pPr>
            <a:r>
              <a:rPr lang="en-GB" altLang="en-US" dirty="0"/>
              <a:t>	</a:t>
            </a:r>
            <a:r>
              <a:rPr lang="en-GB" altLang="en-US" sz="1000" dirty="0"/>
              <a:t>The most common microbial causes of sepsis are pure Gram-negative or Gram-		positive pathogens (36% and 35% of cases, respectively).</a:t>
            </a:r>
            <a:r>
              <a:rPr lang="en-GB" altLang="en-US" sz="1000" baseline="30000" dirty="0"/>
              <a:t>15</a:t>
            </a:r>
            <a:endParaRPr lang="en-GB" altLang="en-US" sz="1000" dirty="0"/>
          </a:p>
          <a:p>
            <a:pPr>
              <a:tabLst>
                <a:tab pos="93663" algn="l"/>
              </a:tabLst>
            </a:pPr>
            <a:r>
              <a:rPr lang="en-GB" altLang="en-US" sz="1000" dirty="0"/>
              <a:t>	Mixed bacterial infections account for 19% of cases, pure fungal 5%, with mixed 		bacterial/ fungal/viral infections comprising the remaining 5%.</a:t>
            </a:r>
            <a:r>
              <a:rPr lang="en-GB" altLang="en-US" sz="1000" baseline="30000" dirty="0"/>
              <a:t>15</a:t>
            </a:r>
            <a:endParaRPr lang="en-GB" altLang="en-US" sz="1000" dirty="0"/>
          </a:p>
          <a:p>
            <a:pPr>
              <a:tabLst>
                <a:tab pos="93663" algn="l"/>
              </a:tabLst>
            </a:pPr>
            <a:endParaRPr lang="en-GB" altLang="en-US" sz="1000" dirty="0"/>
          </a:p>
          <a:p>
            <a:pPr>
              <a:tabLst>
                <a:tab pos="93663" algn="l"/>
              </a:tabLst>
            </a:pPr>
            <a:r>
              <a:rPr lang="en-GB" altLang="en-US" sz="1000" b="0" dirty="0"/>
              <a:t>Almost every type of micro-organism has the potential to initiate an episode of sepsis. However, only 60% of cases may be associated with a microbiologically confirmed infectious pathogen.</a:t>
            </a:r>
            <a:r>
              <a:rPr lang="en-GB" altLang="en-US" sz="1000" b="0" baseline="30000" dirty="0"/>
              <a:t>15</a:t>
            </a:r>
            <a:endParaRPr lang="en-GB" altLang="en-US" sz="1000" b="0" dirty="0"/>
          </a:p>
          <a:p>
            <a:pPr>
              <a:tabLst>
                <a:tab pos="93663" algn="l"/>
              </a:tabLst>
            </a:pPr>
            <a:endParaRPr lang="en-GB" altLang="en-US" sz="1000" b="0" dirty="0"/>
          </a:p>
          <a:p>
            <a:pPr>
              <a:tabLst>
                <a:tab pos="93663" algn="l"/>
              </a:tabLst>
            </a:pPr>
            <a:r>
              <a:rPr lang="en-GB" altLang="en-US" sz="1000" b="0" dirty="0"/>
              <a:t>The clinical progression of sepsis is similar, regardless of the infectious agent.</a:t>
            </a:r>
            <a:r>
              <a:rPr lang="en-GB" altLang="en-US" sz="1000" b="0" baseline="30000" dirty="0"/>
              <a:t>6,15,23</a:t>
            </a:r>
            <a:endParaRPr lang="en-GB" altLang="en-US" sz="1000" b="0" dirty="0"/>
          </a:p>
          <a:p>
            <a:pPr>
              <a:tabLst>
                <a:tab pos="93663" algn="l"/>
              </a:tabLst>
            </a:pPr>
            <a:endParaRPr lang="en-GB" altLang="en-US" sz="1000" b="0" dirty="0"/>
          </a:p>
          <a:p>
            <a:pPr>
              <a:tabLst>
                <a:tab pos="93663" algn="l"/>
              </a:tabLst>
            </a:pPr>
            <a:r>
              <a:rPr lang="en-GB" altLang="en-US" sz="1000" b="0" dirty="0"/>
              <a:t>Although Gram-negative bacteria have traditionally been the most common bacteria associated with septic shock,</a:t>
            </a:r>
            <a:r>
              <a:rPr lang="en-GB" altLang="en-US" sz="1000" b="0" baseline="30000" dirty="0"/>
              <a:t>25,26</a:t>
            </a:r>
            <a:r>
              <a:rPr lang="en-GB" altLang="en-US" sz="1000" b="0" dirty="0"/>
              <a:t> the relative proportion of cases associated with </a:t>
            </a:r>
            <a:br>
              <a:rPr lang="en-GB" altLang="en-US" sz="1000" b="0" dirty="0"/>
            </a:br>
            <a:r>
              <a:rPr lang="en-GB" altLang="en-US" sz="1000" b="0" dirty="0"/>
              <a:t>Gram-positive infection has escalated.</a:t>
            </a:r>
            <a:r>
              <a:rPr lang="en-GB" altLang="en-US" sz="1000" b="0" baseline="30000" dirty="0"/>
              <a:t>6,23,24</a:t>
            </a:r>
            <a:r>
              <a:rPr lang="en-GB" altLang="en-US" sz="1000" b="0" dirty="0"/>
              <a:t> </a:t>
            </a:r>
          </a:p>
          <a:p>
            <a:pPr>
              <a:tabLst>
                <a:tab pos="93663" algn="l"/>
              </a:tabLst>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35FFD-D1E1-764D-9166-E455BEBB0A69}" type="slidenum">
              <a:rPr lang="en-US" altLang="en-US"/>
              <a:pPr/>
              <a:t>10</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lIns="91531" tIns="45766" rIns="91531" bIns="45766"/>
          <a:lstStyle/>
          <a:p>
            <a:pPr marL="93663" indent="-93663"/>
            <a:r>
              <a:rPr lang="en-GB" altLang="en-US" sz="1100" dirty="0"/>
              <a:t>Bacterial infection evokes a host response by triggering the immune system.</a:t>
            </a:r>
          </a:p>
          <a:p>
            <a:pPr marL="93663" indent="-93663"/>
            <a:r>
              <a:rPr lang="en-GB" altLang="en-US" sz="1100" dirty="0"/>
              <a:t>Normally, the endothelium plays a key role in maintaining homeostasis.</a:t>
            </a:r>
            <a:r>
              <a:rPr lang="en-GB" altLang="en-US" sz="1100" baseline="30000" dirty="0"/>
              <a:t>41,42</a:t>
            </a:r>
            <a:endParaRPr lang="en-GB" altLang="en-US" sz="1100" dirty="0"/>
          </a:p>
          <a:p>
            <a:pPr marL="93663" indent="-93663"/>
            <a:r>
              <a:rPr lang="en-GB" altLang="en-US" sz="1100" dirty="0"/>
              <a:t>Systemic microvascular endothelial damage compromises the active, moderating role of the endothelium.</a:t>
            </a:r>
            <a:r>
              <a:rPr lang="en-GB" altLang="en-US" sz="1100" baseline="30000" dirty="0"/>
              <a:t>41</a:t>
            </a:r>
            <a:endParaRPr lang="en-GB" altLang="en-US" sz="1100" dirty="0"/>
          </a:p>
          <a:p>
            <a:pPr marL="93663" indent="-93663"/>
            <a:r>
              <a:rPr lang="en-GB" altLang="en-US" sz="1100" dirty="0"/>
              <a:t>In the sepsis patient, endothelial dysfunction is central to the imbalance between inflammation, coagulation and fibrinolysis.</a:t>
            </a:r>
            <a:r>
              <a:rPr lang="en-GB" altLang="en-US" sz="1100" baseline="30000" dirty="0"/>
              <a:t>41</a:t>
            </a:r>
            <a:endParaRPr lang="en-GB" altLang="en-US" sz="1100" dirty="0"/>
          </a:p>
          <a:p>
            <a:pPr marL="93663" indent="-93663"/>
            <a:r>
              <a:rPr lang="en-GB" altLang="en-US" sz="1100" dirty="0"/>
              <a:t>Other pathophysiological mechanisms, including nitric oxide and mitochondrial dysfunction, may also be involved in disease progression.</a:t>
            </a:r>
            <a:r>
              <a:rPr lang="en-GB" altLang="en-US" sz="1100" baseline="30000" dirty="0"/>
              <a:t>43</a:t>
            </a:r>
            <a:endParaRPr lang="en-GB" altLang="en-US" sz="1100" dirty="0"/>
          </a:p>
          <a:p>
            <a:pPr marL="93663" indent="-93663"/>
            <a:r>
              <a:rPr lang="en-GB" altLang="en-US" sz="1100" dirty="0"/>
              <a:t>Loss of homeostasis in sepsis patients may result in organ dysfunction.</a:t>
            </a:r>
            <a:r>
              <a:rPr lang="en-GB" altLang="en-US" sz="1100" baseline="30000" dirty="0"/>
              <a:t>41,44</a:t>
            </a:r>
            <a:endParaRPr lang="en-GB" alt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CBAE2D-C87D-5C48-9A71-D5C900825090}" type="slidenum">
              <a:rPr lang="en-US" altLang="en-US"/>
              <a:pPr/>
              <a:t>‹#›</a:t>
            </a:fld>
            <a:endParaRPr lang="en-US" altLang="en-US"/>
          </a:p>
        </p:txBody>
      </p:sp>
    </p:spTree>
    <p:extLst>
      <p:ext uri="{BB962C8B-B14F-4D97-AF65-F5344CB8AC3E}">
        <p14:creationId xmlns:p14="http://schemas.microsoft.com/office/powerpoint/2010/main" val="20224589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0CB97F-7C03-DC43-9BC1-9A8B796481FA}" type="slidenum">
              <a:rPr lang="en-US" altLang="en-US"/>
              <a:pPr/>
              <a:t>‹#›</a:t>
            </a:fld>
            <a:endParaRPr lang="en-US" altLang="en-US"/>
          </a:p>
        </p:txBody>
      </p:sp>
    </p:spTree>
    <p:extLst>
      <p:ext uri="{BB962C8B-B14F-4D97-AF65-F5344CB8AC3E}">
        <p14:creationId xmlns:p14="http://schemas.microsoft.com/office/powerpoint/2010/main" val="8303982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78516C-58AE-3A4A-91EC-C1F688B53192}" type="slidenum">
              <a:rPr lang="en-US" altLang="en-US"/>
              <a:pPr/>
              <a:t>‹#›</a:t>
            </a:fld>
            <a:endParaRPr lang="en-US" altLang="en-US"/>
          </a:p>
        </p:txBody>
      </p:sp>
    </p:spTree>
    <p:extLst>
      <p:ext uri="{BB962C8B-B14F-4D97-AF65-F5344CB8AC3E}">
        <p14:creationId xmlns:p14="http://schemas.microsoft.com/office/powerpoint/2010/main" val="65272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a:t>Click to edit Master title style</a:t>
            </a:r>
          </a:p>
        </p:txBody>
      </p:sp>
      <p:sp>
        <p:nvSpPr>
          <p:cNvPr id="3" name="Chart Placeholder 2"/>
          <p:cNvSpPr>
            <a:spLocks noGrp="1"/>
          </p:cNvSpPr>
          <p:nvPr>
            <p:ph type="chart" idx="1"/>
          </p:nvPr>
        </p:nvSpPr>
        <p:spPr>
          <a:xfrm>
            <a:off x="685800" y="1524000"/>
            <a:ext cx="7772400" cy="45720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7CCA42A-3426-8F47-9487-DB4D1625606C}" type="slidenum">
              <a:rPr lang="en-US" altLang="en-US"/>
              <a:pPr/>
              <a:t>‹#›</a:t>
            </a:fld>
            <a:endParaRPr lang="en-US" altLang="en-US"/>
          </a:p>
        </p:txBody>
      </p:sp>
    </p:spTree>
    <p:extLst>
      <p:ext uri="{BB962C8B-B14F-4D97-AF65-F5344CB8AC3E}">
        <p14:creationId xmlns:p14="http://schemas.microsoft.com/office/powerpoint/2010/main" val="1815054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a:t>Click to edit Master title style</a:t>
            </a:r>
          </a:p>
        </p:txBody>
      </p:sp>
      <p:sp>
        <p:nvSpPr>
          <p:cNvPr id="3" name="Picture Placeholder 2"/>
          <p:cNvSpPr>
            <a:spLocks noGrp="1"/>
          </p:cNvSpPr>
          <p:nvPr>
            <p:ph type="clipArt" sz="half" idx="1"/>
          </p:nvPr>
        </p:nvSpPr>
        <p:spPr>
          <a:xfrm>
            <a:off x="685800" y="1524000"/>
            <a:ext cx="3810000" cy="4572000"/>
          </a:xfrm>
        </p:spPr>
        <p:txBody>
          <a:bodyPr/>
          <a:lstStyle/>
          <a:p>
            <a:endParaRPr lang="en-US"/>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6152D4C-424F-EF4A-9E74-5BD04690991C}" type="slidenum">
              <a:rPr lang="en-US" altLang="en-US"/>
              <a:pPr/>
              <a:t>‹#›</a:t>
            </a:fld>
            <a:endParaRPr lang="en-US" altLang="en-US"/>
          </a:p>
        </p:txBody>
      </p:sp>
    </p:spTree>
    <p:extLst>
      <p:ext uri="{BB962C8B-B14F-4D97-AF65-F5344CB8AC3E}">
        <p14:creationId xmlns:p14="http://schemas.microsoft.com/office/powerpoint/2010/main" val="11348152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0C5159-B3BE-C742-9956-B6213D1857FD}" type="slidenum">
              <a:rPr lang="en-US" altLang="en-US"/>
              <a:pPr/>
              <a:t>‹#›</a:t>
            </a:fld>
            <a:endParaRPr lang="en-US" altLang="en-US"/>
          </a:p>
        </p:txBody>
      </p:sp>
    </p:spTree>
    <p:extLst>
      <p:ext uri="{BB962C8B-B14F-4D97-AF65-F5344CB8AC3E}">
        <p14:creationId xmlns:p14="http://schemas.microsoft.com/office/powerpoint/2010/main" val="10968953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4402E7-9103-6F4F-B6C5-6A80E738658D}" type="slidenum">
              <a:rPr lang="en-US" altLang="en-US"/>
              <a:pPr/>
              <a:t>‹#›</a:t>
            </a:fld>
            <a:endParaRPr lang="en-US" altLang="en-US"/>
          </a:p>
        </p:txBody>
      </p:sp>
    </p:spTree>
    <p:extLst>
      <p:ext uri="{BB962C8B-B14F-4D97-AF65-F5344CB8AC3E}">
        <p14:creationId xmlns:p14="http://schemas.microsoft.com/office/powerpoint/2010/main" val="15203031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197A42-C147-6241-837B-F0A900416973}" type="slidenum">
              <a:rPr lang="en-US" altLang="en-US"/>
              <a:pPr/>
              <a:t>‹#›</a:t>
            </a:fld>
            <a:endParaRPr lang="en-US" altLang="en-US"/>
          </a:p>
        </p:txBody>
      </p:sp>
    </p:spTree>
    <p:extLst>
      <p:ext uri="{BB962C8B-B14F-4D97-AF65-F5344CB8AC3E}">
        <p14:creationId xmlns:p14="http://schemas.microsoft.com/office/powerpoint/2010/main" val="9739545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FEC4ADE-B289-7640-8590-D91E6E8CE1D9}" type="slidenum">
              <a:rPr lang="en-US" altLang="en-US"/>
              <a:pPr/>
              <a:t>‹#›</a:t>
            </a:fld>
            <a:endParaRPr lang="en-US" altLang="en-US"/>
          </a:p>
        </p:txBody>
      </p:sp>
    </p:spTree>
    <p:extLst>
      <p:ext uri="{BB962C8B-B14F-4D97-AF65-F5344CB8AC3E}">
        <p14:creationId xmlns:p14="http://schemas.microsoft.com/office/powerpoint/2010/main" val="11341173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5AB307F-2BAA-BB49-B056-EA11F12F629C}" type="slidenum">
              <a:rPr lang="en-US" altLang="en-US"/>
              <a:pPr/>
              <a:t>‹#›</a:t>
            </a:fld>
            <a:endParaRPr lang="en-US" altLang="en-US"/>
          </a:p>
        </p:txBody>
      </p:sp>
    </p:spTree>
    <p:extLst>
      <p:ext uri="{BB962C8B-B14F-4D97-AF65-F5344CB8AC3E}">
        <p14:creationId xmlns:p14="http://schemas.microsoft.com/office/powerpoint/2010/main" val="45669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4C253E4-AD84-3C4B-A045-316B9EA9327B}" type="slidenum">
              <a:rPr lang="en-US" altLang="en-US"/>
              <a:pPr/>
              <a:t>‹#›</a:t>
            </a:fld>
            <a:endParaRPr lang="en-US" altLang="en-US"/>
          </a:p>
        </p:txBody>
      </p:sp>
    </p:spTree>
    <p:extLst>
      <p:ext uri="{BB962C8B-B14F-4D97-AF65-F5344CB8AC3E}">
        <p14:creationId xmlns:p14="http://schemas.microsoft.com/office/powerpoint/2010/main" val="9100614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3D2D466-C9DE-5243-930E-4EF99568594C}" type="slidenum">
              <a:rPr lang="en-US" altLang="en-US"/>
              <a:pPr/>
              <a:t>‹#›</a:t>
            </a:fld>
            <a:endParaRPr lang="en-US" altLang="en-US"/>
          </a:p>
        </p:txBody>
      </p:sp>
    </p:spTree>
    <p:extLst>
      <p:ext uri="{BB962C8B-B14F-4D97-AF65-F5344CB8AC3E}">
        <p14:creationId xmlns:p14="http://schemas.microsoft.com/office/powerpoint/2010/main" val="10234830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ACBBD9A-8D8D-7C46-8837-C95C42867AE8}" type="slidenum">
              <a:rPr lang="en-US" altLang="en-US"/>
              <a:pPr/>
              <a:t>‹#›</a:t>
            </a:fld>
            <a:endParaRPr lang="en-US" altLang="en-US"/>
          </a:p>
        </p:txBody>
      </p:sp>
    </p:spTree>
    <p:extLst>
      <p:ext uri="{BB962C8B-B14F-4D97-AF65-F5344CB8AC3E}">
        <p14:creationId xmlns:p14="http://schemas.microsoft.com/office/powerpoint/2010/main" val="3363483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D45E9D83-AB96-5643-B9A8-6A1D7DA4318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eaLnBrk="0" fontAlgn="base" hangingPunct="0">
        <a:spcBef>
          <a:spcPct val="0"/>
        </a:spcBef>
        <a:spcAft>
          <a:spcPct val="0"/>
        </a:spcAft>
        <a:defRPr sz="3600" b="1">
          <a:solidFill>
            <a:schemeClr val="tx2"/>
          </a:solidFill>
          <a:latin typeface="Arial" charset="0"/>
        </a:defRPr>
      </a:lvl6pPr>
      <a:lvl7pPr marL="914400" algn="ctr" rtl="0" eaLnBrk="0" fontAlgn="base" hangingPunct="0">
        <a:spcBef>
          <a:spcPct val="0"/>
        </a:spcBef>
        <a:spcAft>
          <a:spcPct val="0"/>
        </a:spcAft>
        <a:defRPr sz="3600" b="1">
          <a:solidFill>
            <a:schemeClr val="tx2"/>
          </a:solidFill>
          <a:latin typeface="Arial" charset="0"/>
        </a:defRPr>
      </a:lvl7pPr>
      <a:lvl8pPr marL="1371600" algn="ctr" rtl="0" eaLnBrk="0" fontAlgn="base" hangingPunct="0">
        <a:spcBef>
          <a:spcPct val="0"/>
        </a:spcBef>
        <a:spcAft>
          <a:spcPct val="0"/>
        </a:spcAft>
        <a:defRPr sz="3600" b="1">
          <a:solidFill>
            <a:schemeClr val="tx2"/>
          </a:solidFill>
          <a:latin typeface="Arial" charset="0"/>
        </a:defRPr>
      </a:lvl8pPr>
      <a:lvl9pPr marL="1828800" algn="ctr"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512" y="414098"/>
            <a:ext cx="8610600" cy="1627187"/>
          </a:xfrm>
        </p:spPr>
        <p:txBody>
          <a:bodyPr anchor="ctr"/>
          <a:lstStyle/>
          <a:p>
            <a:r>
              <a:rPr lang="en-US" altLang="en-US" b="0" dirty="0"/>
              <a:t> </a:t>
            </a:r>
            <a:r>
              <a:rPr lang="en-US" altLang="en-US" sz="4400" dirty="0">
                <a:latin typeface="Calibri" charset="0"/>
                <a:ea typeface="Calibri" charset="0"/>
                <a:cs typeface="Calibri" charset="0"/>
              </a:rPr>
              <a:t>Sepsis 2020 update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18" y="1844824"/>
            <a:ext cx="2236788"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3" name="Text Box 5"/>
          <p:cNvSpPr txBox="1">
            <a:spLocks noChangeArrowheads="1"/>
          </p:cNvSpPr>
          <p:nvPr/>
        </p:nvSpPr>
        <p:spPr bwMode="auto">
          <a:xfrm>
            <a:off x="1136774" y="5373216"/>
            <a:ext cx="66960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altLang="en-US" sz="2000" dirty="0">
                <a:latin typeface="Calibri" charset="0"/>
                <a:ea typeface="Calibri" charset="0"/>
                <a:cs typeface="Calibri" charset="0"/>
              </a:rPr>
              <a:t>Dr Nicola Cooper</a:t>
            </a:r>
          </a:p>
          <a:p>
            <a:pPr algn="ctr"/>
            <a:r>
              <a:rPr lang="en-GB" altLang="en-US" sz="2000" dirty="0">
                <a:latin typeface="Calibri" charset="0"/>
                <a:ea typeface="Calibri" charset="0"/>
                <a:cs typeface="Calibri" charset="0"/>
              </a:rPr>
              <a:t>Consultant Physician &amp; Clinical Associate Professor</a:t>
            </a:r>
          </a:p>
          <a:p>
            <a:pPr algn="ctr"/>
            <a:r>
              <a:rPr lang="en-GB" altLang="en-US" sz="2000" dirty="0">
                <a:latin typeface="Calibri" charset="0"/>
                <a:ea typeface="Calibri" charset="0"/>
                <a:cs typeface="Calibri" charset="0"/>
              </a:rPr>
              <a:t>Medical Assessment Unit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990600"/>
          </a:xfrm>
        </p:spPr>
        <p:txBody>
          <a:bodyPr/>
          <a:lstStyle/>
          <a:p>
            <a:r>
              <a:rPr lang="en-US" altLang="en-GB" sz="3200" dirty="0">
                <a:latin typeface="Calibri" charset="0"/>
                <a:ea typeface="Calibri" charset="0"/>
                <a:cs typeface="Calibri" charset="0"/>
              </a:rPr>
              <a:t>Sepsis (formerly ‘severe sepsis’)</a:t>
            </a:r>
            <a:br>
              <a:rPr lang="en-US" altLang="en-GB" sz="3200" dirty="0">
                <a:latin typeface="Calibri" charset="0"/>
                <a:ea typeface="Calibri" charset="0"/>
                <a:cs typeface="Calibri" charset="0"/>
              </a:rPr>
            </a:br>
            <a:r>
              <a:rPr lang="en-US" altLang="en-GB" sz="2400" i="1" dirty="0">
                <a:latin typeface="Calibri" charset="0"/>
                <a:ea typeface="Calibri" charset="0"/>
                <a:cs typeface="Calibri" charset="0"/>
              </a:rPr>
              <a:t>The result of the body’s over-response to infection</a:t>
            </a:r>
            <a:endParaRPr lang="en-US" altLang="en-GB" i="1" dirty="0">
              <a:latin typeface="Calibri" charset="0"/>
              <a:ea typeface="Calibri" charset="0"/>
              <a:cs typeface="Calibri" charset="0"/>
            </a:endParaRPr>
          </a:p>
        </p:txBody>
      </p:sp>
      <p:grpSp>
        <p:nvGrpSpPr>
          <p:cNvPr id="30723" name="Group 3"/>
          <p:cNvGrpSpPr>
            <a:grpSpLocks/>
          </p:cNvGrpSpPr>
          <p:nvPr/>
        </p:nvGrpSpPr>
        <p:grpSpPr bwMode="auto">
          <a:xfrm>
            <a:off x="1398588" y="4495800"/>
            <a:ext cx="2901950" cy="1895475"/>
            <a:chOff x="881" y="2832"/>
            <a:chExt cx="1828" cy="1194"/>
          </a:xfrm>
        </p:grpSpPr>
        <p:sp>
          <p:nvSpPr>
            <p:cNvPr id="30724" name="Text Box 4"/>
            <p:cNvSpPr txBox="1">
              <a:spLocks noChangeArrowheads="1"/>
            </p:cNvSpPr>
            <p:nvPr/>
          </p:nvSpPr>
          <p:spPr bwMode="auto">
            <a:xfrm>
              <a:off x="881" y="2832"/>
              <a:ext cx="18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GB" sz="2000" b="1"/>
                <a:t>Loss of homeostasis</a:t>
              </a:r>
            </a:p>
          </p:txBody>
        </p:sp>
        <p:sp>
          <p:nvSpPr>
            <p:cNvPr id="30725" name="AutoShape 5"/>
            <p:cNvSpPr>
              <a:spLocks noChangeArrowheads="1"/>
            </p:cNvSpPr>
            <p:nvPr/>
          </p:nvSpPr>
          <p:spPr bwMode="auto">
            <a:xfrm flipV="1">
              <a:off x="1689" y="3089"/>
              <a:ext cx="198" cy="246"/>
            </a:xfrm>
            <a:prstGeom prst="upArrow">
              <a:avLst>
                <a:gd name="adj1" fmla="val 42583"/>
                <a:gd name="adj2" fmla="val 61115"/>
              </a:avLst>
            </a:prstGeom>
            <a:gradFill rotWithShape="0">
              <a:gsLst>
                <a:gs pos="0">
                  <a:srgbClr val="007BC5"/>
                </a:gs>
                <a:gs pos="100000">
                  <a:srgbClr val="F7CE5B"/>
                </a:gs>
              </a:gsLst>
              <a:lin ang="5400000" scaled="1"/>
            </a:gradFill>
            <a:ln>
              <a:noFill/>
            </a:ln>
            <a:effectLst>
              <a:outerShdw blurRad="63500" dist="17961"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0726" name="Text Box 6"/>
            <p:cNvSpPr txBox="1">
              <a:spLocks noChangeArrowheads="1"/>
            </p:cNvSpPr>
            <p:nvPr/>
          </p:nvSpPr>
          <p:spPr bwMode="auto">
            <a:xfrm>
              <a:off x="976" y="3267"/>
              <a:ext cx="163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GB" sz="2000" b="1"/>
                <a:t>Organ dysfunction</a:t>
              </a:r>
            </a:p>
          </p:txBody>
        </p:sp>
        <p:sp>
          <p:nvSpPr>
            <p:cNvPr id="30727" name="AutoShape 7"/>
            <p:cNvSpPr>
              <a:spLocks noChangeArrowheads="1"/>
            </p:cNvSpPr>
            <p:nvPr/>
          </p:nvSpPr>
          <p:spPr bwMode="auto">
            <a:xfrm flipV="1">
              <a:off x="1689" y="3543"/>
              <a:ext cx="198" cy="233"/>
            </a:xfrm>
            <a:prstGeom prst="upArrow">
              <a:avLst>
                <a:gd name="adj1" fmla="val 42583"/>
                <a:gd name="adj2" fmla="val 57885"/>
              </a:avLst>
            </a:prstGeom>
            <a:gradFill rotWithShape="0">
              <a:gsLst>
                <a:gs pos="0">
                  <a:srgbClr val="007BC5"/>
                </a:gs>
                <a:gs pos="100000">
                  <a:srgbClr val="F7CE5B"/>
                </a:gs>
              </a:gsLst>
              <a:lin ang="5400000" scaled="1"/>
            </a:gradFill>
            <a:ln>
              <a:noFill/>
            </a:ln>
            <a:effectLst>
              <a:outerShdw blurRad="63500" dist="17961"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0728" name="Text Box 8"/>
            <p:cNvSpPr txBox="1">
              <a:spLocks noChangeArrowheads="1"/>
            </p:cNvSpPr>
            <p:nvPr/>
          </p:nvSpPr>
          <p:spPr bwMode="auto">
            <a:xfrm>
              <a:off x="976" y="3776"/>
              <a:ext cx="163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GB" sz="2000" b="1"/>
                <a:t>Death</a:t>
              </a:r>
            </a:p>
          </p:txBody>
        </p:sp>
      </p:grpSp>
      <p:grpSp>
        <p:nvGrpSpPr>
          <p:cNvPr id="30730" name="Group 10"/>
          <p:cNvGrpSpPr>
            <a:grpSpLocks/>
          </p:cNvGrpSpPr>
          <p:nvPr/>
        </p:nvGrpSpPr>
        <p:grpSpPr bwMode="auto">
          <a:xfrm>
            <a:off x="1143000" y="1524000"/>
            <a:ext cx="6732588" cy="398463"/>
            <a:chOff x="392" y="956"/>
            <a:chExt cx="4241" cy="251"/>
          </a:xfrm>
        </p:grpSpPr>
        <p:sp>
          <p:nvSpPr>
            <p:cNvPr id="30731" name="AutoShape 11"/>
            <p:cNvSpPr>
              <a:spLocks noChangeArrowheads="1"/>
            </p:cNvSpPr>
            <p:nvPr/>
          </p:nvSpPr>
          <p:spPr bwMode="auto">
            <a:xfrm rot="16200000" flipV="1">
              <a:off x="2032" y="243"/>
              <a:ext cx="205" cy="1680"/>
            </a:xfrm>
            <a:prstGeom prst="upArrow">
              <a:avLst>
                <a:gd name="adj1" fmla="val 40491"/>
                <a:gd name="adj2" fmla="val 84986"/>
              </a:avLst>
            </a:prstGeom>
            <a:gradFill rotWithShape="0">
              <a:gsLst>
                <a:gs pos="0">
                  <a:srgbClr val="F7CE5B"/>
                </a:gs>
                <a:gs pos="100000">
                  <a:srgbClr val="007BC5"/>
                </a:gs>
              </a:gsLst>
              <a:lin ang="0" scaled="1"/>
            </a:gradFill>
            <a:ln>
              <a:noFill/>
            </a:ln>
            <a:effectLst>
              <a:outerShdw blurRad="63500" dist="17961"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0732" name="AutoShape 12"/>
            <p:cNvSpPr>
              <a:spLocks noChangeArrowheads="1"/>
            </p:cNvSpPr>
            <p:nvPr/>
          </p:nvSpPr>
          <p:spPr bwMode="auto">
            <a:xfrm>
              <a:off x="392" y="956"/>
              <a:ext cx="957" cy="226"/>
            </a:xfrm>
            <a:prstGeom prst="roundRect">
              <a:avLst>
                <a:gd name="adj" fmla="val 16667"/>
              </a:avLst>
            </a:prstGeom>
            <a:solidFill>
              <a:srgbClr val="007BC5"/>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gn="ctr"/>
              <a:r>
                <a:rPr lang="en-US" altLang="en-US" sz="2000" b="1"/>
                <a:t>Pathogen</a:t>
              </a:r>
              <a:endParaRPr lang="en-US" altLang="en-GB" sz="2000" b="1"/>
            </a:p>
          </p:txBody>
        </p:sp>
        <p:sp>
          <p:nvSpPr>
            <p:cNvPr id="30733" name="AutoShape 13"/>
            <p:cNvSpPr>
              <a:spLocks noChangeArrowheads="1"/>
            </p:cNvSpPr>
            <p:nvPr/>
          </p:nvSpPr>
          <p:spPr bwMode="auto">
            <a:xfrm>
              <a:off x="1552" y="960"/>
              <a:ext cx="998" cy="226"/>
            </a:xfrm>
            <a:prstGeom prst="roundRect">
              <a:avLst>
                <a:gd name="adj" fmla="val 16667"/>
              </a:avLst>
            </a:prstGeom>
            <a:solidFill>
              <a:srgbClr val="007BC5"/>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gn="ctr">
                <a:spcBef>
                  <a:spcPct val="50000"/>
                </a:spcBef>
              </a:pPr>
              <a:r>
                <a:rPr lang="en-US" altLang="en-US" sz="2000" b="1"/>
                <a:t>Infection</a:t>
              </a:r>
              <a:endParaRPr lang="en-US" altLang="en-GB" sz="2000" b="1"/>
            </a:p>
          </p:txBody>
        </p:sp>
        <p:sp>
          <p:nvSpPr>
            <p:cNvPr id="30734" name="Text Box 14"/>
            <p:cNvSpPr txBox="1">
              <a:spLocks noChangeArrowheads="1"/>
            </p:cNvSpPr>
            <p:nvPr/>
          </p:nvSpPr>
          <p:spPr bwMode="auto">
            <a:xfrm>
              <a:off x="2994" y="957"/>
              <a:ext cx="163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GB" sz="2000" b="1">
                  <a:solidFill>
                    <a:srgbClr val="F7CE5B"/>
                  </a:solidFill>
                  <a:latin typeface="Arial" charset="0"/>
                </a:rPr>
                <a:t>Host response </a:t>
              </a:r>
              <a:r>
                <a:rPr lang="en-US" altLang="en-GB" sz="2000">
                  <a:solidFill>
                    <a:srgbClr val="F7CE5B"/>
                  </a:solidFill>
                  <a:latin typeface="Arial" charset="0"/>
                </a:rPr>
                <a:t>++</a:t>
              </a:r>
              <a:endParaRPr lang="en-US" altLang="en-GB" sz="1800" b="1">
                <a:solidFill>
                  <a:srgbClr val="F7CE5B"/>
                </a:solidFill>
              </a:endParaRPr>
            </a:p>
          </p:txBody>
        </p:sp>
      </p:grpSp>
      <p:grpSp>
        <p:nvGrpSpPr>
          <p:cNvPr id="30735" name="Group 15"/>
          <p:cNvGrpSpPr>
            <a:grpSpLocks/>
          </p:cNvGrpSpPr>
          <p:nvPr/>
        </p:nvGrpSpPr>
        <p:grpSpPr bwMode="auto">
          <a:xfrm>
            <a:off x="3886200" y="2057400"/>
            <a:ext cx="4016375" cy="3079750"/>
            <a:chOff x="2463" y="1284"/>
            <a:chExt cx="2530" cy="1940"/>
          </a:xfrm>
        </p:grpSpPr>
        <p:sp>
          <p:nvSpPr>
            <p:cNvPr id="30736" name="Freeform 16"/>
            <p:cNvSpPr>
              <a:spLocks/>
            </p:cNvSpPr>
            <p:nvPr/>
          </p:nvSpPr>
          <p:spPr bwMode="auto">
            <a:xfrm>
              <a:off x="2968" y="2143"/>
              <a:ext cx="1083" cy="1080"/>
            </a:xfrm>
            <a:custGeom>
              <a:avLst/>
              <a:gdLst>
                <a:gd name="T0" fmla="*/ 0 w 832"/>
                <a:gd name="T1" fmla="*/ 312 h 830"/>
                <a:gd name="T2" fmla="*/ 0 w 832"/>
                <a:gd name="T3" fmla="*/ 616 h 830"/>
                <a:gd name="T4" fmla="*/ 214 w 832"/>
                <a:gd name="T5" fmla="*/ 830 h 830"/>
                <a:gd name="T6" fmla="*/ 519 w 832"/>
                <a:gd name="T7" fmla="*/ 830 h 830"/>
                <a:gd name="T8" fmla="*/ 733 w 832"/>
                <a:gd name="T9" fmla="*/ 617 h 830"/>
                <a:gd name="T10" fmla="*/ 832 w 832"/>
                <a:gd name="T11" fmla="*/ 552 h 830"/>
                <a:gd name="T12" fmla="*/ 732 w 832"/>
                <a:gd name="T13" fmla="*/ 485 h 830"/>
                <a:gd name="T14" fmla="*/ 732 w 832"/>
                <a:gd name="T15" fmla="*/ 445 h 830"/>
                <a:gd name="T16" fmla="*/ 628 w 832"/>
                <a:gd name="T17" fmla="*/ 378 h 830"/>
                <a:gd name="T18" fmla="*/ 729 w 832"/>
                <a:gd name="T19" fmla="*/ 313 h 830"/>
                <a:gd name="T20" fmla="*/ 517 w 832"/>
                <a:gd name="T21" fmla="*/ 99 h 830"/>
                <a:gd name="T22" fmla="*/ 453 w 832"/>
                <a:gd name="T23" fmla="*/ 0 h 830"/>
                <a:gd name="T24" fmla="*/ 385 w 832"/>
                <a:gd name="T25" fmla="*/ 100 h 830"/>
                <a:gd name="T26" fmla="*/ 343 w 832"/>
                <a:gd name="T27" fmla="*/ 100 h 830"/>
                <a:gd name="T28" fmla="*/ 276 w 832"/>
                <a:gd name="T29" fmla="*/ 199 h 830"/>
                <a:gd name="T30" fmla="*/ 211 w 832"/>
                <a:gd name="T31" fmla="*/ 98 h 830"/>
                <a:gd name="T32" fmla="*/ 0 w 832"/>
                <a:gd name="T33" fmla="*/ 31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2" h="830">
                  <a:moveTo>
                    <a:pt x="0" y="312"/>
                  </a:moveTo>
                  <a:lnTo>
                    <a:pt x="0" y="616"/>
                  </a:lnTo>
                  <a:lnTo>
                    <a:pt x="214" y="830"/>
                  </a:lnTo>
                  <a:lnTo>
                    <a:pt x="519" y="830"/>
                  </a:lnTo>
                  <a:lnTo>
                    <a:pt x="733" y="617"/>
                  </a:lnTo>
                  <a:lnTo>
                    <a:pt x="832" y="552"/>
                  </a:lnTo>
                  <a:lnTo>
                    <a:pt x="732" y="485"/>
                  </a:lnTo>
                  <a:lnTo>
                    <a:pt x="732" y="445"/>
                  </a:lnTo>
                  <a:lnTo>
                    <a:pt x="628" y="378"/>
                  </a:lnTo>
                  <a:lnTo>
                    <a:pt x="729" y="313"/>
                  </a:lnTo>
                  <a:lnTo>
                    <a:pt x="517" y="99"/>
                  </a:lnTo>
                  <a:lnTo>
                    <a:pt x="453" y="0"/>
                  </a:lnTo>
                  <a:lnTo>
                    <a:pt x="385" y="100"/>
                  </a:lnTo>
                  <a:lnTo>
                    <a:pt x="343" y="100"/>
                  </a:lnTo>
                  <a:lnTo>
                    <a:pt x="276" y="199"/>
                  </a:lnTo>
                  <a:lnTo>
                    <a:pt x="211" y="98"/>
                  </a:lnTo>
                  <a:lnTo>
                    <a:pt x="0" y="312"/>
                  </a:lnTo>
                  <a:close/>
                </a:path>
              </a:pathLst>
            </a:custGeom>
            <a:gradFill rotWithShape="0">
              <a:gsLst>
                <a:gs pos="0">
                  <a:srgbClr val="AFA095"/>
                </a:gs>
                <a:gs pos="100000">
                  <a:srgbClr val="AFA095">
                    <a:gamma/>
                    <a:shade val="46275"/>
                    <a:invGamma/>
                  </a:srgbClr>
                </a:gs>
              </a:gsLst>
              <a:path path="rect">
                <a:fillToRect l="50000" t="50000" r="50000" b="50000"/>
              </a:path>
            </a:gradFill>
            <a:ln>
              <a:noFill/>
            </a:ln>
            <a:effectLst/>
            <a:scene3d>
              <a:camera prst="legacyObliqueTopRight"/>
              <a:lightRig rig="legacyFlat3" dir="b"/>
            </a:scene3d>
            <a:sp3d extrusionH="176200" contourW="12700" prstMaterial="legacyMatte">
              <a:bevelT w="13500" h="13500" prst="angle"/>
              <a:bevelB w="13500" h="13500" prst="angle"/>
              <a:extrusionClr>
                <a:srgbClr val="AFA095"/>
              </a:extrusionClr>
              <a:contourClr>
                <a:srgbClr val="AFA095"/>
              </a:contourClr>
            </a:sp3d>
            <a:extLst>
              <a:ext uri="{91240B29-F687-4F45-9708-019B960494DF}">
                <a14:hiddenLine xmlns:a14="http://schemas.microsoft.com/office/drawing/2010/main" w="1588">
                  <a:noFill/>
                  <a:prstDash val="solid"/>
                  <a:round/>
                  <a:headEnd/>
                  <a:tailEnd/>
                </a14:hiddenLine>
              </a:ex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a:flatTx/>
            </a:bodyPr>
            <a:lstStyle/>
            <a:p>
              <a:endParaRPr lang="en-US"/>
            </a:p>
          </p:txBody>
        </p:sp>
        <p:sp>
          <p:nvSpPr>
            <p:cNvPr id="30737" name="Freeform 17"/>
            <p:cNvSpPr>
              <a:spLocks/>
            </p:cNvSpPr>
            <p:nvPr/>
          </p:nvSpPr>
          <p:spPr bwMode="auto">
            <a:xfrm>
              <a:off x="3822" y="2141"/>
              <a:ext cx="1080" cy="1083"/>
            </a:xfrm>
            <a:custGeom>
              <a:avLst/>
              <a:gdLst>
                <a:gd name="T0" fmla="*/ 313 w 830"/>
                <a:gd name="T1" fmla="*/ 832 h 832"/>
                <a:gd name="T2" fmla="*/ 616 w 830"/>
                <a:gd name="T3" fmla="*/ 832 h 832"/>
                <a:gd name="T4" fmla="*/ 830 w 830"/>
                <a:gd name="T5" fmla="*/ 618 h 832"/>
                <a:gd name="T6" fmla="*/ 830 w 830"/>
                <a:gd name="T7" fmla="*/ 313 h 832"/>
                <a:gd name="T8" fmla="*/ 617 w 830"/>
                <a:gd name="T9" fmla="*/ 99 h 832"/>
                <a:gd name="T10" fmla="*/ 552 w 830"/>
                <a:gd name="T11" fmla="*/ 0 h 832"/>
                <a:gd name="T12" fmla="*/ 485 w 830"/>
                <a:gd name="T13" fmla="*/ 100 h 832"/>
                <a:gd name="T14" fmla="*/ 446 w 830"/>
                <a:gd name="T15" fmla="*/ 100 h 832"/>
                <a:gd name="T16" fmla="*/ 379 w 830"/>
                <a:gd name="T17" fmla="*/ 204 h 832"/>
                <a:gd name="T18" fmla="*/ 314 w 830"/>
                <a:gd name="T19" fmla="*/ 103 h 832"/>
                <a:gd name="T20" fmla="*/ 100 w 830"/>
                <a:gd name="T21" fmla="*/ 315 h 832"/>
                <a:gd name="T22" fmla="*/ 0 w 830"/>
                <a:gd name="T23" fmla="*/ 379 h 832"/>
                <a:gd name="T24" fmla="*/ 101 w 830"/>
                <a:gd name="T25" fmla="*/ 447 h 832"/>
                <a:gd name="T26" fmla="*/ 101 w 830"/>
                <a:gd name="T27" fmla="*/ 489 h 832"/>
                <a:gd name="T28" fmla="*/ 199 w 830"/>
                <a:gd name="T29" fmla="*/ 556 h 832"/>
                <a:gd name="T30" fmla="*/ 99 w 830"/>
                <a:gd name="T31" fmla="*/ 621 h 832"/>
                <a:gd name="T32" fmla="*/ 313 w 830"/>
                <a:gd name="T33" fmla="*/ 83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0" h="832">
                  <a:moveTo>
                    <a:pt x="313" y="832"/>
                  </a:moveTo>
                  <a:lnTo>
                    <a:pt x="616" y="832"/>
                  </a:lnTo>
                  <a:lnTo>
                    <a:pt x="830" y="618"/>
                  </a:lnTo>
                  <a:lnTo>
                    <a:pt x="830" y="313"/>
                  </a:lnTo>
                  <a:lnTo>
                    <a:pt x="617" y="99"/>
                  </a:lnTo>
                  <a:lnTo>
                    <a:pt x="552" y="0"/>
                  </a:lnTo>
                  <a:lnTo>
                    <a:pt x="485" y="100"/>
                  </a:lnTo>
                  <a:lnTo>
                    <a:pt x="446" y="100"/>
                  </a:lnTo>
                  <a:lnTo>
                    <a:pt x="379" y="204"/>
                  </a:lnTo>
                  <a:lnTo>
                    <a:pt x="314" y="103"/>
                  </a:lnTo>
                  <a:lnTo>
                    <a:pt x="100" y="315"/>
                  </a:lnTo>
                  <a:lnTo>
                    <a:pt x="0" y="379"/>
                  </a:lnTo>
                  <a:lnTo>
                    <a:pt x="101" y="447"/>
                  </a:lnTo>
                  <a:lnTo>
                    <a:pt x="101" y="489"/>
                  </a:lnTo>
                  <a:lnTo>
                    <a:pt x="199" y="556"/>
                  </a:lnTo>
                  <a:lnTo>
                    <a:pt x="99" y="621"/>
                  </a:lnTo>
                  <a:lnTo>
                    <a:pt x="313" y="832"/>
                  </a:lnTo>
                  <a:close/>
                </a:path>
              </a:pathLst>
            </a:custGeom>
            <a:gradFill rotWithShape="0">
              <a:gsLst>
                <a:gs pos="0">
                  <a:srgbClr val="F7CE5B"/>
                </a:gs>
                <a:gs pos="100000">
                  <a:srgbClr val="F7CE5B">
                    <a:gamma/>
                    <a:shade val="46275"/>
                    <a:invGamma/>
                  </a:srgbClr>
                </a:gs>
              </a:gsLst>
              <a:path path="rect">
                <a:fillToRect l="50000" t="50000" r="50000" b="50000"/>
              </a:path>
            </a:gradFill>
            <a:ln w="1588">
              <a:prstDash val="solid"/>
              <a:round/>
              <a:headEnd/>
              <a:tailEnd/>
            </a:ln>
            <a:effectLst/>
            <a:scene3d>
              <a:camera prst="legacyObliqueTopRight"/>
              <a:lightRig rig="legacyFlat3" dir="b"/>
            </a:scene3d>
            <a:sp3d extrusionH="176200" contourW="12700" prstMaterial="legacyMatte">
              <a:bevelT w="13500" h="13500" prst="angle"/>
              <a:bevelB w="13500" h="13500" prst="angle"/>
              <a:extrusionClr>
                <a:srgbClr val="F7CE5B"/>
              </a:extrusionClr>
              <a:contourClr>
                <a:srgbClr val="F7CE5B"/>
              </a:contourClr>
            </a:sp3d>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a:flatTx/>
            </a:bodyPr>
            <a:lstStyle/>
            <a:p>
              <a:endParaRPr lang="en-US"/>
            </a:p>
          </p:txBody>
        </p:sp>
        <p:sp>
          <p:nvSpPr>
            <p:cNvPr id="30738" name="AutoShape 18"/>
            <p:cNvSpPr>
              <a:spLocks noChangeArrowheads="1"/>
            </p:cNvSpPr>
            <p:nvPr/>
          </p:nvSpPr>
          <p:spPr bwMode="auto">
            <a:xfrm rot="4492970" flipV="1">
              <a:off x="2563" y="2554"/>
              <a:ext cx="198" cy="398"/>
            </a:xfrm>
            <a:prstGeom prst="upArrow">
              <a:avLst>
                <a:gd name="adj1" fmla="val 42583"/>
                <a:gd name="adj2" fmla="val 98876"/>
              </a:avLst>
            </a:prstGeom>
            <a:gradFill rotWithShape="0">
              <a:gsLst>
                <a:gs pos="0">
                  <a:srgbClr val="F7CE5B"/>
                </a:gs>
                <a:gs pos="100000">
                  <a:srgbClr val="007BC5"/>
                </a:gs>
              </a:gsLst>
              <a:lin ang="0" scaled="1"/>
            </a:gradFill>
            <a:ln>
              <a:noFill/>
            </a:ln>
            <a:effectLst>
              <a:outerShdw blurRad="63500" dist="17961"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0739" name="Text Box 19"/>
            <p:cNvSpPr txBox="1">
              <a:spLocks noChangeArrowheads="1"/>
            </p:cNvSpPr>
            <p:nvPr/>
          </p:nvSpPr>
          <p:spPr bwMode="auto">
            <a:xfrm>
              <a:off x="3159" y="2548"/>
              <a:ext cx="802" cy="442"/>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GB" sz="2000" b="1">
                  <a:effectLst>
                    <a:outerShdw blurRad="38100" dist="38100" dir="2700000" algn="tl">
                      <a:srgbClr val="000000"/>
                    </a:outerShdw>
                  </a:effectLst>
                </a:rPr>
                <a:t>Other </a:t>
              </a:r>
              <a:br>
                <a:rPr lang="en-US" altLang="en-GB" sz="2000" b="1">
                  <a:effectLst>
                    <a:outerShdw blurRad="38100" dist="38100" dir="2700000" algn="tl">
                      <a:srgbClr val="000000"/>
                    </a:outerShdw>
                  </a:effectLst>
                </a:rPr>
              </a:br>
              <a:r>
                <a:rPr lang="en-US" altLang="en-GB" sz="2000" b="1">
                  <a:effectLst>
                    <a:outerShdw blurRad="38100" dist="38100" dir="2700000" algn="tl">
                      <a:srgbClr val="000000"/>
                    </a:outerShdw>
                  </a:effectLst>
                </a:rPr>
                <a:t>factors</a:t>
              </a:r>
              <a:endParaRPr lang="en-US" altLang="en-GB" sz="1700" b="1">
                <a:effectLst>
                  <a:outerShdw blurRad="38100" dist="38100" dir="2700000" algn="tl">
                    <a:srgbClr val="000000"/>
                  </a:outerShdw>
                </a:effectLst>
              </a:endParaRPr>
            </a:p>
          </p:txBody>
        </p:sp>
        <p:sp>
          <p:nvSpPr>
            <p:cNvPr id="30740" name="Text Box 20"/>
            <p:cNvSpPr txBox="1">
              <a:spLocks noChangeArrowheads="1"/>
            </p:cNvSpPr>
            <p:nvPr/>
          </p:nvSpPr>
          <p:spPr bwMode="auto">
            <a:xfrm>
              <a:off x="3969" y="2548"/>
              <a:ext cx="1008" cy="442"/>
            </a:xfrm>
            <a:prstGeom prst="rect">
              <a:avLst/>
            </a:prstGeom>
            <a:noFill/>
            <a:ln>
              <a:noFill/>
            </a:ln>
            <a:effectLst/>
            <a:extLst>
              <a:ext uri="{909E8E84-426E-40DD-AFC4-6F175D3DCCD1}">
                <a14:hiddenFill xmlns:a14="http://schemas.microsoft.com/office/drawing/2010/main">
                  <a:solidFill>
                    <a:srgbClr val="9933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GB" sz="2000" b="1">
                  <a:effectLst>
                    <a:outerShdw blurRad="38100" dist="38100" dir="2700000" algn="tl">
                      <a:srgbClr val="000000"/>
                    </a:outerShdw>
                  </a:effectLst>
                </a:rPr>
                <a:t>Endothelial dysfunction</a:t>
              </a:r>
              <a:endParaRPr lang="en-US" altLang="en-GB" sz="1700" b="1">
                <a:effectLst>
                  <a:outerShdw blurRad="38100" dist="38100" dir="2700000" algn="tl">
                    <a:srgbClr val="000000"/>
                  </a:outerShdw>
                </a:effectLst>
              </a:endParaRPr>
            </a:p>
          </p:txBody>
        </p:sp>
        <p:sp>
          <p:nvSpPr>
            <p:cNvPr id="30741" name="Freeform 21"/>
            <p:cNvSpPr>
              <a:spLocks/>
            </p:cNvSpPr>
            <p:nvPr/>
          </p:nvSpPr>
          <p:spPr bwMode="auto">
            <a:xfrm>
              <a:off x="2964" y="1284"/>
              <a:ext cx="1080" cy="1083"/>
            </a:xfrm>
            <a:custGeom>
              <a:avLst/>
              <a:gdLst>
                <a:gd name="T0" fmla="*/ 518 w 830"/>
                <a:gd name="T1" fmla="*/ 0 h 832"/>
                <a:gd name="T2" fmla="*/ 215 w 830"/>
                <a:gd name="T3" fmla="*/ 0 h 832"/>
                <a:gd name="T4" fmla="*/ 0 w 830"/>
                <a:gd name="T5" fmla="*/ 214 h 832"/>
                <a:gd name="T6" fmla="*/ 0 w 830"/>
                <a:gd name="T7" fmla="*/ 520 h 832"/>
                <a:gd name="T8" fmla="*/ 214 w 830"/>
                <a:gd name="T9" fmla="*/ 733 h 832"/>
                <a:gd name="T10" fmla="*/ 279 w 830"/>
                <a:gd name="T11" fmla="*/ 832 h 832"/>
                <a:gd name="T12" fmla="*/ 345 w 830"/>
                <a:gd name="T13" fmla="*/ 733 h 832"/>
                <a:gd name="T14" fmla="*/ 385 w 830"/>
                <a:gd name="T15" fmla="*/ 733 h 832"/>
                <a:gd name="T16" fmla="*/ 452 w 830"/>
                <a:gd name="T17" fmla="*/ 628 h 832"/>
                <a:gd name="T18" fmla="*/ 517 w 830"/>
                <a:gd name="T19" fmla="*/ 729 h 832"/>
                <a:gd name="T20" fmla="*/ 731 w 830"/>
                <a:gd name="T21" fmla="*/ 517 h 832"/>
                <a:gd name="T22" fmla="*/ 830 w 830"/>
                <a:gd name="T23" fmla="*/ 453 h 832"/>
                <a:gd name="T24" fmla="*/ 730 w 830"/>
                <a:gd name="T25" fmla="*/ 385 h 832"/>
                <a:gd name="T26" fmla="*/ 730 w 830"/>
                <a:gd name="T27" fmla="*/ 343 h 832"/>
                <a:gd name="T28" fmla="*/ 631 w 830"/>
                <a:gd name="T29" fmla="*/ 276 h 832"/>
                <a:gd name="T30" fmla="*/ 732 w 830"/>
                <a:gd name="T31" fmla="*/ 211 h 832"/>
                <a:gd name="T32" fmla="*/ 518 w 830"/>
                <a:gd name="T3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0" h="832">
                  <a:moveTo>
                    <a:pt x="518" y="0"/>
                  </a:moveTo>
                  <a:lnTo>
                    <a:pt x="215" y="0"/>
                  </a:lnTo>
                  <a:lnTo>
                    <a:pt x="0" y="214"/>
                  </a:lnTo>
                  <a:lnTo>
                    <a:pt x="0" y="520"/>
                  </a:lnTo>
                  <a:lnTo>
                    <a:pt x="214" y="733"/>
                  </a:lnTo>
                  <a:lnTo>
                    <a:pt x="279" y="832"/>
                  </a:lnTo>
                  <a:lnTo>
                    <a:pt x="345" y="733"/>
                  </a:lnTo>
                  <a:lnTo>
                    <a:pt x="385" y="733"/>
                  </a:lnTo>
                  <a:lnTo>
                    <a:pt x="452" y="628"/>
                  </a:lnTo>
                  <a:lnTo>
                    <a:pt x="517" y="729"/>
                  </a:lnTo>
                  <a:lnTo>
                    <a:pt x="731" y="517"/>
                  </a:lnTo>
                  <a:lnTo>
                    <a:pt x="830" y="453"/>
                  </a:lnTo>
                  <a:lnTo>
                    <a:pt x="730" y="385"/>
                  </a:lnTo>
                  <a:lnTo>
                    <a:pt x="730" y="343"/>
                  </a:lnTo>
                  <a:lnTo>
                    <a:pt x="631" y="276"/>
                  </a:lnTo>
                  <a:lnTo>
                    <a:pt x="732" y="211"/>
                  </a:lnTo>
                  <a:lnTo>
                    <a:pt x="518" y="0"/>
                  </a:lnTo>
                  <a:close/>
                </a:path>
              </a:pathLst>
            </a:custGeom>
            <a:gradFill rotWithShape="0">
              <a:gsLst>
                <a:gs pos="0">
                  <a:srgbClr val="007BC5"/>
                </a:gs>
                <a:gs pos="100000">
                  <a:srgbClr val="007BC5">
                    <a:gamma/>
                    <a:shade val="46275"/>
                    <a:invGamma/>
                  </a:srgbClr>
                </a:gs>
              </a:gsLst>
              <a:path path="rect">
                <a:fillToRect l="50000" t="50000" r="50000" b="50000"/>
              </a:path>
            </a:gradFill>
            <a:ln w="1588">
              <a:prstDash val="solid"/>
              <a:round/>
              <a:headEnd/>
              <a:tailEnd/>
            </a:ln>
            <a:effectLst/>
            <a:scene3d>
              <a:camera prst="legacyObliqueTopRight"/>
              <a:lightRig rig="legacyFlat3" dir="b"/>
            </a:scene3d>
            <a:sp3d extrusionH="176200" contourW="12700" prstMaterial="legacyMatte">
              <a:bevelT w="13500" h="13500" prst="angle"/>
              <a:bevelB w="13500" h="13500" prst="angle"/>
              <a:extrusionClr>
                <a:srgbClr val="007BC5"/>
              </a:extrusionClr>
              <a:contourClr>
                <a:srgbClr val="007BC5"/>
              </a:contourClr>
            </a:sp3d>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a:flatTx/>
            </a:bodyPr>
            <a:lstStyle/>
            <a:p>
              <a:endParaRPr lang="en-US"/>
            </a:p>
          </p:txBody>
        </p:sp>
        <p:sp>
          <p:nvSpPr>
            <p:cNvPr id="30742" name="Text Box 22"/>
            <p:cNvSpPr txBox="1">
              <a:spLocks noChangeArrowheads="1"/>
            </p:cNvSpPr>
            <p:nvPr/>
          </p:nvSpPr>
          <p:spPr bwMode="auto">
            <a:xfrm>
              <a:off x="2911" y="1651"/>
              <a:ext cx="10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GB" sz="1800" b="1">
                  <a:effectLst>
                    <a:outerShdw blurRad="38100" dist="38100" dir="2700000" algn="tl">
                      <a:srgbClr val="000000"/>
                    </a:outerShdw>
                  </a:effectLst>
                </a:rPr>
                <a:t>Inflammation</a:t>
              </a:r>
              <a:endParaRPr lang="en-US" altLang="en-GB" sz="1700" b="1">
                <a:effectLst>
                  <a:outerShdw blurRad="38100" dist="38100" dir="2700000" algn="tl">
                    <a:srgbClr val="000000"/>
                  </a:outerShdw>
                </a:effectLst>
              </a:endParaRPr>
            </a:p>
          </p:txBody>
        </p:sp>
        <p:sp>
          <p:nvSpPr>
            <p:cNvPr id="30743" name="Freeform 23"/>
            <p:cNvSpPr>
              <a:spLocks/>
            </p:cNvSpPr>
            <p:nvPr/>
          </p:nvSpPr>
          <p:spPr bwMode="auto">
            <a:xfrm>
              <a:off x="3820" y="1291"/>
              <a:ext cx="1083" cy="1079"/>
            </a:xfrm>
            <a:custGeom>
              <a:avLst/>
              <a:gdLst>
                <a:gd name="T0" fmla="*/ 832 w 832"/>
                <a:gd name="T1" fmla="*/ 517 h 830"/>
                <a:gd name="T2" fmla="*/ 832 w 832"/>
                <a:gd name="T3" fmla="*/ 214 h 830"/>
                <a:gd name="T4" fmla="*/ 618 w 832"/>
                <a:gd name="T5" fmla="*/ 0 h 830"/>
                <a:gd name="T6" fmla="*/ 313 w 832"/>
                <a:gd name="T7" fmla="*/ 0 h 830"/>
                <a:gd name="T8" fmla="*/ 100 w 832"/>
                <a:gd name="T9" fmla="*/ 213 h 830"/>
                <a:gd name="T10" fmla="*/ 0 w 832"/>
                <a:gd name="T11" fmla="*/ 278 h 830"/>
                <a:gd name="T12" fmla="*/ 100 w 832"/>
                <a:gd name="T13" fmla="*/ 345 h 830"/>
                <a:gd name="T14" fmla="*/ 100 w 832"/>
                <a:gd name="T15" fmla="*/ 384 h 830"/>
                <a:gd name="T16" fmla="*/ 204 w 832"/>
                <a:gd name="T17" fmla="*/ 451 h 830"/>
                <a:gd name="T18" fmla="*/ 103 w 832"/>
                <a:gd name="T19" fmla="*/ 516 h 830"/>
                <a:gd name="T20" fmla="*/ 315 w 832"/>
                <a:gd name="T21" fmla="*/ 730 h 830"/>
                <a:gd name="T22" fmla="*/ 380 w 832"/>
                <a:gd name="T23" fmla="*/ 830 h 830"/>
                <a:gd name="T24" fmla="*/ 448 w 832"/>
                <a:gd name="T25" fmla="*/ 729 h 830"/>
                <a:gd name="T26" fmla="*/ 489 w 832"/>
                <a:gd name="T27" fmla="*/ 729 h 830"/>
                <a:gd name="T28" fmla="*/ 556 w 832"/>
                <a:gd name="T29" fmla="*/ 631 h 830"/>
                <a:gd name="T30" fmla="*/ 621 w 832"/>
                <a:gd name="T31" fmla="*/ 731 h 830"/>
                <a:gd name="T32" fmla="*/ 832 w 832"/>
                <a:gd name="T33" fmla="*/ 517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2" h="830">
                  <a:moveTo>
                    <a:pt x="832" y="517"/>
                  </a:moveTo>
                  <a:lnTo>
                    <a:pt x="832" y="214"/>
                  </a:lnTo>
                  <a:lnTo>
                    <a:pt x="618" y="0"/>
                  </a:lnTo>
                  <a:lnTo>
                    <a:pt x="313" y="0"/>
                  </a:lnTo>
                  <a:lnTo>
                    <a:pt x="100" y="213"/>
                  </a:lnTo>
                  <a:lnTo>
                    <a:pt x="0" y="278"/>
                  </a:lnTo>
                  <a:lnTo>
                    <a:pt x="100" y="345"/>
                  </a:lnTo>
                  <a:lnTo>
                    <a:pt x="100" y="384"/>
                  </a:lnTo>
                  <a:lnTo>
                    <a:pt x="204" y="451"/>
                  </a:lnTo>
                  <a:lnTo>
                    <a:pt x="103" y="516"/>
                  </a:lnTo>
                  <a:lnTo>
                    <a:pt x="315" y="730"/>
                  </a:lnTo>
                  <a:lnTo>
                    <a:pt x="380" y="830"/>
                  </a:lnTo>
                  <a:lnTo>
                    <a:pt x="448" y="729"/>
                  </a:lnTo>
                  <a:lnTo>
                    <a:pt x="489" y="729"/>
                  </a:lnTo>
                  <a:lnTo>
                    <a:pt x="556" y="631"/>
                  </a:lnTo>
                  <a:lnTo>
                    <a:pt x="621" y="731"/>
                  </a:lnTo>
                  <a:lnTo>
                    <a:pt x="832" y="517"/>
                  </a:lnTo>
                  <a:close/>
                </a:path>
              </a:pathLst>
            </a:custGeom>
            <a:gradFill rotWithShape="0">
              <a:gsLst>
                <a:gs pos="0">
                  <a:srgbClr val="7B2441"/>
                </a:gs>
                <a:gs pos="100000">
                  <a:srgbClr val="7B2441">
                    <a:gamma/>
                    <a:shade val="46275"/>
                    <a:invGamma/>
                  </a:srgbClr>
                </a:gs>
              </a:gsLst>
              <a:path path="rect">
                <a:fillToRect l="50000" t="50000" r="50000" b="50000"/>
              </a:path>
            </a:gradFill>
            <a:ln w="1588">
              <a:prstDash val="solid"/>
              <a:round/>
              <a:headEnd/>
              <a:tailEnd/>
            </a:ln>
            <a:effectLst/>
            <a:scene3d>
              <a:camera prst="legacyObliqueTopRight"/>
              <a:lightRig rig="legacyFlat3" dir="b"/>
            </a:scene3d>
            <a:sp3d extrusionH="176200" contourW="12700" prstMaterial="legacyMatte">
              <a:bevelT w="13500" h="13500" prst="angle"/>
              <a:bevelB w="13500" h="13500" prst="angle"/>
              <a:extrusionClr>
                <a:srgbClr val="7B2441"/>
              </a:extrusionClr>
              <a:contourClr>
                <a:srgbClr val="7B2441"/>
              </a:contourClr>
            </a:sp3d>
            <a:extLst>
              <a:ext uri="{AF507438-7753-43E0-B8FC-AC1667EBCBE1}">
                <a14:hiddenEffects xmlns:a14="http://schemas.microsoft.com/office/drawing/2010/main">
                  <a:effectLst>
                    <a:outerShdw blurRad="63500" dist="35921" dir="2700000" algn="ctr" rotWithShape="0">
                      <a:schemeClr val="bg2">
                        <a:alpha val="74998"/>
                      </a:schemeClr>
                    </a:outerShdw>
                  </a:effectLst>
                </a14:hiddenEffects>
              </a:ext>
            </a:extLst>
          </p:spPr>
          <p:txBody>
            <a:bodyPr>
              <a:flatTx/>
            </a:bodyPr>
            <a:lstStyle/>
            <a:p>
              <a:endParaRPr lang="en-US"/>
            </a:p>
          </p:txBody>
        </p:sp>
        <p:sp>
          <p:nvSpPr>
            <p:cNvPr id="30744" name="Text Box 24"/>
            <p:cNvSpPr txBox="1">
              <a:spLocks noChangeArrowheads="1"/>
            </p:cNvSpPr>
            <p:nvPr/>
          </p:nvSpPr>
          <p:spPr bwMode="auto">
            <a:xfrm>
              <a:off x="4016" y="1560"/>
              <a:ext cx="977" cy="404"/>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GB" sz="1800" b="1">
                  <a:effectLst>
                    <a:outerShdw blurRad="38100" dist="38100" dir="2700000" algn="tl">
                      <a:srgbClr val="000000"/>
                    </a:outerShdw>
                  </a:effectLst>
                </a:rPr>
                <a:t>Coagulation / fibrinolysis</a:t>
              </a:r>
              <a:endParaRPr lang="en-US" altLang="en-GB" sz="1700" b="1">
                <a:effectLst>
                  <a:outerShdw blurRad="38100" dist="38100" dir="2700000" algn="tl">
                    <a:srgbClr val="000000"/>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
                                  </p:stCondLst>
                                  <p:childTnLst>
                                    <p:set>
                                      <p:cBhvr>
                                        <p:cTn id="6" dur="1" fill="hold">
                                          <p:stCondLst>
                                            <p:cond delay="0"/>
                                          </p:stCondLst>
                                        </p:cTn>
                                        <p:tgtEl>
                                          <p:spTgt spid="30730"/>
                                        </p:tgtEl>
                                        <p:attrNameLst>
                                          <p:attrName>style.visibility</p:attrName>
                                        </p:attrNameLst>
                                      </p:cBhvr>
                                      <p:to>
                                        <p:strVal val="visible"/>
                                      </p:to>
                                    </p:set>
                                    <p:animEffect transition="in" filter="wipe(left)">
                                      <p:cBhvr>
                                        <p:cTn id="7" dur="500"/>
                                        <p:tgtEl>
                                          <p:spTgt spid="30730"/>
                                        </p:tgtEl>
                                      </p:cBhvr>
                                    </p:animEffect>
                                  </p:childTnLst>
                                </p:cTn>
                              </p:par>
                            </p:childTnLst>
                          </p:cTn>
                        </p:par>
                        <p:par>
                          <p:cTn id="8" fill="hold" nodeType="afterGroup">
                            <p:stCondLst>
                              <p:cond delay="600"/>
                            </p:stCondLst>
                            <p:childTnLst>
                              <p:par>
                                <p:cTn id="9" presetID="22" presetClass="entr" presetSubtype="1" fill="hold" nodeType="afterEffect">
                                  <p:stCondLst>
                                    <p:cond delay="0"/>
                                  </p:stCondLst>
                                  <p:childTnLst>
                                    <p:set>
                                      <p:cBhvr>
                                        <p:cTn id="10" dur="1" fill="hold">
                                          <p:stCondLst>
                                            <p:cond delay="0"/>
                                          </p:stCondLst>
                                        </p:cTn>
                                        <p:tgtEl>
                                          <p:spTgt spid="30735"/>
                                        </p:tgtEl>
                                        <p:attrNameLst>
                                          <p:attrName>style.visibility</p:attrName>
                                        </p:attrNameLst>
                                      </p:cBhvr>
                                      <p:to>
                                        <p:strVal val="visible"/>
                                      </p:to>
                                    </p:set>
                                    <p:animEffect transition="in" filter="wipe(up)">
                                      <p:cBhvr>
                                        <p:cTn id="11" dur="500"/>
                                        <p:tgtEl>
                                          <p:spTgt spid="30735"/>
                                        </p:tgtEl>
                                      </p:cBhvr>
                                    </p:animEffect>
                                  </p:childTnLst>
                                </p:cTn>
                              </p:par>
                            </p:childTnLst>
                          </p:cTn>
                        </p:par>
                        <p:par>
                          <p:cTn id="12" fill="hold" nodeType="afterGroup">
                            <p:stCondLst>
                              <p:cond delay="1100"/>
                            </p:stCondLst>
                            <p:childTnLst>
                              <p:par>
                                <p:cTn id="13" presetID="22" presetClass="entr" presetSubtype="1" fill="hold" nodeType="afterEffect">
                                  <p:stCondLst>
                                    <p:cond delay="100"/>
                                  </p:stCondLst>
                                  <p:childTnLst>
                                    <p:set>
                                      <p:cBhvr>
                                        <p:cTn id="14" dur="1" fill="hold">
                                          <p:stCondLst>
                                            <p:cond delay="0"/>
                                          </p:stCondLst>
                                        </p:cTn>
                                        <p:tgtEl>
                                          <p:spTgt spid="30723"/>
                                        </p:tgtEl>
                                        <p:attrNameLst>
                                          <p:attrName>style.visibility</p:attrName>
                                        </p:attrNameLst>
                                      </p:cBhvr>
                                      <p:to>
                                        <p:strVal val="visible"/>
                                      </p:to>
                                    </p:set>
                                    <p:animEffect transition="in" filter="wipe(up)">
                                      <p:cBhvr>
                                        <p:cTn id="15"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458200" cy="1143000"/>
          </a:xfrm>
        </p:spPr>
        <p:txBody>
          <a:bodyPr/>
          <a:lstStyle/>
          <a:p>
            <a:r>
              <a:rPr lang="en-US" altLang="en-GB" sz="3200" dirty="0">
                <a:latin typeface="Calibri" charset="0"/>
                <a:ea typeface="Calibri" charset="0"/>
                <a:cs typeface="Calibri" charset="0"/>
              </a:rPr>
              <a:t>Inflammatory response to infection</a:t>
            </a:r>
            <a:endParaRPr lang="en-US" altLang="en-GB" dirty="0">
              <a:latin typeface="Calibri" charset="0"/>
              <a:ea typeface="Calibri" charset="0"/>
              <a:cs typeface="Calibri" charset="0"/>
            </a:endParaRPr>
          </a:p>
        </p:txBody>
      </p:sp>
      <p:sp>
        <p:nvSpPr>
          <p:cNvPr id="36868" name="AutoShape 4"/>
          <p:cNvSpPr>
            <a:spLocks noChangeArrowheads="1"/>
          </p:cNvSpPr>
          <p:nvPr/>
        </p:nvSpPr>
        <p:spPr bwMode="auto">
          <a:xfrm flipV="1">
            <a:off x="3078163" y="1500188"/>
            <a:ext cx="325437" cy="1277937"/>
          </a:xfrm>
          <a:prstGeom prst="upArrow">
            <a:avLst>
              <a:gd name="adj1" fmla="val 40491"/>
              <a:gd name="adj2" fmla="val 40723"/>
            </a:avLst>
          </a:prstGeom>
          <a:gradFill rotWithShape="0">
            <a:gsLst>
              <a:gs pos="0">
                <a:srgbClr val="F7CE5B"/>
              </a:gs>
              <a:gs pos="100000">
                <a:srgbClr val="007BC5"/>
              </a:gs>
            </a:gsLst>
            <a:lin ang="5400000" scaled="1"/>
          </a:gradFill>
          <a:ln>
            <a:noFill/>
          </a:ln>
          <a:effectLst>
            <a:outerShdw blurRad="63500" dist="17961"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grpSp>
        <p:nvGrpSpPr>
          <p:cNvPr id="36869" name="Group 5"/>
          <p:cNvGrpSpPr>
            <a:grpSpLocks/>
          </p:cNvGrpSpPr>
          <p:nvPr/>
        </p:nvGrpSpPr>
        <p:grpSpPr bwMode="auto">
          <a:xfrm>
            <a:off x="2476500" y="2749550"/>
            <a:ext cx="2519363" cy="1504950"/>
            <a:chOff x="1560" y="1857"/>
            <a:chExt cx="1587" cy="948"/>
          </a:xfrm>
        </p:grpSpPr>
        <p:sp>
          <p:nvSpPr>
            <p:cNvPr id="36870" name="Rectangle 6"/>
            <p:cNvSpPr>
              <a:spLocks noChangeArrowheads="1"/>
            </p:cNvSpPr>
            <p:nvPr/>
          </p:nvSpPr>
          <p:spPr bwMode="auto">
            <a:xfrm>
              <a:off x="1560" y="1857"/>
              <a:ext cx="103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spcBef>
                  <a:spcPct val="10000"/>
                </a:spcBef>
              </a:pPr>
              <a:r>
                <a:rPr lang="en-US" altLang="en-US" sz="2000" b="1">
                  <a:solidFill>
                    <a:srgbClr val="F7CE5B"/>
                  </a:solidFill>
                  <a:effectLst>
                    <a:outerShdw blurRad="38100" dist="38100" dir="2700000" algn="tl">
                      <a:srgbClr val="000000"/>
                    </a:outerShdw>
                  </a:effectLst>
                </a:rPr>
                <a:t>Monocyte/</a:t>
              </a:r>
              <a:br>
                <a:rPr lang="en-US" altLang="en-US" sz="2000" b="1">
                  <a:solidFill>
                    <a:srgbClr val="F7CE5B"/>
                  </a:solidFill>
                  <a:effectLst>
                    <a:outerShdw blurRad="38100" dist="38100" dir="2700000" algn="tl">
                      <a:srgbClr val="000000"/>
                    </a:outerShdw>
                  </a:effectLst>
                </a:rPr>
              </a:br>
              <a:r>
                <a:rPr lang="en-US" altLang="en-US" sz="2000" b="1">
                  <a:solidFill>
                    <a:srgbClr val="F7CE5B"/>
                  </a:solidFill>
                  <a:effectLst>
                    <a:outerShdw blurRad="38100" dist="38100" dir="2700000" algn="tl">
                      <a:srgbClr val="000000"/>
                    </a:outerShdw>
                  </a:effectLst>
                </a:rPr>
                <a:t>macrophage</a:t>
              </a:r>
            </a:p>
          </p:txBody>
        </p:sp>
        <p:grpSp>
          <p:nvGrpSpPr>
            <p:cNvPr id="36871" name="Group 7"/>
            <p:cNvGrpSpPr>
              <a:grpSpLocks/>
            </p:cNvGrpSpPr>
            <p:nvPr/>
          </p:nvGrpSpPr>
          <p:grpSpPr bwMode="auto">
            <a:xfrm>
              <a:off x="2492" y="2088"/>
              <a:ext cx="655" cy="717"/>
              <a:chOff x="2492" y="2088"/>
              <a:chExt cx="655" cy="717"/>
            </a:xfrm>
          </p:grpSpPr>
          <p:sp>
            <p:nvSpPr>
              <p:cNvPr id="36872" name="Freeform 8"/>
              <p:cNvSpPr>
                <a:spLocks/>
              </p:cNvSpPr>
              <p:nvPr/>
            </p:nvSpPr>
            <p:spPr bwMode="auto">
              <a:xfrm>
                <a:off x="2492" y="2088"/>
                <a:ext cx="655" cy="717"/>
              </a:xfrm>
              <a:custGeom>
                <a:avLst/>
                <a:gdLst>
                  <a:gd name="T0" fmla="*/ 730 w 737"/>
                  <a:gd name="T1" fmla="*/ 309 h 717"/>
                  <a:gd name="T2" fmla="*/ 700 w 737"/>
                  <a:gd name="T3" fmla="*/ 224 h 717"/>
                  <a:gd name="T4" fmla="*/ 640 w 737"/>
                  <a:gd name="T5" fmla="*/ 247 h 717"/>
                  <a:gd name="T6" fmla="*/ 598 w 737"/>
                  <a:gd name="T7" fmla="*/ 273 h 717"/>
                  <a:gd name="T8" fmla="*/ 574 w 737"/>
                  <a:gd name="T9" fmla="*/ 243 h 717"/>
                  <a:gd name="T10" fmla="*/ 610 w 737"/>
                  <a:gd name="T11" fmla="*/ 191 h 717"/>
                  <a:gd name="T12" fmla="*/ 610 w 737"/>
                  <a:gd name="T13" fmla="*/ 122 h 717"/>
                  <a:gd name="T14" fmla="*/ 598 w 737"/>
                  <a:gd name="T15" fmla="*/ 115 h 717"/>
                  <a:gd name="T16" fmla="*/ 550 w 737"/>
                  <a:gd name="T17" fmla="*/ 174 h 717"/>
                  <a:gd name="T18" fmla="*/ 520 w 737"/>
                  <a:gd name="T19" fmla="*/ 191 h 717"/>
                  <a:gd name="T20" fmla="*/ 532 w 737"/>
                  <a:gd name="T21" fmla="*/ 115 h 717"/>
                  <a:gd name="T22" fmla="*/ 520 w 737"/>
                  <a:gd name="T23" fmla="*/ 59 h 717"/>
                  <a:gd name="T24" fmla="*/ 491 w 737"/>
                  <a:gd name="T25" fmla="*/ 46 h 717"/>
                  <a:gd name="T26" fmla="*/ 473 w 737"/>
                  <a:gd name="T27" fmla="*/ 95 h 717"/>
                  <a:gd name="T28" fmla="*/ 455 w 737"/>
                  <a:gd name="T29" fmla="*/ 79 h 717"/>
                  <a:gd name="T30" fmla="*/ 437 w 737"/>
                  <a:gd name="T31" fmla="*/ 66 h 717"/>
                  <a:gd name="T32" fmla="*/ 401 w 737"/>
                  <a:gd name="T33" fmla="*/ 118 h 717"/>
                  <a:gd name="T34" fmla="*/ 371 w 737"/>
                  <a:gd name="T35" fmla="*/ 155 h 717"/>
                  <a:gd name="T36" fmla="*/ 377 w 737"/>
                  <a:gd name="T37" fmla="*/ 102 h 717"/>
                  <a:gd name="T38" fmla="*/ 365 w 737"/>
                  <a:gd name="T39" fmla="*/ 20 h 717"/>
                  <a:gd name="T40" fmla="*/ 311 w 737"/>
                  <a:gd name="T41" fmla="*/ 23 h 717"/>
                  <a:gd name="T42" fmla="*/ 311 w 737"/>
                  <a:gd name="T43" fmla="*/ 56 h 717"/>
                  <a:gd name="T44" fmla="*/ 281 w 737"/>
                  <a:gd name="T45" fmla="*/ 13 h 717"/>
                  <a:gd name="T46" fmla="*/ 275 w 737"/>
                  <a:gd name="T47" fmla="*/ 10 h 717"/>
                  <a:gd name="T48" fmla="*/ 245 w 737"/>
                  <a:gd name="T49" fmla="*/ 63 h 717"/>
                  <a:gd name="T50" fmla="*/ 173 w 737"/>
                  <a:gd name="T51" fmla="*/ 50 h 717"/>
                  <a:gd name="T52" fmla="*/ 107 w 737"/>
                  <a:gd name="T53" fmla="*/ 53 h 717"/>
                  <a:gd name="T54" fmla="*/ 119 w 737"/>
                  <a:gd name="T55" fmla="*/ 79 h 717"/>
                  <a:gd name="T56" fmla="*/ 155 w 737"/>
                  <a:gd name="T57" fmla="*/ 122 h 717"/>
                  <a:gd name="T58" fmla="*/ 155 w 737"/>
                  <a:gd name="T59" fmla="*/ 184 h 717"/>
                  <a:gd name="T60" fmla="*/ 89 w 737"/>
                  <a:gd name="T61" fmla="*/ 178 h 717"/>
                  <a:gd name="T62" fmla="*/ 41 w 737"/>
                  <a:gd name="T63" fmla="*/ 178 h 717"/>
                  <a:gd name="T64" fmla="*/ 30 w 737"/>
                  <a:gd name="T65" fmla="*/ 210 h 717"/>
                  <a:gd name="T66" fmla="*/ 77 w 737"/>
                  <a:gd name="T67" fmla="*/ 220 h 717"/>
                  <a:gd name="T68" fmla="*/ 179 w 737"/>
                  <a:gd name="T69" fmla="*/ 273 h 717"/>
                  <a:gd name="T70" fmla="*/ 149 w 737"/>
                  <a:gd name="T71" fmla="*/ 332 h 717"/>
                  <a:gd name="T72" fmla="*/ 71 w 737"/>
                  <a:gd name="T73" fmla="*/ 292 h 717"/>
                  <a:gd name="T74" fmla="*/ 41 w 737"/>
                  <a:gd name="T75" fmla="*/ 247 h 717"/>
                  <a:gd name="T76" fmla="*/ 30 w 737"/>
                  <a:gd name="T77" fmla="*/ 273 h 717"/>
                  <a:gd name="T78" fmla="*/ 35 w 737"/>
                  <a:gd name="T79" fmla="*/ 312 h 717"/>
                  <a:gd name="T80" fmla="*/ 0 w 737"/>
                  <a:gd name="T81" fmla="*/ 371 h 717"/>
                  <a:gd name="T82" fmla="*/ 41 w 737"/>
                  <a:gd name="T83" fmla="*/ 378 h 717"/>
                  <a:gd name="T84" fmla="*/ 65 w 737"/>
                  <a:gd name="T85" fmla="*/ 355 h 717"/>
                  <a:gd name="T86" fmla="*/ 119 w 737"/>
                  <a:gd name="T87" fmla="*/ 375 h 717"/>
                  <a:gd name="T88" fmla="*/ 119 w 737"/>
                  <a:gd name="T89" fmla="*/ 421 h 717"/>
                  <a:gd name="T90" fmla="*/ 131 w 737"/>
                  <a:gd name="T91" fmla="*/ 463 h 717"/>
                  <a:gd name="T92" fmla="*/ 179 w 737"/>
                  <a:gd name="T93" fmla="*/ 443 h 717"/>
                  <a:gd name="T94" fmla="*/ 215 w 737"/>
                  <a:gd name="T95" fmla="*/ 450 h 717"/>
                  <a:gd name="T96" fmla="*/ 197 w 737"/>
                  <a:gd name="T97" fmla="*/ 512 h 717"/>
                  <a:gd name="T98" fmla="*/ 227 w 737"/>
                  <a:gd name="T99" fmla="*/ 535 h 717"/>
                  <a:gd name="T100" fmla="*/ 281 w 737"/>
                  <a:gd name="T101" fmla="*/ 480 h 717"/>
                  <a:gd name="T102" fmla="*/ 323 w 737"/>
                  <a:gd name="T103" fmla="*/ 480 h 717"/>
                  <a:gd name="T104" fmla="*/ 323 w 737"/>
                  <a:gd name="T105" fmla="*/ 535 h 717"/>
                  <a:gd name="T106" fmla="*/ 323 w 737"/>
                  <a:gd name="T107" fmla="*/ 627 h 717"/>
                  <a:gd name="T108" fmla="*/ 419 w 737"/>
                  <a:gd name="T109" fmla="*/ 703 h 717"/>
                  <a:gd name="T110" fmla="*/ 473 w 737"/>
                  <a:gd name="T111" fmla="*/ 716 h 717"/>
                  <a:gd name="T112" fmla="*/ 592 w 737"/>
                  <a:gd name="T113" fmla="*/ 686 h 717"/>
                  <a:gd name="T114" fmla="*/ 682 w 737"/>
                  <a:gd name="T115" fmla="*/ 591 h 717"/>
                  <a:gd name="T116" fmla="*/ 724 w 737"/>
                  <a:gd name="T117" fmla="*/ 47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7" h="717">
                    <a:moveTo>
                      <a:pt x="724" y="434"/>
                    </a:moveTo>
                    <a:lnTo>
                      <a:pt x="730" y="391"/>
                    </a:lnTo>
                    <a:lnTo>
                      <a:pt x="736" y="348"/>
                    </a:lnTo>
                    <a:lnTo>
                      <a:pt x="730" y="309"/>
                    </a:lnTo>
                    <a:lnTo>
                      <a:pt x="718" y="276"/>
                    </a:lnTo>
                    <a:lnTo>
                      <a:pt x="712" y="247"/>
                    </a:lnTo>
                    <a:lnTo>
                      <a:pt x="706" y="233"/>
                    </a:lnTo>
                    <a:lnTo>
                      <a:pt x="700" y="224"/>
                    </a:lnTo>
                    <a:lnTo>
                      <a:pt x="688" y="224"/>
                    </a:lnTo>
                    <a:lnTo>
                      <a:pt x="670" y="230"/>
                    </a:lnTo>
                    <a:lnTo>
                      <a:pt x="652" y="240"/>
                    </a:lnTo>
                    <a:lnTo>
                      <a:pt x="640" y="247"/>
                    </a:lnTo>
                    <a:lnTo>
                      <a:pt x="622" y="263"/>
                    </a:lnTo>
                    <a:lnTo>
                      <a:pt x="610" y="269"/>
                    </a:lnTo>
                    <a:lnTo>
                      <a:pt x="604" y="273"/>
                    </a:lnTo>
                    <a:lnTo>
                      <a:pt x="598" y="273"/>
                    </a:lnTo>
                    <a:lnTo>
                      <a:pt x="592" y="273"/>
                    </a:lnTo>
                    <a:lnTo>
                      <a:pt x="574" y="260"/>
                    </a:lnTo>
                    <a:lnTo>
                      <a:pt x="574" y="253"/>
                    </a:lnTo>
                    <a:lnTo>
                      <a:pt x="574" y="243"/>
                    </a:lnTo>
                    <a:lnTo>
                      <a:pt x="580" y="224"/>
                    </a:lnTo>
                    <a:lnTo>
                      <a:pt x="586" y="210"/>
                    </a:lnTo>
                    <a:lnTo>
                      <a:pt x="598" y="201"/>
                    </a:lnTo>
                    <a:lnTo>
                      <a:pt x="610" y="191"/>
                    </a:lnTo>
                    <a:lnTo>
                      <a:pt x="616" y="178"/>
                    </a:lnTo>
                    <a:lnTo>
                      <a:pt x="616" y="161"/>
                    </a:lnTo>
                    <a:lnTo>
                      <a:pt x="616" y="138"/>
                    </a:lnTo>
                    <a:lnTo>
                      <a:pt x="610" y="122"/>
                    </a:lnTo>
                    <a:lnTo>
                      <a:pt x="610" y="115"/>
                    </a:lnTo>
                    <a:lnTo>
                      <a:pt x="604" y="112"/>
                    </a:lnTo>
                    <a:lnTo>
                      <a:pt x="604" y="112"/>
                    </a:lnTo>
                    <a:lnTo>
                      <a:pt x="598" y="115"/>
                    </a:lnTo>
                    <a:lnTo>
                      <a:pt x="586" y="132"/>
                    </a:lnTo>
                    <a:lnTo>
                      <a:pt x="574" y="148"/>
                    </a:lnTo>
                    <a:lnTo>
                      <a:pt x="562" y="161"/>
                    </a:lnTo>
                    <a:lnTo>
                      <a:pt x="550" y="174"/>
                    </a:lnTo>
                    <a:lnTo>
                      <a:pt x="532" y="184"/>
                    </a:lnTo>
                    <a:lnTo>
                      <a:pt x="526" y="191"/>
                    </a:lnTo>
                    <a:lnTo>
                      <a:pt x="520" y="194"/>
                    </a:lnTo>
                    <a:lnTo>
                      <a:pt x="520" y="191"/>
                    </a:lnTo>
                    <a:lnTo>
                      <a:pt x="520" y="184"/>
                    </a:lnTo>
                    <a:lnTo>
                      <a:pt x="520" y="174"/>
                    </a:lnTo>
                    <a:lnTo>
                      <a:pt x="526" y="145"/>
                    </a:lnTo>
                    <a:lnTo>
                      <a:pt x="532" y="115"/>
                    </a:lnTo>
                    <a:lnTo>
                      <a:pt x="532" y="102"/>
                    </a:lnTo>
                    <a:lnTo>
                      <a:pt x="532" y="92"/>
                    </a:lnTo>
                    <a:lnTo>
                      <a:pt x="532" y="76"/>
                    </a:lnTo>
                    <a:lnTo>
                      <a:pt x="520" y="59"/>
                    </a:lnTo>
                    <a:lnTo>
                      <a:pt x="514" y="50"/>
                    </a:lnTo>
                    <a:lnTo>
                      <a:pt x="502" y="43"/>
                    </a:lnTo>
                    <a:lnTo>
                      <a:pt x="497" y="43"/>
                    </a:lnTo>
                    <a:lnTo>
                      <a:pt x="491" y="46"/>
                    </a:lnTo>
                    <a:lnTo>
                      <a:pt x="479" y="63"/>
                    </a:lnTo>
                    <a:lnTo>
                      <a:pt x="473" y="72"/>
                    </a:lnTo>
                    <a:lnTo>
                      <a:pt x="473" y="86"/>
                    </a:lnTo>
                    <a:lnTo>
                      <a:pt x="473" y="95"/>
                    </a:lnTo>
                    <a:lnTo>
                      <a:pt x="467" y="99"/>
                    </a:lnTo>
                    <a:lnTo>
                      <a:pt x="467" y="99"/>
                    </a:lnTo>
                    <a:lnTo>
                      <a:pt x="461" y="92"/>
                    </a:lnTo>
                    <a:lnTo>
                      <a:pt x="455" y="79"/>
                    </a:lnTo>
                    <a:lnTo>
                      <a:pt x="449" y="66"/>
                    </a:lnTo>
                    <a:lnTo>
                      <a:pt x="443" y="63"/>
                    </a:lnTo>
                    <a:lnTo>
                      <a:pt x="437" y="63"/>
                    </a:lnTo>
                    <a:lnTo>
                      <a:pt x="437" y="66"/>
                    </a:lnTo>
                    <a:lnTo>
                      <a:pt x="431" y="72"/>
                    </a:lnTo>
                    <a:lnTo>
                      <a:pt x="419" y="86"/>
                    </a:lnTo>
                    <a:lnTo>
                      <a:pt x="413" y="105"/>
                    </a:lnTo>
                    <a:lnTo>
                      <a:pt x="401" y="118"/>
                    </a:lnTo>
                    <a:lnTo>
                      <a:pt x="389" y="132"/>
                    </a:lnTo>
                    <a:lnTo>
                      <a:pt x="383" y="145"/>
                    </a:lnTo>
                    <a:lnTo>
                      <a:pt x="377" y="155"/>
                    </a:lnTo>
                    <a:lnTo>
                      <a:pt x="371" y="155"/>
                    </a:lnTo>
                    <a:lnTo>
                      <a:pt x="371" y="151"/>
                    </a:lnTo>
                    <a:lnTo>
                      <a:pt x="371" y="145"/>
                    </a:lnTo>
                    <a:lnTo>
                      <a:pt x="371" y="125"/>
                    </a:lnTo>
                    <a:lnTo>
                      <a:pt x="377" y="102"/>
                    </a:lnTo>
                    <a:lnTo>
                      <a:pt x="377" y="82"/>
                    </a:lnTo>
                    <a:lnTo>
                      <a:pt x="371" y="46"/>
                    </a:lnTo>
                    <a:lnTo>
                      <a:pt x="371" y="33"/>
                    </a:lnTo>
                    <a:lnTo>
                      <a:pt x="365" y="20"/>
                    </a:lnTo>
                    <a:lnTo>
                      <a:pt x="347" y="7"/>
                    </a:lnTo>
                    <a:lnTo>
                      <a:pt x="329" y="0"/>
                    </a:lnTo>
                    <a:lnTo>
                      <a:pt x="317" y="10"/>
                    </a:lnTo>
                    <a:lnTo>
                      <a:pt x="311" y="23"/>
                    </a:lnTo>
                    <a:lnTo>
                      <a:pt x="311" y="33"/>
                    </a:lnTo>
                    <a:lnTo>
                      <a:pt x="311" y="46"/>
                    </a:lnTo>
                    <a:lnTo>
                      <a:pt x="311" y="53"/>
                    </a:lnTo>
                    <a:lnTo>
                      <a:pt x="311" y="56"/>
                    </a:lnTo>
                    <a:lnTo>
                      <a:pt x="311" y="53"/>
                    </a:lnTo>
                    <a:lnTo>
                      <a:pt x="305" y="46"/>
                    </a:lnTo>
                    <a:lnTo>
                      <a:pt x="293" y="30"/>
                    </a:lnTo>
                    <a:lnTo>
                      <a:pt x="281" y="13"/>
                    </a:lnTo>
                    <a:lnTo>
                      <a:pt x="281" y="7"/>
                    </a:lnTo>
                    <a:lnTo>
                      <a:pt x="275" y="4"/>
                    </a:lnTo>
                    <a:lnTo>
                      <a:pt x="275" y="4"/>
                    </a:lnTo>
                    <a:lnTo>
                      <a:pt x="275" y="10"/>
                    </a:lnTo>
                    <a:lnTo>
                      <a:pt x="275" y="27"/>
                    </a:lnTo>
                    <a:lnTo>
                      <a:pt x="269" y="43"/>
                    </a:lnTo>
                    <a:lnTo>
                      <a:pt x="257" y="56"/>
                    </a:lnTo>
                    <a:lnTo>
                      <a:pt x="245" y="63"/>
                    </a:lnTo>
                    <a:lnTo>
                      <a:pt x="227" y="63"/>
                    </a:lnTo>
                    <a:lnTo>
                      <a:pt x="209" y="59"/>
                    </a:lnTo>
                    <a:lnTo>
                      <a:pt x="191" y="56"/>
                    </a:lnTo>
                    <a:lnTo>
                      <a:pt x="173" y="50"/>
                    </a:lnTo>
                    <a:lnTo>
                      <a:pt x="155" y="46"/>
                    </a:lnTo>
                    <a:lnTo>
                      <a:pt x="131" y="46"/>
                    </a:lnTo>
                    <a:lnTo>
                      <a:pt x="113" y="50"/>
                    </a:lnTo>
                    <a:lnTo>
                      <a:pt x="107" y="53"/>
                    </a:lnTo>
                    <a:lnTo>
                      <a:pt x="107" y="59"/>
                    </a:lnTo>
                    <a:lnTo>
                      <a:pt x="107" y="72"/>
                    </a:lnTo>
                    <a:lnTo>
                      <a:pt x="113" y="76"/>
                    </a:lnTo>
                    <a:lnTo>
                      <a:pt x="119" y="79"/>
                    </a:lnTo>
                    <a:lnTo>
                      <a:pt x="125" y="82"/>
                    </a:lnTo>
                    <a:lnTo>
                      <a:pt x="131" y="89"/>
                    </a:lnTo>
                    <a:lnTo>
                      <a:pt x="143" y="102"/>
                    </a:lnTo>
                    <a:lnTo>
                      <a:pt x="155" y="122"/>
                    </a:lnTo>
                    <a:lnTo>
                      <a:pt x="161" y="148"/>
                    </a:lnTo>
                    <a:lnTo>
                      <a:pt x="161" y="161"/>
                    </a:lnTo>
                    <a:lnTo>
                      <a:pt x="161" y="171"/>
                    </a:lnTo>
                    <a:lnTo>
                      <a:pt x="155" y="184"/>
                    </a:lnTo>
                    <a:lnTo>
                      <a:pt x="149" y="191"/>
                    </a:lnTo>
                    <a:lnTo>
                      <a:pt x="131" y="187"/>
                    </a:lnTo>
                    <a:lnTo>
                      <a:pt x="113" y="184"/>
                    </a:lnTo>
                    <a:lnTo>
                      <a:pt x="89" y="178"/>
                    </a:lnTo>
                    <a:lnTo>
                      <a:pt x="77" y="174"/>
                    </a:lnTo>
                    <a:lnTo>
                      <a:pt x="65" y="171"/>
                    </a:lnTo>
                    <a:lnTo>
                      <a:pt x="53" y="174"/>
                    </a:lnTo>
                    <a:lnTo>
                      <a:pt x="41" y="178"/>
                    </a:lnTo>
                    <a:lnTo>
                      <a:pt x="30" y="187"/>
                    </a:lnTo>
                    <a:lnTo>
                      <a:pt x="24" y="201"/>
                    </a:lnTo>
                    <a:lnTo>
                      <a:pt x="24" y="207"/>
                    </a:lnTo>
                    <a:lnTo>
                      <a:pt x="30" y="210"/>
                    </a:lnTo>
                    <a:lnTo>
                      <a:pt x="35" y="214"/>
                    </a:lnTo>
                    <a:lnTo>
                      <a:pt x="47" y="217"/>
                    </a:lnTo>
                    <a:lnTo>
                      <a:pt x="65" y="217"/>
                    </a:lnTo>
                    <a:lnTo>
                      <a:pt x="77" y="220"/>
                    </a:lnTo>
                    <a:lnTo>
                      <a:pt x="113" y="227"/>
                    </a:lnTo>
                    <a:lnTo>
                      <a:pt x="143" y="233"/>
                    </a:lnTo>
                    <a:lnTo>
                      <a:pt x="167" y="253"/>
                    </a:lnTo>
                    <a:lnTo>
                      <a:pt x="179" y="273"/>
                    </a:lnTo>
                    <a:lnTo>
                      <a:pt x="179" y="292"/>
                    </a:lnTo>
                    <a:lnTo>
                      <a:pt x="173" y="312"/>
                    </a:lnTo>
                    <a:lnTo>
                      <a:pt x="155" y="325"/>
                    </a:lnTo>
                    <a:lnTo>
                      <a:pt x="149" y="332"/>
                    </a:lnTo>
                    <a:lnTo>
                      <a:pt x="137" y="332"/>
                    </a:lnTo>
                    <a:lnTo>
                      <a:pt x="113" y="322"/>
                    </a:lnTo>
                    <a:lnTo>
                      <a:pt x="89" y="309"/>
                    </a:lnTo>
                    <a:lnTo>
                      <a:pt x="71" y="292"/>
                    </a:lnTo>
                    <a:lnTo>
                      <a:pt x="59" y="273"/>
                    </a:lnTo>
                    <a:lnTo>
                      <a:pt x="53" y="256"/>
                    </a:lnTo>
                    <a:lnTo>
                      <a:pt x="47" y="250"/>
                    </a:lnTo>
                    <a:lnTo>
                      <a:pt x="41" y="247"/>
                    </a:lnTo>
                    <a:lnTo>
                      <a:pt x="30" y="250"/>
                    </a:lnTo>
                    <a:lnTo>
                      <a:pt x="24" y="256"/>
                    </a:lnTo>
                    <a:lnTo>
                      <a:pt x="24" y="263"/>
                    </a:lnTo>
                    <a:lnTo>
                      <a:pt x="30" y="273"/>
                    </a:lnTo>
                    <a:lnTo>
                      <a:pt x="30" y="289"/>
                    </a:lnTo>
                    <a:lnTo>
                      <a:pt x="35" y="302"/>
                    </a:lnTo>
                    <a:lnTo>
                      <a:pt x="35" y="306"/>
                    </a:lnTo>
                    <a:lnTo>
                      <a:pt x="35" y="312"/>
                    </a:lnTo>
                    <a:lnTo>
                      <a:pt x="24" y="329"/>
                    </a:lnTo>
                    <a:lnTo>
                      <a:pt x="6" y="348"/>
                    </a:lnTo>
                    <a:lnTo>
                      <a:pt x="0" y="365"/>
                    </a:lnTo>
                    <a:lnTo>
                      <a:pt x="0" y="371"/>
                    </a:lnTo>
                    <a:lnTo>
                      <a:pt x="6" y="375"/>
                    </a:lnTo>
                    <a:lnTo>
                      <a:pt x="24" y="381"/>
                    </a:lnTo>
                    <a:lnTo>
                      <a:pt x="35" y="381"/>
                    </a:lnTo>
                    <a:lnTo>
                      <a:pt x="41" y="378"/>
                    </a:lnTo>
                    <a:lnTo>
                      <a:pt x="47" y="371"/>
                    </a:lnTo>
                    <a:lnTo>
                      <a:pt x="47" y="365"/>
                    </a:lnTo>
                    <a:lnTo>
                      <a:pt x="53" y="361"/>
                    </a:lnTo>
                    <a:lnTo>
                      <a:pt x="65" y="355"/>
                    </a:lnTo>
                    <a:lnTo>
                      <a:pt x="77" y="355"/>
                    </a:lnTo>
                    <a:lnTo>
                      <a:pt x="89" y="361"/>
                    </a:lnTo>
                    <a:lnTo>
                      <a:pt x="101" y="368"/>
                    </a:lnTo>
                    <a:lnTo>
                      <a:pt x="119" y="375"/>
                    </a:lnTo>
                    <a:lnTo>
                      <a:pt x="125" y="381"/>
                    </a:lnTo>
                    <a:lnTo>
                      <a:pt x="125" y="394"/>
                    </a:lnTo>
                    <a:lnTo>
                      <a:pt x="125" y="407"/>
                    </a:lnTo>
                    <a:lnTo>
                      <a:pt x="119" y="421"/>
                    </a:lnTo>
                    <a:lnTo>
                      <a:pt x="113" y="430"/>
                    </a:lnTo>
                    <a:lnTo>
                      <a:pt x="113" y="447"/>
                    </a:lnTo>
                    <a:lnTo>
                      <a:pt x="113" y="460"/>
                    </a:lnTo>
                    <a:lnTo>
                      <a:pt x="131" y="463"/>
                    </a:lnTo>
                    <a:lnTo>
                      <a:pt x="149" y="463"/>
                    </a:lnTo>
                    <a:lnTo>
                      <a:pt x="161" y="460"/>
                    </a:lnTo>
                    <a:lnTo>
                      <a:pt x="167" y="453"/>
                    </a:lnTo>
                    <a:lnTo>
                      <a:pt x="179" y="443"/>
                    </a:lnTo>
                    <a:lnTo>
                      <a:pt x="185" y="440"/>
                    </a:lnTo>
                    <a:lnTo>
                      <a:pt x="203" y="440"/>
                    </a:lnTo>
                    <a:lnTo>
                      <a:pt x="209" y="443"/>
                    </a:lnTo>
                    <a:lnTo>
                      <a:pt x="215" y="450"/>
                    </a:lnTo>
                    <a:lnTo>
                      <a:pt x="215" y="463"/>
                    </a:lnTo>
                    <a:lnTo>
                      <a:pt x="209" y="480"/>
                    </a:lnTo>
                    <a:lnTo>
                      <a:pt x="203" y="499"/>
                    </a:lnTo>
                    <a:lnTo>
                      <a:pt x="197" y="512"/>
                    </a:lnTo>
                    <a:lnTo>
                      <a:pt x="203" y="532"/>
                    </a:lnTo>
                    <a:lnTo>
                      <a:pt x="209" y="535"/>
                    </a:lnTo>
                    <a:lnTo>
                      <a:pt x="215" y="539"/>
                    </a:lnTo>
                    <a:lnTo>
                      <a:pt x="227" y="535"/>
                    </a:lnTo>
                    <a:lnTo>
                      <a:pt x="239" y="529"/>
                    </a:lnTo>
                    <a:lnTo>
                      <a:pt x="257" y="506"/>
                    </a:lnTo>
                    <a:lnTo>
                      <a:pt x="275" y="489"/>
                    </a:lnTo>
                    <a:lnTo>
                      <a:pt x="281" y="480"/>
                    </a:lnTo>
                    <a:lnTo>
                      <a:pt x="287" y="476"/>
                    </a:lnTo>
                    <a:lnTo>
                      <a:pt x="299" y="473"/>
                    </a:lnTo>
                    <a:lnTo>
                      <a:pt x="305" y="473"/>
                    </a:lnTo>
                    <a:lnTo>
                      <a:pt x="323" y="480"/>
                    </a:lnTo>
                    <a:lnTo>
                      <a:pt x="329" y="489"/>
                    </a:lnTo>
                    <a:lnTo>
                      <a:pt x="329" y="506"/>
                    </a:lnTo>
                    <a:lnTo>
                      <a:pt x="329" y="519"/>
                    </a:lnTo>
                    <a:lnTo>
                      <a:pt x="323" y="535"/>
                    </a:lnTo>
                    <a:lnTo>
                      <a:pt x="317" y="552"/>
                    </a:lnTo>
                    <a:lnTo>
                      <a:pt x="311" y="568"/>
                    </a:lnTo>
                    <a:lnTo>
                      <a:pt x="317" y="598"/>
                    </a:lnTo>
                    <a:lnTo>
                      <a:pt x="323" y="627"/>
                    </a:lnTo>
                    <a:lnTo>
                      <a:pt x="335" y="650"/>
                    </a:lnTo>
                    <a:lnTo>
                      <a:pt x="353" y="670"/>
                    </a:lnTo>
                    <a:lnTo>
                      <a:pt x="389" y="686"/>
                    </a:lnTo>
                    <a:lnTo>
                      <a:pt x="419" y="703"/>
                    </a:lnTo>
                    <a:lnTo>
                      <a:pt x="437" y="709"/>
                    </a:lnTo>
                    <a:lnTo>
                      <a:pt x="449" y="713"/>
                    </a:lnTo>
                    <a:lnTo>
                      <a:pt x="461" y="716"/>
                    </a:lnTo>
                    <a:lnTo>
                      <a:pt x="473" y="716"/>
                    </a:lnTo>
                    <a:lnTo>
                      <a:pt x="491" y="716"/>
                    </a:lnTo>
                    <a:lnTo>
                      <a:pt x="508" y="713"/>
                    </a:lnTo>
                    <a:lnTo>
                      <a:pt x="556" y="703"/>
                    </a:lnTo>
                    <a:lnTo>
                      <a:pt x="592" y="686"/>
                    </a:lnTo>
                    <a:lnTo>
                      <a:pt x="610" y="677"/>
                    </a:lnTo>
                    <a:lnTo>
                      <a:pt x="628" y="663"/>
                    </a:lnTo>
                    <a:lnTo>
                      <a:pt x="658" y="631"/>
                    </a:lnTo>
                    <a:lnTo>
                      <a:pt x="682" y="591"/>
                    </a:lnTo>
                    <a:lnTo>
                      <a:pt x="706" y="549"/>
                    </a:lnTo>
                    <a:lnTo>
                      <a:pt x="718" y="506"/>
                    </a:lnTo>
                    <a:lnTo>
                      <a:pt x="724" y="486"/>
                    </a:lnTo>
                    <a:lnTo>
                      <a:pt x="724" y="470"/>
                    </a:lnTo>
                    <a:lnTo>
                      <a:pt x="724" y="434"/>
                    </a:lnTo>
                  </a:path>
                </a:pathLst>
              </a:custGeom>
              <a:solidFill>
                <a:srgbClr val="007BC5"/>
              </a:solidFill>
              <a:ln w="9525" cap="rnd">
                <a:solidFill>
                  <a:schemeClr val="tx1"/>
                </a:solidFill>
                <a:round/>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36873" name="Freeform 9"/>
              <p:cNvSpPr>
                <a:spLocks/>
              </p:cNvSpPr>
              <p:nvPr/>
            </p:nvSpPr>
            <p:spPr bwMode="auto">
              <a:xfrm>
                <a:off x="2684" y="2194"/>
                <a:ext cx="67" cy="140"/>
              </a:xfrm>
              <a:custGeom>
                <a:avLst/>
                <a:gdLst>
                  <a:gd name="T0" fmla="*/ 74 w 75"/>
                  <a:gd name="T1" fmla="*/ 79 h 140"/>
                  <a:gd name="T2" fmla="*/ 74 w 75"/>
                  <a:gd name="T3" fmla="*/ 51 h 140"/>
                  <a:gd name="T4" fmla="*/ 74 w 75"/>
                  <a:gd name="T5" fmla="*/ 36 h 140"/>
                  <a:gd name="T6" fmla="*/ 68 w 75"/>
                  <a:gd name="T7" fmla="*/ 25 h 140"/>
                  <a:gd name="T8" fmla="*/ 58 w 75"/>
                  <a:gd name="T9" fmla="*/ 10 h 140"/>
                  <a:gd name="T10" fmla="*/ 53 w 75"/>
                  <a:gd name="T11" fmla="*/ 3 h 140"/>
                  <a:gd name="T12" fmla="*/ 47 w 75"/>
                  <a:gd name="T13" fmla="*/ 0 h 140"/>
                  <a:gd name="T14" fmla="*/ 26 w 75"/>
                  <a:gd name="T15" fmla="*/ 3 h 140"/>
                  <a:gd name="T16" fmla="*/ 5 w 75"/>
                  <a:gd name="T17" fmla="*/ 13 h 140"/>
                  <a:gd name="T18" fmla="*/ 0 w 75"/>
                  <a:gd name="T19" fmla="*/ 33 h 140"/>
                  <a:gd name="T20" fmla="*/ 0 w 75"/>
                  <a:gd name="T21" fmla="*/ 58 h 140"/>
                  <a:gd name="T22" fmla="*/ 0 w 75"/>
                  <a:gd name="T23" fmla="*/ 76 h 140"/>
                  <a:gd name="T24" fmla="*/ 0 w 75"/>
                  <a:gd name="T25" fmla="*/ 96 h 140"/>
                  <a:gd name="T26" fmla="*/ 5 w 75"/>
                  <a:gd name="T27" fmla="*/ 117 h 140"/>
                  <a:gd name="T28" fmla="*/ 5 w 75"/>
                  <a:gd name="T29" fmla="*/ 124 h 140"/>
                  <a:gd name="T30" fmla="*/ 10 w 75"/>
                  <a:gd name="T31" fmla="*/ 129 h 140"/>
                  <a:gd name="T32" fmla="*/ 21 w 75"/>
                  <a:gd name="T33" fmla="*/ 137 h 140"/>
                  <a:gd name="T34" fmla="*/ 37 w 75"/>
                  <a:gd name="T35" fmla="*/ 139 h 140"/>
                  <a:gd name="T36" fmla="*/ 47 w 75"/>
                  <a:gd name="T37" fmla="*/ 137 h 140"/>
                  <a:gd name="T38" fmla="*/ 58 w 75"/>
                  <a:gd name="T39" fmla="*/ 132 h 140"/>
                  <a:gd name="T40" fmla="*/ 63 w 75"/>
                  <a:gd name="T41" fmla="*/ 122 h 140"/>
                  <a:gd name="T42" fmla="*/ 68 w 75"/>
                  <a:gd name="T43" fmla="*/ 109 h 140"/>
                  <a:gd name="T44" fmla="*/ 74 w 75"/>
                  <a:gd name="T45" fmla="*/ 94 h 140"/>
                  <a:gd name="T46" fmla="*/ 74 w 75"/>
                  <a:gd name="T47"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140">
                    <a:moveTo>
                      <a:pt x="74" y="79"/>
                    </a:moveTo>
                    <a:lnTo>
                      <a:pt x="74" y="51"/>
                    </a:lnTo>
                    <a:lnTo>
                      <a:pt x="74" y="36"/>
                    </a:lnTo>
                    <a:lnTo>
                      <a:pt x="68" y="25"/>
                    </a:lnTo>
                    <a:lnTo>
                      <a:pt x="58" y="10"/>
                    </a:lnTo>
                    <a:lnTo>
                      <a:pt x="53" y="3"/>
                    </a:lnTo>
                    <a:lnTo>
                      <a:pt x="47" y="0"/>
                    </a:lnTo>
                    <a:lnTo>
                      <a:pt x="26" y="3"/>
                    </a:lnTo>
                    <a:lnTo>
                      <a:pt x="5" y="13"/>
                    </a:lnTo>
                    <a:lnTo>
                      <a:pt x="0" y="33"/>
                    </a:lnTo>
                    <a:lnTo>
                      <a:pt x="0" y="58"/>
                    </a:lnTo>
                    <a:lnTo>
                      <a:pt x="0" y="76"/>
                    </a:lnTo>
                    <a:lnTo>
                      <a:pt x="0" y="96"/>
                    </a:lnTo>
                    <a:lnTo>
                      <a:pt x="5" y="117"/>
                    </a:lnTo>
                    <a:lnTo>
                      <a:pt x="5" y="124"/>
                    </a:lnTo>
                    <a:lnTo>
                      <a:pt x="10" y="129"/>
                    </a:lnTo>
                    <a:lnTo>
                      <a:pt x="21" y="137"/>
                    </a:lnTo>
                    <a:lnTo>
                      <a:pt x="37" y="139"/>
                    </a:lnTo>
                    <a:lnTo>
                      <a:pt x="47" y="137"/>
                    </a:lnTo>
                    <a:lnTo>
                      <a:pt x="58" y="132"/>
                    </a:lnTo>
                    <a:lnTo>
                      <a:pt x="63" y="122"/>
                    </a:lnTo>
                    <a:lnTo>
                      <a:pt x="68" y="109"/>
                    </a:lnTo>
                    <a:lnTo>
                      <a:pt x="74" y="94"/>
                    </a:lnTo>
                    <a:lnTo>
                      <a:pt x="74" y="79"/>
                    </a:lnTo>
                  </a:path>
                </a:pathLst>
              </a:custGeom>
              <a:solidFill>
                <a:srgbClr val="F7CE5B"/>
              </a:solidFill>
              <a:ln w="9525" cap="rnd">
                <a:solidFill>
                  <a:srgbClr val="15438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74" name="Freeform 10"/>
              <p:cNvSpPr>
                <a:spLocks/>
              </p:cNvSpPr>
              <p:nvPr/>
            </p:nvSpPr>
            <p:spPr bwMode="auto">
              <a:xfrm>
                <a:off x="2848" y="2261"/>
                <a:ext cx="106" cy="129"/>
              </a:xfrm>
              <a:custGeom>
                <a:avLst/>
                <a:gdLst>
                  <a:gd name="T0" fmla="*/ 28 w 119"/>
                  <a:gd name="T1" fmla="*/ 26 h 129"/>
                  <a:gd name="T2" fmla="*/ 39 w 119"/>
                  <a:gd name="T3" fmla="*/ 13 h 129"/>
                  <a:gd name="T4" fmla="*/ 45 w 119"/>
                  <a:gd name="T5" fmla="*/ 8 h 129"/>
                  <a:gd name="T6" fmla="*/ 51 w 119"/>
                  <a:gd name="T7" fmla="*/ 5 h 129"/>
                  <a:gd name="T8" fmla="*/ 68 w 119"/>
                  <a:gd name="T9" fmla="*/ 0 h 129"/>
                  <a:gd name="T10" fmla="*/ 84 w 119"/>
                  <a:gd name="T11" fmla="*/ 2 h 129"/>
                  <a:gd name="T12" fmla="*/ 96 w 119"/>
                  <a:gd name="T13" fmla="*/ 10 h 129"/>
                  <a:gd name="T14" fmla="*/ 113 w 119"/>
                  <a:gd name="T15" fmla="*/ 26 h 129"/>
                  <a:gd name="T16" fmla="*/ 118 w 119"/>
                  <a:gd name="T17" fmla="*/ 37 h 129"/>
                  <a:gd name="T18" fmla="*/ 118 w 119"/>
                  <a:gd name="T19" fmla="*/ 47 h 129"/>
                  <a:gd name="T20" fmla="*/ 118 w 119"/>
                  <a:gd name="T21" fmla="*/ 71 h 129"/>
                  <a:gd name="T22" fmla="*/ 101 w 119"/>
                  <a:gd name="T23" fmla="*/ 94 h 129"/>
                  <a:gd name="T24" fmla="*/ 96 w 119"/>
                  <a:gd name="T25" fmla="*/ 107 h 129"/>
                  <a:gd name="T26" fmla="*/ 84 w 119"/>
                  <a:gd name="T27" fmla="*/ 115 h 129"/>
                  <a:gd name="T28" fmla="*/ 62 w 119"/>
                  <a:gd name="T29" fmla="*/ 126 h 129"/>
                  <a:gd name="T30" fmla="*/ 45 w 119"/>
                  <a:gd name="T31" fmla="*/ 128 h 129"/>
                  <a:gd name="T32" fmla="*/ 34 w 119"/>
                  <a:gd name="T33" fmla="*/ 128 h 129"/>
                  <a:gd name="T34" fmla="*/ 17 w 119"/>
                  <a:gd name="T35" fmla="*/ 123 h 129"/>
                  <a:gd name="T36" fmla="*/ 5 w 119"/>
                  <a:gd name="T37" fmla="*/ 118 h 129"/>
                  <a:gd name="T38" fmla="*/ 0 w 119"/>
                  <a:gd name="T39" fmla="*/ 110 h 129"/>
                  <a:gd name="T40" fmla="*/ 0 w 119"/>
                  <a:gd name="T41" fmla="*/ 97 h 129"/>
                  <a:gd name="T42" fmla="*/ 0 w 119"/>
                  <a:gd name="T43" fmla="*/ 84 h 129"/>
                  <a:gd name="T44" fmla="*/ 0 w 119"/>
                  <a:gd name="T45" fmla="*/ 68 h 129"/>
                  <a:gd name="T46" fmla="*/ 0 w 119"/>
                  <a:gd name="T47" fmla="*/ 55 h 129"/>
                  <a:gd name="T48" fmla="*/ 11 w 119"/>
                  <a:gd name="T49" fmla="*/ 39 h 129"/>
                  <a:gd name="T50" fmla="*/ 28 w 119"/>
                  <a:gd name="T51" fmla="*/ 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29">
                    <a:moveTo>
                      <a:pt x="28" y="26"/>
                    </a:moveTo>
                    <a:lnTo>
                      <a:pt x="39" y="13"/>
                    </a:lnTo>
                    <a:lnTo>
                      <a:pt x="45" y="8"/>
                    </a:lnTo>
                    <a:lnTo>
                      <a:pt x="51" y="5"/>
                    </a:lnTo>
                    <a:lnTo>
                      <a:pt x="68" y="0"/>
                    </a:lnTo>
                    <a:lnTo>
                      <a:pt x="84" y="2"/>
                    </a:lnTo>
                    <a:lnTo>
                      <a:pt x="96" y="10"/>
                    </a:lnTo>
                    <a:lnTo>
                      <a:pt x="113" y="26"/>
                    </a:lnTo>
                    <a:lnTo>
                      <a:pt x="118" y="37"/>
                    </a:lnTo>
                    <a:lnTo>
                      <a:pt x="118" y="47"/>
                    </a:lnTo>
                    <a:lnTo>
                      <a:pt x="118" y="71"/>
                    </a:lnTo>
                    <a:lnTo>
                      <a:pt x="101" y="94"/>
                    </a:lnTo>
                    <a:lnTo>
                      <a:pt x="96" y="107"/>
                    </a:lnTo>
                    <a:lnTo>
                      <a:pt x="84" y="115"/>
                    </a:lnTo>
                    <a:lnTo>
                      <a:pt x="62" y="126"/>
                    </a:lnTo>
                    <a:lnTo>
                      <a:pt x="45" y="128"/>
                    </a:lnTo>
                    <a:lnTo>
                      <a:pt x="34" y="128"/>
                    </a:lnTo>
                    <a:lnTo>
                      <a:pt x="17" y="123"/>
                    </a:lnTo>
                    <a:lnTo>
                      <a:pt x="5" y="118"/>
                    </a:lnTo>
                    <a:lnTo>
                      <a:pt x="0" y="110"/>
                    </a:lnTo>
                    <a:lnTo>
                      <a:pt x="0" y="97"/>
                    </a:lnTo>
                    <a:lnTo>
                      <a:pt x="0" y="84"/>
                    </a:lnTo>
                    <a:lnTo>
                      <a:pt x="0" y="68"/>
                    </a:lnTo>
                    <a:lnTo>
                      <a:pt x="0" y="55"/>
                    </a:lnTo>
                    <a:lnTo>
                      <a:pt x="11" y="39"/>
                    </a:lnTo>
                    <a:lnTo>
                      <a:pt x="28" y="26"/>
                    </a:lnTo>
                  </a:path>
                </a:pathLst>
              </a:custGeom>
              <a:solidFill>
                <a:srgbClr val="F7CE5B"/>
              </a:solidFill>
              <a:ln w="9525" cap="rnd">
                <a:solidFill>
                  <a:srgbClr val="15438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75" name="Freeform 11"/>
              <p:cNvSpPr>
                <a:spLocks/>
              </p:cNvSpPr>
              <p:nvPr/>
            </p:nvSpPr>
            <p:spPr bwMode="auto">
              <a:xfrm>
                <a:off x="2689" y="2392"/>
                <a:ext cx="91" cy="141"/>
              </a:xfrm>
              <a:custGeom>
                <a:avLst/>
                <a:gdLst>
                  <a:gd name="T0" fmla="*/ 101 w 102"/>
                  <a:gd name="T1" fmla="*/ 43 h 141"/>
                  <a:gd name="T2" fmla="*/ 96 w 102"/>
                  <a:gd name="T3" fmla="*/ 32 h 141"/>
                  <a:gd name="T4" fmla="*/ 90 w 102"/>
                  <a:gd name="T5" fmla="*/ 20 h 141"/>
                  <a:gd name="T6" fmla="*/ 85 w 102"/>
                  <a:gd name="T7" fmla="*/ 9 h 141"/>
                  <a:gd name="T8" fmla="*/ 69 w 102"/>
                  <a:gd name="T9" fmla="*/ 0 h 141"/>
                  <a:gd name="T10" fmla="*/ 53 w 102"/>
                  <a:gd name="T11" fmla="*/ 3 h 141"/>
                  <a:gd name="T12" fmla="*/ 32 w 102"/>
                  <a:gd name="T13" fmla="*/ 12 h 141"/>
                  <a:gd name="T14" fmla="*/ 26 w 102"/>
                  <a:gd name="T15" fmla="*/ 20 h 141"/>
                  <a:gd name="T16" fmla="*/ 16 w 102"/>
                  <a:gd name="T17" fmla="*/ 32 h 141"/>
                  <a:gd name="T18" fmla="*/ 5 w 102"/>
                  <a:gd name="T19" fmla="*/ 55 h 141"/>
                  <a:gd name="T20" fmla="*/ 0 w 102"/>
                  <a:gd name="T21" fmla="*/ 77 h 141"/>
                  <a:gd name="T22" fmla="*/ 0 w 102"/>
                  <a:gd name="T23" fmla="*/ 100 h 141"/>
                  <a:gd name="T24" fmla="*/ 10 w 102"/>
                  <a:gd name="T25" fmla="*/ 120 h 141"/>
                  <a:gd name="T26" fmla="*/ 16 w 102"/>
                  <a:gd name="T27" fmla="*/ 129 h 141"/>
                  <a:gd name="T28" fmla="*/ 21 w 102"/>
                  <a:gd name="T29" fmla="*/ 137 h 141"/>
                  <a:gd name="T30" fmla="*/ 32 w 102"/>
                  <a:gd name="T31" fmla="*/ 140 h 141"/>
                  <a:gd name="T32" fmla="*/ 42 w 102"/>
                  <a:gd name="T33" fmla="*/ 140 h 141"/>
                  <a:gd name="T34" fmla="*/ 48 w 102"/>
                  <a:gd name="T35" fmla="*/ 134 h 141"/>
                  <a:gd name="T36" fmla="*/ 58 w 102"/>
                  <a:gd name="T37" fmla="*/ 126 h 141"/>
                  <a:gd name="T38" fmla="*/ 64 w 102"/>
                  <a:gd name="T39" fmla="*/ 112 h 141"/>
                  <a:gd name="T40" fmla="*/ 74 w 102"/>
                  <a:gd name="T41" fmla="*/ 100 h 141"/>
                  <a:gd name="T42" fmla="*/ 80 w 102"/>
                  <a:gd name="T43" fmla="*/ 89 h 141"/>
                  <a:gd name="T44" fmla="*/ 85 w 102"/>
                  <a:gd name="T45" fmla="*/ 72 h 141"/>
                  <a:gd name="T46" fmla="*/ 85 w 102"/>
                  <a:gd name="T47" fmla="*/ 60 h 141"/>
                  <a:gd name="T48" fmla="*/ 96 w 102"/>
                  <a:gd name="T49" fmla="*/ 52 h 141"/>
                  <a:gd name="T50" fmla="*/ 101 w 102"/>
                  <a:gd name="T51"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41">
                    <a:moveTo>
                      <a:pt x="101" y="43"/>
                    </a:moveTo>
                    <a:lnTo>
                      <a:pt x="96" y="32"/>
                    </a:lnTo>
                    <a:lnTo>
                      <a:pt x="90" y="20"/>
                    </a:lnTo>
                    <a:lnTo>
                      <a:pt x="85" y="9"/>
                    </a:lnTo>
                    <a:lnTo>
                      <a:pt x="69" y="0"/>
                    </a:lnTo>
                    <a:lnTo>
                      <a:pt x="53" y="3"/>
                    </a:lnTo>
                    <a:lnTo>
                      <a:pt x="32" y="12"/>
                    </a:lnTo>
                    <a:lnTo>
                      <a:pt x="26" y="20"/>
                    </a:lnTo>
                    <a:lnTo>
                      <a:pt x="16" y="32"/>
                    </a:lnTo>
                    <a:lnTo>
                      <a:pt x="5" y="55"/>
                    </a:lnTo>
                    <a:lnTo>
                      <a:pt x="0" y="77"/>
                    </a:lnTo>
                    <a:lnTo>
                      <a:pt x="0" y="100"/>
                    </a:lnTo>
                    <a:lnTo>
                      <a:pt x="10" y="120"/>
                    </a:lnTo>
                    <a:lnTo>
                      <a:pt x="16" y="129"/>
                    </a:lnTo>
                    <a:lnTo>
                      <a:pt x="21" y="137"/>
                    </a:lnTo>
                    <a:lnTo>
                      <a:pt x="32" y="140"/>
                    </a:lnTo>
                    <a:lnTo>
                      <a:pt x="42" y="140"/>
                    </a:lnTo>
                    <a:lnTo>
                      <a:pt x="48" y="134"/>
                    </a:lnTo>
                    <a:lnTo>
                      <a:pt x="58" y="126"/>
                    </a:lnTo>
                    <a:lnTo>
                      <a:pt x="64" y="112"/>
                    </a:lnTo>
                    <a:lnTo>
                      <a:pt x="74" y="100"/>
                    </a:lnTo>
                    <a:lnTo>
                      <a:pt x="80" y="89"/>
                    </a:lnTo>
                    <a:lnTo>
                      <a:pt x="85" y="72"/>
                    </a:lnTo>
                    <a:lnTo>
                      <a:pt x="85" y="60"/>
                    </a:lnTo>
                    <a:lnTo>
                      <a:pt x="96" y="52"/>
                    </a:lnTo>
                    <a:lnTo>
                      <a:pt x="101" y="43"/>
                    </a:lnTo>
                  </a:path>
                </a:pathLst>
              </a:custGeom>
              <a:solidFill>
                <a:srgbClr val="F7CE5B"/>
              </a:solidFill>
              <a:ln w="9525" cap="rnd">
                <a:solidFill>
                  <a:srgbClr val="15438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76" name="Freeform 12"/>
              <p:cNvSpPr>
                <a:spLocks/>
              </p:cNvSpPr>
              <p:nvPr/>
            </p:nvSpPr>
            <p:spPr bwMode="auto">
              <a:xfrm>
                <a:off x="2779" y="2475"/>
                <a:ext cx="60" cy="119"/>
              </a:xfrm>
              <a:custGeom>
                <a:avLst/>
                <a:gdLst>
                  <a:gd name="T0" fmla="*/ 49 w 67"/>
                  <a:gd name="T1" fmla="*/ 21 h 119"/>
                  <a:gd name="T2" fmla="*/ 38 w 67"/>
                  <a:gd name="T3" fmla="*/ 9 h 119"/>
                  <a:gd name="T4" fmla="*/ 33 w 67"/>
                  <a:gd name="T5" fmla="*/ 3 h 119"/>
                  <a:gd name="T6" fmla="*/ 27 w 67"/>
                  <a:gd name="T7" fmla="*/ 0 h 119"/>
                  <a:gd name="T8" fmla="*/ 17 w 67"/>
                  <a:gd name="T9" fmla="*/ 6 h 119"/>
                  <a:gd name="T10" fmla="*/ 6 w 67"/>
                  <a:gd name="T11" fmla="*/ 18 h 119"/>
                  <a:gd name="T12" fmla="*/ 0 w 67"/>
                  <a:gd name="T13" fmla="*/ 27 h 119"/>
                  <a:gd name="T14" fmla="*/ 0 w 67"/>
                  <a:gd name="T15" fmla="*/ 41 h 119"/>
                  <a:gd name="T16" fmla="*/ 0 w 67"/>
                  <a:gd name="T17" fmla="*/ 56 h 119"/>
                  <a:gd name="T18" fmla="*/ 0 w 67"/>
                  <a:gd name="T19" fmla="*/ 68 h 119"/>
                  <a:gd name="T20" fmla="*/ 11 w 67"/>
                  <a:gd name="T21" fmla="*/ 89 h 119"/>
                  <a:gd name="T22" fmla="*/ 27 w 67"/>
                  <a:gd name="T23" fmla="*/ 106 h 119"/>
                  <a:gd name="T24" fmla="*/ 44 w 67"/>
                  <a:gd name="T25" fmla="*/ 115 h 119"/>
                  <a:gd name="T26" fmla="*/ 55 w 67"/>
                  <a:gd name="T27" fmla="*/ 118 h 119"/>
                  <a:gd name="T28" fmla="*/ 60 w 67"/>
                  <a:gd name="T29" fmla="*/ 115 h 119"/>
                  <a:gd name="T30" fmla="*/ 66 w 67"/>
                  <a:gd name="T31" fmla="*/ 103 h 119"/>
                  <a:gd name="T32" fmla="*/ 66 w 67"/>
                  <a:gd name="T33" fmla="*/ 97 h 119"/>
                  <a:gd name="T34" fmla="*/ 66 w 67"/>
                  <a:gd name="T35" fmla="*/ 89 h 119"/>
                  <a:gd name="T36" fmla="*/ 66 w 67"/>
                  <a:gd name="T37" fmla="*/ 74 h 119"/>
                  <a:gd name="T38" fmla="*/ 60 w 67"/>
                  <a:gd name="T39" fmla="*/ 56 h 119"/>
                  <a:gd name="T40" fmla="*/ 60 w 67"/>
                  <a:gd name="T41" fmla="*/ 47 h 119"/>
                  <a:gd name="T42" fmla="*/ 55 w 67"/>
                  <a:gd name="T43" fmla="*/ 41 h 119"/>
                  <a:gd name="T44" fmla="*/ 55 w 67"/>
                  <a:gd name="T45" fmla="*/ 30 h 119"/>
                  <a:gd name="T46" fmla="*/ 49 w 67"/>
                  <a:gd name="T47" fmla="*/ 2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119">
                    <a:moveTo>
                      <a:pt x="49" y="21"/>
                    </a:moveTo>
                    <a:lnTo>
                      <a:pt x="38" y="9"/>
                    </a:lnTo>
                    <a:lnTo>
                      <a:pt x="33" y="3"/>
                    </a:lnTo>
                    <a:lnTo>
                      <a:pt x="27" y="0"/>
                    </a:lnTo>
                    <a:lnTo>
                      <a:pt x="17" y="6"/>
                    </a:lnTo>
                    <a:lnTo>
                      <a:pt x="6" y="18"/>
                    </a:lnTo>
                    <a:lnTo>
                      <a:pt x="0" y="27"/>
                    </a:lnTo>
                    <a:lnTo>
                      <a:pt x="0" y="41"/>
                    </a:lnTo>
                    <a:lnTo>
                      <a:pt x="0" y="56"/>
                    </a:lnTo>
                    <a:lnTo>
                      <a:pt x="0" y="68"/>
                    </a:lnTo>
                    <a:lnTo>
                      <a:pt x="11" y="89"/>
                    </a:lnTo>
                    <a:lnTo>
                      <a:pt x="27" y="106"/>
                    </a:lnTo>
                    <a:lnTo>
                      <a:pt x="44" y="115"/>
                    </a:lnTo>
                    <a:lnTo>
                      <a:pt x="55" y="118"/>
                    </a:lnTo>
                    <a:lnTo>
                      <a:pt x="60" y="115"/>
                    </a:lnTo>
                    <a:lnTo>
                      <a:pt x="66" y="103"/>
                    </a:lnTo>
                    <a:lnTo>
                      <a:pt x="66" y="97"/>
                    </a:lnTo>
                    <a:lnTo>
                      <a:pt x="66" y="89"/>
                    </a:lnTo>
                    <a:lnTo>
                      <a:pt x="66" y="74"/>
                    </a:lnTo>
                    <a:lnTo>
                      <a:pt x="60" y="56"/>
                    </a:lnTo>
                    <a:lnTo>
                      <a:pt x="60" y="47"/>
                    </a:lnTo>
                    <a:lnTo>
                      <a:pt x="55" y="41"/>
                    </a:lnTo>
                    <a:lnTo>
                      <a:pt x="55" y="30"/>
                    </a:lnTo>
                    <a:lnTo>
                      <a:pt x="49" y="21"/>
                    </a:lnTo>
                  </a:path>
                </a:pathLst>
              </a:custGeom>
              <a:solidFill>
                <a:srgbClr val="F7CE5B"/>
              </a:solidFill>
              <a:ln w="9525" cap="rnd">
                <a:solidFill>
                  <a:srgbClr val="15438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77" name="Freeform 13"/>
              <p:cNvSpPr>
                <a:spLocks/>
              </p:cNvSpPr>
              <p:nvPr/>
            </p:nvSpPr>
            <p:spPr bwMode="auto">
              <a:xfrm>
                <a:off x="2899" y="2277"/>
                <a:ext cx="26" cy="24"/>
              </a:xfrm>
              <a:custGeom>
                <a:avLst/>
                <a:gdLst>
                  <a:gd name="T0" fmla="*/ 28 w 29"/>
                  <a:gd name="T1" fmla="*/ 5 h 24"/>
                  <a:gd name="T2" fmla="*/ 17 w 29"/>
                  <a:gd name="T3" fmla="*/ 0 h 24"/>
                  <a:gd name="T4" fmla="*/ 12 w 29"/>
                  <a:gd name="T5" fmla="*/ 0 h 24"/>
                  <a:gd name="T6" fmla="*/ 12 w 29"/>
                  <a:gd name="T7" fmla="*/ 0 h 24"/>
                  <a:gd name="T8" fmla="*/ 6 w 29"/>
                  <a:gd name="T9" fmla="*/ 3 h 24"/>
                  <a:gd name="T10" fmla="*/ 6 w 29"/>
                  <a:gd name="T11" fmla="*/ 5 h 24"/>
                  <a:gd name="T12" fmla="*/ 0 w 29"/>
                  <a:gd name="T13" fmla="*/ 10 h 24"/>
                  <a:gd name="T14" fmla="*/ 6 w 29"/>
                  <a:gd name="T15" fmla="*/ 18 h 24"/>
                  <a:gd name="T16" fmla="*/ 12 w 29"/>
                  <a:gd name="T17" fmla="*/ 23 h 24"/>
                  <a:gd name="T18" fmla="*/ 17 w 29"/>
                  <a:gd name="T19" fmla="*/ 23 h 24"/>
                  <a:gd name="T20" fmla="*/ 23 w 29"/>
                  <a:gd name="T21" fmla="*/ 23 h 24"/>
                  <a:gd name="T22" fmla="*/ 23 w 29"/>
                  <a:gd name="T23" fmla="*/ 23 h 24"/>
                  <a:gd name="T24" fmla="*/ 28 w 29"/>
                  <a:gd name="T25" fmla="*/ 18 h 24"/>
                  <a:gd name="T26" fmla="*/ 28 w 29"/>
                  <a:gd name="T27" fmla="*/ 13 h 24"/>
                  <a:gd name="T28" fmla="*/ 28 w 29"/>
                  <a:gd name="T29"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4">
                    <a:moveTo>
                      <a:pt x="28" y="5"/>
                    </a:moveTo>
                    <a:lnTo>
                      <a:pt x="17" y="0"/>
                    </a:lnTo>
                    <a:lnTo>
                      <a:pt x="12" y="0"/>
                    </a:lnTo>
                    <a:lnTo>
                      <a:pt x="12" y="0"/>
                    </a:lnTo>
                    <a:lnTo>
                      <a:pt x="6" y="3"/>
                    </a:lnTo>
                    <a:lnTo>
                      <a:pt x="6" y="5"/>
                    </a:lnTo>
                    <a:lnTo>
                      <a:pt x="0" y="10"/>
                    </a:lnTo>
                    <a:lnTo>
                      <a:pt x="6" y="18"/>
                    </a:lnTo>
                    <a:lnTo>
                      <a:pt x="12" y="23"/>
                    </a:lnTo>
                    <a:lnTo>
                      <a:pt x="17" y="23"/>
                    </a:lnTo>
                    <a:lnTo>
                      <a:pt x="23" y="23"/>
                    </a:lnTo>
                    <a:lnTo>
                      <a:pt x="23" y="23"/>
                    </a:lnTo>
                    <a:lnTo>
                      <a:pt x="28" y="18"/>
                    </a:lnTo>
                    <a:lnTo>
                      <a:pt x="28" y="13"/>
                    </a:lnTo>
                    <a:lnTo>
                      <a:pt x="28" y="5"/>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78" name="Freeform 14"/>
              <p:cNvSpPr>
                <a:spLocks/>
              </p:cNvSpPr>
              <p:nvPr/>
            </p:nvSpPr>
            <p:spPr bwMode="auto">
              <a:xfrm>
                <a:off x="2912" y="2311"/>
                <a:ext cx="32" cy="31"/>
              </a:xfrm>
              <a:custGeom>
                <a:avLst/>
                <a:gdLst>
                  <a:gd name="T0" fmla="*/ 28 w 35"/>
                  <a:gd name="T1" fmla="*/ 0 h 31"/>
                  <a:gd name="T2" fmla="*/ 17 w 35"/>
                  <a:gd name="T3" fmla="*/ 0 h 31"/>
                  <a:gd name="T4" fmla="*/ 12 w 35"/>
                  <a:gd name="T5" fmla="*/ 0 h 31"/>
                  <a:gd name="T6" fmla="*/ 6 w 35"/>
                  <a:gd name="T7" fmla="*/ 2 h 31"/>
                  <a:gd name="T8" fmla="*/ 6 w 35"/>
                  <a:gd name="T9" fmla="*/ 5 h 31"/>
                  <a:gd name="T10" fmla="*/ 0 w 35"/>
                  <a:gd name="T11" fmla="*/ 13 h 31"/>
                  <a:gd name="T12" fmla="*/ 6 w 35"/>
                  <a:gd name="T13" fmla="*/ 20 h 31"/>
                  <a:gd name="T14" fmla="*/ 12 w 35"/>
                  <a:gd name="T15" fmla="*/ 25 h 31"/>
                  <a:gd name="T16" fmla="*/ 17 w 35"/>
                  <a:gd name="T17" fmla="*/ 30 h 31"/>
                  <a:gd name="T18" fmla="*/ 23 w 35"/>
                  <a:gd name="T19" fmla="*/ 30 h 31"/>
                  <a:gd name="T20" fmla="*/ 28 w 35"/>
                  <a:gd name="T21" fmla="*/ 30 h 31"/>
                  <a:gd name="T22" fmla="*/ 28 w 35"/>
                  <a:gd name="T23" fmla="*/ 28 h 31"/>
                  <a:gd name="T24" fmla="*/ 34 w 35"/>
                  <a:gd name="T25" fmla="*/ 23 h 31"/>
                  <a:gd name="T26" fmla="*/ 34 w 35"/>
                  <a:gd name="T27" fmla="*/ 13 h 31"/>
                  <a:gd name="T28" fmla="*/ 34 w 35"/>
                  <a:gd name="T29" fmla="*/ 5 h 31"/>
                  <a:gd name="T30" fmla="*/ 28 w 3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1">
                    <a:moveTo>
                      <a:pt x="28" y="0"/>
                    </a:moveTo>
                    <a:lnTo>
                      <a:pt x="17" y="0"/>
                    </a:lnTo>
                    <a:lnTo>
                      <a:pt x="12" y="0"/>
                    </a:lnTo>
                    <a:lnTo>
                      <a:pt x="6" y="2"/>
                    </a:lnTo>
                    <a:lnTo>
                      <a:pt x="6" y="5"/>
                    </a:lnTo>
                    <a:lnTo>
                      <a:pt x="0" y="13"/>
                    </a:lnTo>
                    <a:lnTo>
                      <a:pt x="6" y="20"/>
                    </a:lnTo>
                    <a:lnTo>
                      <a:pt x="12" y="25"/>
                    </a:lnTo>
                    <a:lnTo>
                      <a:pt x="17" y="30"/>
                    </a:lnTo>
                    <a:lnTo>
                      <a:pt x="23" y="30"/>
                    </a:lnTo>
                    <a:lnTo>
                      <a:pt x="28" y="30"/>
                    </a:lnTo>
                    <a:lnTo>
                      <a:pt x="28" y="28"/>
                    </a:lnTo>
                    <a:lnTo>
                      <a:pt x="34" y="23"/>
                    </a:lnTo>
                    <a:lnTo>
                      <a:pt x="34" y="13"/>
                    </a:lnTo>
                    <a:lnTo>
                      <a:pt x="34" y="5"/>
                    </a:lnTo>
                    <a:lnTo>
                      <a:pt x="28" y="0"/>
                    </a:lnTo>
                  </a:path>
                </a:pathLst>
              </a:custGeom>
              <a:solidFill>
                <a:schemeClr val="bg2"/>
              </a:solidFill>
              <a:ln w="9525" cap="rnd">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79" name="Freeform 15"/>
              <p:cNvSpPr>
                <a:spLocks/>
              </p:cNvSpPr>
              <p:nvPr/>
            </p:nvSpPr>
            <p:spPr bwMode="auto">
              <a:xfrm>
                <a:off x="2864" y="2325"/>
                <a:ext cx="20" cy="19"/>
              </a:xfrm>
              <a:custGeom>
                <a:avLst/>
                <a:gdLst>
                  <a:gd name="T0" fmla="*/ 16 w 23"/>
                  <a:gd name="T1" fmla="*/ 0 h 19"/>
                  <a:gd name="T2" fmla="*/ 11 w 23"/>
                  <a:gd name="T3" fmla="*/ 0 h 19"/>
                  <a:gd name="T4" fmla="*/ 5 w 23"/>
                  <a:gd name="T5" fmla="*/ 0 h 19"/>
                  <a:gd name="T6" fmla="*/ 5 w 23"/>
                  <a:gd name="T7" fmla="*/ 5 h 19"/>
                  <a:gd name="T8" fmla="*/ 0 w 23"/>
                  <a:gd name="T9" fmla="*/ 10 h 19"/>
                  <a:gd name="T10" fmla="*/ 5 w 23"/>
                  <a:gd name="T11" fmla="*/ 15 h 19"/>
                  <a:gd name="T12" fmla="*/ 11 w 23"/>
                  <a:gd name="T13" fmla="*/ 18 h 19"/>
                  <a:gd name="T14" fmla="*/ 16 w 23"/>
                  <a:gd name="T15" fmla="*/ 15 h 19"/>
                  <a:gd name="T16" fmla="*/ 22 w 23"/>
                  <a:gd name="T17" fmla="*/ 8 h 19"/>
                  <a:gd name="T18" fmla="*/ 22 w 23"/>
                  <a:gd name="T19" fmla="*/ 3 h 19"/>
                  <a:gd name="T20" fmla="*/ 16 w 2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9">
                    <a:moveTo>
                      <a:pt x="16" y="0"/>
                    </a:moveTo>
                    <a:lnTo>
                      <a:pt x="11" y="0"/>
                    </a:lnTo>
                    <a:lnTo>
                      <a:pt x="5" y="0"/>
                    </a:lnTo>
                    <a:lnTo>
                      <a:pt x="5" y="5"/>
                    </a:lnTo>
                    <a:lnTo>
                      <a:pt x="0" y="10"/>
                    </a:lnTo>
                    <a:lnTo>
                      <a:pt x="5" y="15"/>
                    </a:lnTo>
                    <a:lnTo>
                      <a:pt x="11" y="18"/>
                    </a:lnTo>
                    <a:lnTo>
                      <a:pt x="16" y="15"/>
                    </a:lnTo>
                    <a:lnTo>
                      <a:pt x="22" y="8"/>
                    </a:lnTo>
                    <a:lnTo>
                      <a:pt x="22" y="3"/>
                    </a:lnTo>
                    <a:lnTo>
                      <a:pt x="16"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0" name="Freeform 16"/>
              <p:cNvSpPr>
                <a:spLocks/>
              </p:cNvSpPr>
              <p:nvPr/>
            </p:nvSpPr>
            <p:spPr bwMode="auto">
              <a:xfrm>
                <a:off x="2865" y="2354"/>
                <a:ext cx="26" cy="19"/>
              </a:xfrm>
              <a:custGeom>
                <a:avLst/>
                <a:gdLst>
                  <a:gd name="T0" fmla="*/ 17 w 29"/>
                  <a:gd name="T1" fmla="*/ 0 h 19"/>
                  <a:gd name="T2" fmla="*/ 0 w 29"/>
                  <a:gd name="T3" fmla="*/ 0 h 19"/>
                  <a:gd name="T4" fmla="*/ 0 w 29"/>
                  <a:gd name="T5" fmla="*/ 5 h 19"/>
                  <a:gd name="T6" fmla="*/ 0 w 29"/>
                  <a:gd name="T7" fmla="*/ 11 h 19"/>
                  <a:gd name="T8" fmla="*/ 6 w 29"/>
                  <a:gd name="T9" fmla="*/ 13 h 19"/>
                  <a:gd name="T10" fmla="*/ 11 w 29"/>
                  <a:gd name="T11" fmla="*/ 16 h 19"/>
                  <a:gd name="T12" fmla="*/ 17 w 29"/>
                  <a:gd name="T13" fmla="*/ 18 h 19"/>
                  <a:gd name="T14" fmla="*/ 22 w 29"/>
                  <a:gd name="T15" fmla="*/ 18 h 19"/>
                  <a:gd name="T16" fmla="*/ 28 w 29"/>
                  <a:gd name="T17" fmla="*/ 13 h 19"/>
                  <a:gd name="T18" fmla="*/ 28 w 29"/>
                  <a:gd name="T19" fmla="*/ 8 h 19"/>
                  <a:gd name="T20" fmla="*/ 22 w 29"/>
                  <a:gd name="T21" fmla="*/ 5 h 19"/>
                  <a:gd name="T22" fmla="*/ 17 w 29"/>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9">
                    <a:moveTo>
                      <a:pt x="17" y="0"/>
                    </a:moveTo>
                    <a:lnTo>
                      <a:pt x="0" y="0"/>
                    </a:lnTo>
                    <a:lnTo>
                      <a:pt x="0" y="5"/>
                    </a:lnTo>
                    <a:lnTo>
                      <a:pt x="0" y="11"/>
                    </a:lnTo>
                    <a:lnTo>
                      <a:pt x="6" y="13"/>
                    </a:lnTo>
                    <a:lnTo>
                      <a:pt x="11" y="16"/>
                    </a:lnTo>
                    <a:lnTo>
                      <a:pt x="17" y="18"/>
                    </a:lnTo>
                    <a:lnTo>
                      <a:pt x="22" y="18"/>
                    </a:lnTo>
                    <a:lnTo>
                      <a:pt x="28" y="13"/>
                    </a:lnTo>
                    <a:lnTo>
                      <a:pt x="28" y="8"/>
                    </a:lnTo>
                    <a:lnTo>
                      <a:pt x="22" y="5"/>
                    </a:lnTo>
                    <a:lnTo>
                      <a:pt x="17"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1" name="Freeform 17"/>
              <p:cNvSpPr>
                <a:spLocks/>
              </p:cNvSpPr>
              <p:nvPr/>
            </p:nvSpPr>
            <p:spPr bwMode="auto">
              <a:xfrm>
                <a:off x="2882" y="2292"/>
                <a:ext cx="36" cy="76"/>
              </a:xfrm>
              <a:custGeom>
                <a:avLst/>
                <a:gdLst>
                  <a:gd name="T0" fmla="*/ 22 w 40"/>
                  <a:gd name="T1" fmla="*/ 31 h 76"/>
                  <a:gd name="T2" fmla="*/ 22 w 40"/>
                  <a:gd name="T3" fmla="*/ 23 h 76"/>
                  <a:gd name="T4" fmla="*/ 22 w 40"/>
                  <a:gd name="T5" fmla="*/ 13 h 76"/>
                  <a:gd name="T6" fmla="*/ 17 w 40"/>
                  <a:gd name="T7" fmla="*/ 5 h 76"/>
                  <a:gd name="T8" fmla="*/ 17 w 40"/>
                  <a:gd name="T9" fmla="*/ 3 h 76"/>
                  <a:gd name="T10" fmla="*/ 11 w 40"/>
                  <a:gd name="T11" fmla="*/ 0 h 76"/>
                  <a:gd name="T12" fmla="*/ 11 w 40"/>
                  <a:gd name="T13" fmla="*/ 3 h 76"/>
                  <a:gd name="T14" fmla="*/ 6 w 40"/>
                  <a:gd name="T15" fmla="*/ 5 h 76"/>
                  <a:gd name="T16" fmla="*/ 0 w 40"/>
                  <a:gd name="T17" fmla="*/ 13 h 76"/>
                  <a:gd name="T18" fmla="*/ 6 w 40"/>
                  <a:gd name="T19" fmla="*/ 23 h 76"/>
                  <a:gd name="T20" fmla="*/ 11 w 40"/>
                  <a:gd name="T21" fmla="*/ 34 h 76"/>
                  <a:gd name="T22" fmla="*/ 17 w 40"/>
                  <a:gd name="T23" fmla="*/ 41 h 76"/>
                  <a:gd name="T24" fmla="*/ 17 w 40"/>
                  <a:gd name="T25" fmla="*/ 49 h 76"/>
                  <a:gd name="T26" fmla="*/ 17 w 40"/>
                  <a:gd name="T27" fmla="*/ 65 h 76"/>
                  <a:gd name="T28" fmla="*/ 22 w 40"/>
                  <a:gd name="T29" fmla="*/ 70 h 76"/>
                  <a:gd name="T30" fmla="*/ 22 w 40"/>
                  <a:gd name="T31" fmla="*/ 75 h 76"/>
                  <a:gd name="T32" fmla="*/ 28 w 40"/>
                  <a:gd name="T33" fmla="*/ 75 h 76"/>
                  <a:gd name="T34" fmla="*/ 33 w 40"/>
                  <a:gd name="T35" fmla="*/ 72 h 76"/>
                  <a:gd name="T36" fmla="*/ 39 w 40"/>
                  <a:gd name="T37" fmla="*/ 65 h 76"/>
                  <a:gd name="T38" fmla="*/ 33 w 40"/>
                  <a:gd name="T39" fmla="*/ 54 h 76"/>
                  <a:gd name="T40" fmla="*/ 28 w 40"/>
                  <a:gd name="T41" fmla="*/ 44 h 76"/>
                  <a:gd name="T42" fmla="*/ 22 w 40"/>
                  <a:gd name="T43" fmla="*/ 39 h 76"/>
                  <a:gd name="T44" fmla="*/ 22 w 40"/>
                  <a:gd name="T45" fmla="*/ 36 h 76"/>
                  <a:gd name="T46" fmla="*/ 22 w 40"/>
                  <a:gd name="T47"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76">
                    <a:moveTo>
                      <a:pt x="22" y="31"/>
                    </a:moveTo>
                    <a:lnTo>
                      <a:pt x="22" y="23"/>
                    </a:lnTo>
                    <a:lnTo>
                      <a:pt x="22" y="13"/>
                    </a:lnTo>
                    <a:lnTo>
                      <a:pt x="17" y="5"/>
                    </a:lnTo>
                    <a:lnTo>
                      <a:pt x="17" y="3"/>
                    </a:lnTo>
                    <a:lnTo>
                      <a:pt x="11" y="0"/>
                    </a:lnTo>
                    <a:lnTo>
                      <a:pt x="11" y="3"/>
                    </a:lnTo>
                    <a:lnTo>
                      <a:pt x="6" y="5"/>
                    </a:lnTo>
                    <a:lnTo>
                      <a:pt x="0" y="13"/>
                    </a:lnTo>
                    <a:lnTo>
                      <a:pt x="6" y="23"/>
                    </a:lnTo>
                    <a:lnTo>
                      <a:pt x="11" y="34"/>
                    </a:lnTo>
                    <a:lnTo>
                      <a:pt x="17" y="41"/>
                    </a:lnTo>
                    <a:lnTo>
                      <a:pt x="17" y="49"/>
                    </a:lnTo>
                    <a:lnTo>
                      <a:pt x="17" y="65"/>
                    </a:lnTo>
                    <a:lnTo>
                      <a:pt x="22" y="70"/>
                    </a:lnTo>
                    <a:lnTo>
                      <a:pt x="22" y="75"/>
                    </a:lnTo>
                    <a:lnTo>
                      <a:pt x="28" y="75"/>
                    </a:lnTo>
                    <a:lnTo>
                      <a:pt x="33" y="72"/>
                    </a:lnTo>
                    <a:lnTo>
                      <a:pt x="39" y="65"/>
                    </a:lnTo>
                    <a:lnTo>
                      <a:pt x="33" y="54"/>
                    </a:lnTo>
                    <a:lnTo>
                      <a:pt x="28" y="44"/>
                    </a:lnTo>
                    <a:lnTo>
                      <a:pt x="22" y="39"/>
                    </a:lnTo>
                    <a:lnTo>
                      <a:pt x="22" y="36"/>
                    </a:lnTo>
                    <a:lnTo>
                      <a:pt x="22" y="31"/>
                    </a:lnTo>
                  </a:path>
                </a:pathLst>
              </a:custGeom>
              <a:solidFill>
                <a:schemeClr val="bg2"/>
              </a:solidFill>
              <a:ln w="9525" cap="rnd">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2" name="Freeform 18"/>
              <p:cNvSpPr>
                <a:spLocks/>
              </p:cNvSpPr>
              <p:nvPr/>
            </p:nvSpPr>
            <p:spPr bwMode="auto">
              <a:xfrm>
                <a:off x="2704" y="2215"/>
                <a:ext cx="29" cy="20"/>
              </a:xfrm>
              <a:custGeom>
                <a:avLst/>
                <a:gdLst>
                  <a:gd name="T0" fmla="*/ 21 w 32"/>
                  <a:gd name="T1" fmla="*/ 0 h 20"/>
                  <a:gd name="T2" fmla="*/ 15 w 32"/>
                  <a:gd name="T3" fmla="*/ 0 h 20"/>
                  <a:gd name="T4" fmla="*/ 5 w 32"/>
                  <a:gd name="T5" fmla="*/ 0 h 20"/>
                  <a:gd name="T6" fmla="*/ 0 w 32"/>
                  <a:gd name="T7" fmla="*/ 4 h 20"/>
                  <a:gd name="T8" fmla="*/ 0 w 32"/>
                  <a:gd name="T9" fmla="*/ 7 h 20"/>
                  <a:gd name="T10" fmla="*/ 0 w 32"/>
                  <a:gd name="T11" fmla="*/ 9 h 20"/>
                  <a:gd name="T12" fmla="*/ 5 w 32"/>
                  <a:gd name="T13" fmla="*/ 12 h 20"/>
                  <a:gd name="T14" fmla="*/ 15 w 32"/>
                  <a:gd name="T15" fmla="*/ 16 h 20"/>
                  <a:gd name="T16" fmla="*/ 15 w 32"/>
                  <a:gd name="T17" fmla="*/ 19 h 20"/>
                  <a:gd name="T18" fmla="*/ 21 w 32"/>
                  <a:gd name="T19" fmla="*/ 19 h 20"/>
                  <a:gd name="T20" fmla="*/ 26 w 32"/>
                  <a:gd name="T21" fmla="*/ 16 h 20"/>
                  <a:gd name="T22" fmla="*/ 26 w 32"/>
                  <a:gd name="T23" fmla="*/ 14 h 20"/>
                  <a:gd name="T24" fmla="*/ 31 w 32"/>
                  <a:gd name="T25" fmla="*/ 9 h 20"/>
                  <a:gd name="T26" fmla="*/ 31 w 32"/>
                  <a:gd name="T27" fmla="*/ 7 h 20"/>
                  <a:gd name="T28" fmla="*/ 26 w 32"/>
                  <a:gd name="T29" fmla="*/ 2 h 20"/>
                  <a:gd name="T30" fmla="*/ 21 w 32"/>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0">
                    <a:moveTo>
                      <a:pt x="21" y="0"/>
                    </a:moveTo>
                    <a:lnTo>
                      <a:pt x="15" y="0"/>
                    </a:lnTo>
                    <a:lnTo>
                      <a:pt x="5" y="0"/>
                    </a:lnTo>
                    <a:lnTo>
                      <a:pt x="0" y="4"/>
                    </a:lnTo>
                    <a:lnTo>
                      <a:pt x="0" y="7"/>
                    </a:lnTo>
                    <a:lnTo>
                      <a:pt x="0" y="9"/>
                    </a:lnTo>
                    <a:lnTo>
                      <a:pt x="5" y="12"/>
                    </a:lnTo>
                    <a:lnTo>
                      <a:pt x="15" y="16"/>
                    </a:lnTo>
                    <a:lnTo>
                      <a:pt x="15" y="19"/>
                    </a:lnTo>
                    <a:lnTo>
                      <a:pt x="21" y="19"/>
                    </a:lnTo>
                    <a:lnTo>
                      <a:pt x="26" y="16"/>
                    </a:lnTo>
                    <a:lnTo>
                      <a:pt x="26" y="14"/>
                    </a:lnTo>
                    <a:lnTo>
                      <a:pt x="31" y="9"/>
                    </a:lnTo>
                    <a:lnTo>
                      <a:pt x="31" y="7"/>
                    </a:lnTo>
                    <a:lnTo>
                      <a:pt x="26" y="2"/>
                    </a:lnTo>
                    <a:lnTo>
                      <a:pt x="21"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3" name="Freeform 19"/>
              <p:cNvSpPr>
                <a:spLocks/>
              </p:cNvSpPr>
              <p:nvPr/>
            </p:nvSpPr>
            <p:spPr bwMode="auto">
              <a:xfrm>
                <a:off x="2715" y="2249"/>
                <a:ext cx="29" cy="30"/>
              </a:xfrm>
              <a:custGeom>
                <a:avLst/>
                <a:gdLst>
                  <a:gd name="T0" fmla="*/ 21 w 33"/>
                  <a:gd name="T1" fmla="*/ 2 h 30"/>
                  <a:gd name="T2" fmla="*/ 16 w 33"/>
                  <a:gd name="T3" fmla="*/ 0 h 30"/>
                  <a:gd name="T4" fmla="*/ 6 w 33"/>
                  <a:gd name="T5" fmla="*/ 2 h 30"/>
                  <a:gd name="T6" fmla="*/ 0 w 33"/>
                  <a:gd name="T7" fmla="*/ 5 h 30"/>
                  <a:gd name="T8" fmla="*/ 0 w 33"/>
                  <a:gd name="T9" fmla="*/ 12 h 30"/>
                  <a:gd name="T10" fmla="*/ 0 w 33"/>
                  <a:gd name="T11" fmla="*/ 17 h 30"/>
                  <a:gd name="T12" fmla="*/ 6 w 33"/>
                  <a:gd name="T13" fmla="*/ 22 h 30"/>
                  <a:gd name="T14" fmla="*/ 11 w 33"/>
                  <a:gd name="T15" fmla="*/ 27 h 30"/>
                  <a:gd name="T16" fmla="*/ 16 w 33"/>
                  <a:gd name="T17" fmla="*/ 29 h 30"/>
                  <a:gd name="T18" fmla="*/ 21 w 33"/>
                  <a:gd name="T19" fmla="*/ 27 h 30"/>
                  <a:gd name="T20" fmla="*/ 27 w 33"/>
                  <a:gd name="T21" fmla="*/ 22 h 30"/>
                  <a:gd name="T22" fmla="*/ 32 w 33"/>
                  <a:gd name="T23" fmla="*/ 14 h 30"/>
                  <a:gd name="T24" fmla="*/ 32 w 33"/>
                  <a:gd name="T25" fmla="*/ 7 h 30"/>
                  <a:gd name="T26" fmla="*/ 27 w 33"/>
                  <a:gd name="T27" fmla="*/ 5 h 30"/>
                  <a:gd name="T28" fmla="*/ 21 w 33"/>
                  <a:gd name="T2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0">
                    <a:moveTo>
                      <a:pt x="21" y="2"/>
                    </a:moveTo>
                    <a:lnTo>
                      <a:pt x="16" y="0"/>
                    </a:lnTo>
                    <a:lnTo>
                      <a:pt x="6" y="2"/>
                    </a:lnTo>
                    <a:lnTo>
                      <a:pt x="0" y="5"/>
                    </a:lnTo>
                    <a:lnTo>
                      <a:pt x="0" y="12"/>
                    </a:lnTo>
                    <a:lnTo>
                      <a:pt x="0" y="17"/>
                    </a:lnTo>
                    <a:lnTo>
                      <a:pt x="6" y="22"/>
                    </a:lnTo>
                    <a:lnTo>
                      <a:pt x="11" y="27"/>
                    </a:lnTo>
                    <a:lnTo>
                      <a:pt x="16" y="29"/>
                    </a:lnTo>
                    <a:lnTo>
                      <a:pt x="21" y="27"/>
                    </a:lnTo>
                    <a:lnTo>
                      <a:pt x="27" y="22"/>
                    </a:lnTo>
                    <a:lnTo>
                      <a:pt x="32" y="14"/>
                    </a:lnTo>
                    <a:lnTo>
                      <a:pt x="32" y="7"/>
                    </a:lnTo>
                    <a:lnTo>
                      <a:pt x="27" y="5"/>
                    </a:lnTo>
                    <a:lnTo>
                      <a:pt x="21" y="2"/>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4" name="Freeform 20"/>
              <p:cNvSpPr>
                <a:spLocks/>
              </p:cNvSpPr>
              <p:nvPr/>
            </p:nvSpPr>
            <p:spPr bwMode="auto">
              <a:xfrm>
                <a:off x="2703" y="2255"/>
                <a:ext cx="15" cy="38"/>
              </a:xfrm>
              <a:custGeom>
                <a:avLst/>
                <a:gdLst>
                  <a:gd name="T0" fmla="*/ 11 w 17"/>
                  <a:gd name="T1" fmla="*/ 4 h 38"/>
                  <a:gd name="T2" fmla="*/ 6 w 17"/>
                  <a:gd name="T3" fmla="*/ 0 h 38"/>
                  <a:gd name="T4" fmla="*/ 0 w 17"/>
                  <a:gd name="T5" fmla="*/ 0 h 38"/>
                  <a:gd name="T6" fmla="*/ 0 w 17"/>
                  <a:gd name="T7" fmla="*/ 2 h 38"/>
                  <a:gd name="T8" fmla="*/ 0 w 17"/>
                  <a:gd name="T9" fmla="*/ 4 h 38"/>
                  <a:gd name="T10" fmla="*/ 0 w 17"/>
                  <a:gd name="T11" fmla="*/ 12 h 38"/>
                  <a:gd name="T12" fmla="*/ 0 w 17"/>
                  <a:gd name="T13" fmla="*/ 22 h 38"/>
                  <a:gd name="T14" fmla="*/ 0 w 17"/>
                  <a:gd name="T15" fmla="*/ 32 h 38"/>
                  <a:gd name="T16" fmla="*/ 6 w 17"/>
                  <a:gd name="T17" fmla="*/ 37 h 38"/>
                  <a:gd name="T18" fmla="*/ 6 w 17"/>
                  <a:gd name="T19" fmla="*/ 37 h 38"/>
                  <a:gd name="T20" fmla="*/ 6 w 17"/>
                  <a:gd name="T21" fmla="*/ 37 h 38"/>
                  <a:gd name="T22" fmla="*/ 11 w 17"/>
                  <a:gd name="T23" fmla="*/ 37 h 38"/>
                  <a:gd name="T24" fmla="*/ 11 w 17"/>
                  <a:gd name="T25" fmla="*/ 32 h 38"/>
                  <a:gd name="T26" fmla="*/ 16 w 17"/>
                  <a:gd name="T27" fmla="*/ 22 h 38"/>
                  <a:gd name="T28" fmla="*/ 16 w 17"/>
                  <a:gd name="T29" fmla="*/ 12 h 38"/>
                  <a:gd name="T30" fmla="*/ 16 w 17"/>
                  <a:gd name="T31" fmla="*/ 7 h 38"/>
                  <a:gd name="T32" fmla="*/ 11 w 17"/>
                  <a:gd name="T3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8">
                    <a:moveTo>
                      <a:pt x="11" y="4"/>
                    </a:moveTo>
                    <a:lnTo>
                      <a:pt x="6" y="0"/>
                    </a:lnTo>
                    <a:lnTo>
                      <a:pt x="0" y="0"/>
                    </a:lnTo>
                    <a:lnTo>
                      <a:pt x="0" y="2"/>
                    </a:lnTo>
                    <a:lnTo>
                      <a:pt x="0" y="4"/>
                    </a:lnTo>
                    <a:lnTo>
                      <a:pt x="0" y="12"/>
                    </a:lnTo>
                    <a:lnTo>
                      <a:pt x="0" y="22"/>
                    </a:lnTo>
                    <a:lnTo>
                      <a:pt x="0" y="32"/>
                    </a:lnTo>
                    <a:lnTo>
                      <a:pt x="6" y="37"/>
                    </a:lnTo>
                    <a:lnTo>
                      <a:pt x="6" y="37"/>
                    </a:lnTo>
                    <a:lnTo>
                      <a:pt x="6" y="37"/>
                    </a:lnTo>
                    <a:lnTo>
                      <a:pt x="11" y="37"/>
                    </a:lnTo>
                    <a:lnTo>
                      <a:pt x="11" y="32"/>
                    </a:lnTo>
                    <a:lnTo>
                      <a:pt x="16" y="22"/>
                    </a:lnTo>
                    <a:lnTo>
                      <a:pt x="16" y="12"/>
                    </a:lnTo>
                    <a:lnTo>
                      <a:pt x="16" y="7"/>
                    </a:lnTo>
                    <a:lnTo>
                      <a:pt x="11" y="4"/>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5" name="Freeform 21"/>
              <p:cNvSpPr>
                <a:spLocks/>
              </p:cNvSpPr>
              <p:nvPr/>
            </p:nvSpPr>
            <p:spPr bwMode="auto">
              <a:xfrm>
                <a:off x="2703" y="2298"/>
                <a:ext cx="28" cy="18"/>
              </a:xfrm>
              <a:custGeom>
                <a:avLst/>
                <a:gdLst>
                  <a:gd name="T0" fmla="*/ 21 w 32"/>
                  <a:gd name="T1" fmla="*/ 0 h 18"/>
                  <a:gd name="T2" fmla="*/ 15 w 32"/>
                  <a:gd name="T3" fmla="*/ 0 h 18"/>
                  <a:gd name="T4" fmla="*/ 5 w 32"/>
                  <a:gd name="T5" fmla="*/ 0 h 18"/>
                  <a:gd name="T6" fmla="*/ 5 w 32"/>
                  <a:gd name="T7" fmla="*/ 5 h 18"/>
                  <a:gd name="T8" fmla="*/ 0 w 32"/>
                  <a:gd name="T9" fmla="*/ 10 h 18"/>
                  <a:gd name="T10" fmla="*/ 5 w 32"/>
                  <a:gd name="T11" fmla="*/ 12 h 18"/>
                  <a:gd name="T12" fmla="*/ 15 w 32"/>
                  <a:gd name="T13" fmla="*/ 15 h 18"/>
                  <a:gd name="T14" fmla="*/ 21 w 32"/>
                  <a:gd name="T15" fmla="*/ 17 h 18"/>
                  <a:gd name="T16" fmla="*/ 26 w 32"/>
                  <a:gd name="T17" fmla="*/ 17 h 18"/>
                  <a:gd name="T18" fmla="*/ 31 w 32"/>
                  <a:gd name="T19" fmla="*/ 12 h 18"/>
                  <a:gd name="T20" fmla="*/ 31 w 32"/>
                  <a:gd name="T21" fmla="*/ 7 h 18"/>
                  <a:gd name="T22" fmla="*/ 26 w 32"/>
                  <a:gd name="T23" fmla="*/ 2 h 18"/>
                  <a:gd name="T24" fmla="*/ 21 w 32"/>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21" y="0"/>
                    </a:moveTo>
                    <a:lnTo>
                      <a:pt x="15" y="0"/>
                    </a:lnTo>
                    <a:lnTo>
                      <a:pt x="5" y="0"/>
                    </a:lnTo>
                    <a:lnTo>
                      <a:pt x="5" y="5"/>
                    </a:lnTo>
                    <a:lnTo>
                      <a:pt x="0" y="10"/>
                    </a:lnTo>
                    <a:lnTo>
                      <a:pt x="5" y="12"/>
                    </a:lnTo>
                    <a:lnTo>
                      <a:pt x="15" y="15"/>
                    </a:lnTo>
                    <a:lnTo>
                      <a:pt x="21" y="17"/>
                    </a:lnTo>
                    <a:lnTo>
                      <a:pt x="26" y="17"/>
                    </a:lnTo>
                    <a:lnTo>
                      <a:pt x="31" y="12"/>
                    </a:lnTo>
                    <a:lnTo>
                      <a:pt x="31" y="7"/>
                    </a:lnTo>
                    <a:lnTo>
                      <a:pt x="26" y="2"/>
                    </a:lnTo>
                    <a:lnTo>
                      <a:pt x="21"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6" name="Freeform 22"/>
              <p:cNvSpPr>
                <a:spLocks/>
              </p:cNvSpPr>
              <p:nvPr/>
            </p:nvSpPr>
            <p:spPr bwMode="auto">
              <a:xfrm>
                <a:off x="2733" y="2422"/>
                <a:ext cx="29" cy="31"/>
              </a:xfrm>
              <a:custGeom>
                <a:avLst/>
                <a:gdLst>
                  <a:gd name="T0" fmla="*/ 21 w 33"/>
                  <a:gd name="T1" fmla="*/ 0 h 31"/>
                  <a:gd name="T2" fmla="*/ 16 w 33"/>
                  <a:gd name="T3" fmla="*/ 0 h 31"/>
                  <a:gd name="T4" fmla="*/ 6 w 33"/>
                  <a:gd name="T5" fmla="*/ 0 h 31"/>
                  <a:gd name="T6" fmla="*/ 6 w 33"/>
                  <a:gd name="T7" fmla="*/ 3 h 31"/>
                  <a:gd name="T8" fmla="*/ 6 w 33"/>
                  <a:gd name="T9" fmla="*/ 6 h 31"/>
                  <a:gd name="T10" fmla="*/ 0 w 33"/>
                  <a:gd name="T11" fmla="*/ 11 h 31"/>
                  <a:gd name="T12" fmla="*/ 6 w 33"/>
                  <a:gd name="T13" fmla="*/ 19 h 31"/>
                  <a:gd name="T14" fmla="*/ 6 w 33"/>
                  <a:gd name="T15" fmla="*/ 25 h 31"/>
                  <a:gd name="T16" fmla="*/ 16 w 33"/>
                  <a:gd name="T17" fmla="*/ 30 h 31"/>
                  <a:gd name="T18" fmla="*/ 21 w 33"/>
                  <a:gd name="T19" fmla="*/ 30 h 31"/>
                  <a:gd name="T20" fmla="*/ 27 w 33"/>
                  <a:gd name="T21" fmla="*/ 28 h 31"/>
                  <a:gd name="T22" fmla="*/ 27 w 33"/>
                  <a:gd name="T23" fmla="*/ 22 h 31"/>
                  <a:gd name="T24" fmla="*/ 32 w 33"/>
                  <a:gd name="T25" fmla="*/ 17 h 31"/>
                  <a:gd name="T26" fmla="*/ 32 w 33"/>
                  <a:gd name="T27" fmla="*/ 14 h 31"/>
                  <a:gd name="T28" fmla="*/ 27 w 33"/>
                  <a:gd name="T29" fmla="*/ 6 h 31"/>
                  <a:gd name="T30" fmla="*/ 21 w 33"/>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21" y="0"/>
                    </a:moveTo>
                    <a:lnTo>
                      <a:pt x="16" y="0"/>
                    </a:lnTo>
                    <a:lnTo>
                      <a:pt x="6" y="0"/>
                    </a:lnTo>
                    <a:lnTo>
                      <a:pt x="6" y="3"/>
                    </a:lnTo>
                    <a:lnTo>
                      <a:pt x="6" y="6"/>
                    </a:lnTo>
                    <a:lnTo>
                      <a:pt x="0" y="11"/>
                    </a:lnTo>
                    <a:lnTo>
                      <a:pt x="6" y="19"/>
                    </a:lnTo>
                    <a:lnTo>
                      <a:pt x="6" y="25"/>
                    </a:lnTo>
                    <a:lnTo>
                      <a:pt x="16" y="30"/>
                    </a:lnTo>
                    <a:lnTo>
                      <a:pt x="21" y="30"/>
                    </a:lnTo>
                    <a:lnTo>
                      <a:pt x="27" y="28"/>
                    </a:lnTo>
                    <a:lnTo>
                      <a:pt x="27" y="22"/>
                    </a:lnTo>
                    <a:lnTo>
                      <a:pt x="32" y="17"/>
                    </a:lnTo>
                    <a:lnTo>
                      <a:pt x="32" y="14"/>
                    </a:lnTo>
                    <a:lnTo>
                      <a:pt x="27" y="6"/>
                    </a:lnTo>
                    <a:lnTo>
                      <a:pt x="21"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7" name="Freeform 23"/>
              <p:cNvSpPr>
                <a:spLocks/>
              </p:cNvSpPr>
              <p:nvPr/>
            </p:nvSpPr>
            <p:spPr bwMode="auto">
              <a:xfrm>
                <a:off x="2706" y="2436"/>
                <a:ext cx="20" cy="20"/>
              </a:xfrm>
              <a:custGeom>
                <a:avLst/>
                <a:gdLst>
                  <a:gd name="T0" fmla="*/ 16 w 22"/>
                  <a:gd name="T1" fmla="*/ 0 h 20"/>
                  <a:gd name="T2" fmla="*/ 11 w 22"/>
                  <a:gd name="T3" fmla="*/ 0 h 20"/>
                  <a:gd name="T4" fmla="*/ 5 w 22"/>
                  <a:gd name="T5" fmla="*/ 3 h 20"/>
                  <a:gd name="T6" fmla="*/ 0 w 22"/>
                  <a:gd name="T7" fmla="*/ 5 h 20"/>
                  <a:gd name="T8" fmla="*/ 0 w 22"/>
                  <a:gd name="T9" fmla="*/ 11 h 20"/>
                  <a:gd name="T10" fmla="*/ 5 w 22"/>
                  <a:gd name="T11" fmla="*/ 16 h 20"/>
                  <a:gd name="T12" fmla="*/ 11 w 22"/>
                  <a:gd name="T13" fmla="*/ 19 h 20"/>
                  <a:gd name="T14" fmla="*/ 16 w 22"/>
                  <a:gd name="T15" fmla="*/ 16 h 20"/>
                  <a:gd name="T16" fmla="*/ 21 w 22"/>
                  <a:gd name="T17" fmla="*/ 11 h 20"/>
                  <a:gd name="T18" fmla="*/ 21 w 22"/>
                  <a:gd name="T19" fmla="*/ 5 h 20"/>
                  <a:gd name="T20" fmla="*/ 16 w 22"/>
                  <a:gd name="T21" fmla="*/ 3 h 20"/>
                  <a:gd name="T22" fmla="*/ 16 w 22"/>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0">
                    <a:moveTo>
                      <a:pt x="16" y="0"/>
                    </a:moveTo>
                    <a:lnTo>
                      <a:pt x="11" y="0"/>
                    </a:lnTo>
                    <a:lnTo>
                      <a:pt x="5" y="3"/>
                    </a:lnTo>
                    <a:lnTo>
                      <a:pt x="0" y="5"/>
                    </a:lnTo>
                    <a:lnTo>
                      <a:pt x="0" y="11"/>
                    </a:lnTo>
                    <a:lnTo>
                      <a:pt x="5" y="16"/>
                    </a:lnTo>
                    <a:lnTo>
                      <a:pt x="11" y="19"/>
                    </a:lnTo>
                    <a:lnTo>
                      <a:pt x="16" y="16"/>
                    </a:lnTo>
                    <a:lnTo>
                      <a:pt x="21" y="11"/>
                    </a:lnTo>
                    <a:lnTo>
                      <a:pt x="21" y="5"/>
                    </a:lnTo>
                    <a:lnTo>
                      <a:pt x="16" y="3"/>
                    </a:lnTo>
                    <a:lnTo>
                      <a:pt x="16"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8" name="Freeform 24"/>
              <p:cNvSpPr>
                <a:spLocks/>
              </p:cNvSpPr>
              <p:nvPr/>
            </p:nvSpPr>
            <p:spPr bwMode="auto">
              <a:xfrm>
                <a:off x="2800" y="2552"/>
                <a:ext cx="30" cy="18"/>
              </a:xfrm>
              <a:custGeom>
                <a:avLst/>
                <a:gdLst>
                  <a:gd name="T0" fmla="*/ 21 w 33"/>
                  <a:gd name="T1" fmla="*/ 0 h 18"/>
                  <a:gd name="T2" fmla="*/ 16 w 33"/>
                  <a:gd name="T3" fmla="*/ 0 h 18"/>
                  <a:gd name="T4" fmla="*/ 5 w 33"/>
                  <a:gd name="T5" fmla="*/ 0 h 18"/>
                  <a:gd name="T6" fmla="*/ 5 w 33"/>
                  <a:gd name="T7" fmla="*/ 5 h 18"/>
                  <a:gd name="T8" fmla="*/ 0 w 33"/>
                  <a:gd name="T9" fmla="*/ 11 h 18"/>
                  <a:gd name="T10" fmla="*/ 10 w 33"/>
                  <a:gd name="T11" fmla="*/ 14 h 18"/>
                  <a:gd name="T12" fmla="*/ 16 w 33"/>
                  <a:gd name="T13" fmla="*/ 17 h 18"/>
                  <a:gd name="T14" fmla="*/ 21 w 33"/>
                  <a:gd name="T15" fmla="*/ 17 h 18"/>
                  <a:gd name="T16" fmla="*/ 27 w 33"/>
                  <a:gd name="T17" fmla="*/ 17 h 18"/>
                  <a:gd name="T18" fmla="*/ 32 w 33"/>
                  <a:gd name="T19" fmla="*/ 14 h 18"/>
                  <a:gd name="T20" fmla="*/ 32 w 33"/>
                  <a:gd name="T21" fmla="*/ 8 h 18"/>
                  <a:gd name="T22" fmla="*/ 27 w 33"/>
                  <a:gd name="T23" fmla="*/ 3 h 18"/>
                  <a:gd name="T24" fmla="*/ 21 w 33"/>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8">
                    <a:moveTo>
                      <a:pt x="21" y="0"/>
                    </a:moveTo>
                    <a:lnTo>
                      <a:pt x="16" y="0"/>
                    </a:lnTo>
                    <a:lnTo>
                      <a:pt x="5" y="0"/>
                    </a:lnTo>
                    <a:lnTo>
                      <a:pt x="5" y="5"/>
                    </a:lnTo>
                    <a:lnTo>
                      <a:pt x="0" y="11"/>
                    </a:lnTo>
                    <a:lnTo>
                      <a:pt x="10" y="14"/>
                    </a:lnTo>
                    <a:lnTo>
                      <a:pt x="16" y="17"/>
                    </a:lnTo>
                    <a:lnTo>
                      <a:pt x="21" y="17"/>
                    </a:lnTo>
                    <a:lnTo>
                      <a:pt x="27" y="17"/>
                    </a:lnTo>
                    <a:lnTo>
                      <a:pt x="32" y="14"/>
                    </a:lnTo>
                    <a:lnTo>
                      <a:pt x="32" y="8"/>
                    </a:lnTo>
                    <a:lnTo>
                      <a:pt x="27" y="3"/>
                    </a:lnTo>
                    <a:lnTo>
                      <a:pt x="21"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89" name="Freeform 25"/>
              <p:cNvSpPr>
                <a:spLocks/>
              </p:cNvSpPr>
              <p:nvPr/>
            </p:nvSpPr>
            <p:spPr bwMode="auto">
              <a:xfrm>
                <a:off x="2792" y="2498"/>
                <a:ext cx="30" cy="32"/>
              </a:xfrm>
              <a:custGeom>
                <a:avLst/>
                <a:gdLst>
                  <a:gd name="T0" fmla="*/ 27 w 33"/>
                  <a:gd name="T1" fmla="*/ 3 h 32"/>
                  <a:gd name="T2" fmla="*/ 16 w 33"/>
                  <a:gd name="T3" fmla="*/ 0 h 32"/>
                  <a:gd name="T4" fmla="*/ 10 w 33"/>
                  <a:gd name="T5" fmla="*/ 0 h 32"/>
                  <a:gd name="T6" fmla="*/ 5 w 33"/>
                  <a:gd name="T7" fmla="*/ 6 h 32"/>
                  <a:gd name="T8" fmla="*/ 0 w 33"/>
                  <a:gd name="T9" fmla="*/ 14 h 32"/>
                  <a:gd name="T10" fmla="*/ 5 w 33"/>
                  <a:gd name="T11" fmla="*/ 20 h 32"/>
                  <a:gd name="T12" fmla="*/ 5 w 33"/>
                  <a:gd name="T13" fmla="*/ 28 h 32"/>
                  <a:gd name="T14" fmla="*/ 16 w 33"/>
                  <a:gd name="T15" fmla="*/ 31 h 32"/>
                  <a:gd name="T16" fmla="*/ 27 w 33"/>
                  <a:gd name="T17" fmla="*/ 31 h 32"/>
                  <a:gd name="T18" fmla="*/ 32 w 33"/>
                  <a:gd name="T19" fmla="*/ 23 h 32"/>
                  <a:gd name="T20" fmla="*/ 32 w 33"/>
                  <a:gd name="T21" fmla="*/ 14 h 32"/>
                  <a:gd name="T22" fmla="*/ 32 w 33"/>
                  <a:gd name="T23" fmla="*/ 6 h 32"/>
                  <a:gd name="T24" fmla="*/ 27 w 33"/>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27" y="3"/>
                    </a:moveTo>
                    <a:lnTo>
                      <a:pt x="16" y="0"/>
                    </a:lnTo>
                    <a:lnTo>
                      <a:pt x="10" y="0"/>
                    </a:lnTo>
                    <a:lnTo>
                      <a:pt x="5" y="6"/>
                    </a:lnTo>
                    <a:lnTo>
                      <a:pt x="0" y="14"/>
                    </a:lnTo>
                    <a:lnTo>
                      <a:pt x="5" y="20"/>
                    </a:lnTo>
                    <a:lnTo>
                      <a:pt x="5" y="28"/>
                    </a:lnTo>
                    <a:lnTo>
                      <a:pt x="16" y="31"/>
                    </a:lnTo>
                    <a:lnTo>
                      <a:pt x="27" y="31"/>
                    </a:lnTo>
                    <a:lnTo>
                      <a:pt x="32" y="23"/>
                    </a:lnTo>
                    <a:lnTo>
                      <a:pt x="32" y="14"/>
                    </a:lnTo>
                    <a:lnTo>
                      <a:pt x="32" y="6"/>
                    </a:lnTo>
                    <a:lnTo>
                      <a:pt x="27" y="3"/>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0" name="Freeform 26"/>
              <p:cNvSpPr>
                <a:spLocks/>
              </p:cNvSpPr>
              <p:nvPr/>
            </p:nvSpPr>
            <p:spPr bwMode="auto">
              <a:xfrm>
                <a:off x="2848" y="2417"/>
                <a:ext cx="258" cy="335"/>
              </a:xfrm>
              <a:custGeom>
                <a:avLst/>
                <a:gdLst>
                  <a:gd name="T0" fmla="*/ 154 w 291"/>
                  <a:gd name="T1" fmla="*/ 16 h 335"/>
                  <a:gd name="T2" fmla="*/ 136 w 291"/>
                  <a:gd name="T3" fmla="*/ 26 h 335"/>
                  <a:gd name="T4" fmla="*/ 119 w 291"/>
                  <a:gd name="T5" fmla="*/ 42 h 335"/>
                  <a:gd name="T6" fmla="*/ 101 w 291"/>
                  <a:gd name="T7" fmla="*/ 58 h 335"/>
                  <a:gd name="T8" fmla="*/ 83 w 291"/>
                  <a:gd name="T9" fmla="*/ 71 h 335"/>
                  <a:gd name="T10" fmla="*/ 71 w 291"/>
                  <a:gd name="T11" fmla="*/ 80 h 335"/>
                  <a:gd name="T12" fmla="*/ 59 w 291"/>
                  <a:gd name="T13" fmla="*/ 83 h 335"/>
                  <a:gd name="T14" fmla="*/ 48 w 291"/>
                  <a:gd name="T15" fmla="*/ 87 h 335"/>
                  <a:gd name="T16" fmla="*/ 42 w 291"/>
                  <a:gd name="T17" fmla="*/ 96 h 335"/>
                  <a:gd name="T18" fmla="*/ 36 w 291"/>
                  <a:gd name="T19" fmla="*/ 109 h 335"/>
                  <a:gd name="T20" fmla="*/ 30 w 291"/>
                  <a:gd name="T21" fmla="*/ 128 h 335"/>
                  <a:gd name="T22" fmla="*/ 24 w 291"/>
                  <a:gd name="T23" fmla="*/ 148 h 335"/>
                  <a:gd name="T24" fmla="*/ 18 w 291"/>
                  <a:gd name="T25" fmla="*/ 164 h 335"/>
                  <a:gd name="T26" fmla="*/ 12 w 291"/>
                  <a:gd name="T27" fmla="*/ 173 h 335"/>
                  <a:gd name="T28" fmla="*/ 12 w 291"/>
                  <a:gd name="T29" fmla="*/ 183 h 335"/>
                  <a:gd name="T30" fmla="*/ 6 w 291"/>
                  <a:gd name="T31" fmla="*/ 189 h 335"/>
                  <a:gd name="T32" fmla="*/ 6 w 291"/>
                  <a:gd name="T33" fmla="*/ 199 h 335"/>
                  <a:gd name="T34" fmla="*/ 0 w 291"/>
                  <a:gd name="T35" fmla="*/ 218 h 335"/>
                  <a:gd name="T36" fmla="*/ 0 w 291"/>
                  <a:gd name="T37" fmla="*/ 244 h 335"/>
                  <a:gd name="T38" fmla="*/ 0 w 291"/>
                  <a:gd name="T39" fmla="*/ 266 h 335"/>
                  <a:gd name="T40" fmla="*/ 6 w 291"/>
                  <a:gd name="T41" fmla="*/ 285 h 335"/>
                  <a:gd name="T42" fmla="*/ 18 w 291"/>
                  <a:gd name="T43" fmla="*/ 302 h 335"/>
                  <a:gd name="T44" fmla="*/ 30 w 291"/>
                  <a:gd name="T45" fmla="*/ 318 h 335"/>
                  <a:gd name="T46" fmla="*/ 48 w 291"/>
                  <a:gd name="T47" fmla="*/ 327 h 335"/>
                  <a:gd name="T48" fmla="*/ 65 w 291"/>
                  <a:gd name="T49" fmla="*/ 334 h 335"/>
                  <a:gd name="T50" fmla="*/ 89 w 291"/>
                  <a:gd name="T51" fmla="*/ 334 h 335"/>
                  <a:gd name="T52" fmla="*/ 119 w 291"/>
                  <a:gd name="T53" fmla="*/ 330 h 335"/>
                  <a:gd name="T54" fmla="*/ 142 w 291"/>
                  <a:gd name="T55" fmla="*/ 324 h 335"/>
                  <a:gd name="T56" fmla="*/ 166 w 291"/>
                  <a:gd name="T57" fmla="*/ 311 h 335"/>
                  <a:gd name="T58" fmla="*/ 189 w 291"/>
                  <a:gd name="T59" fmla="*/ 298 h 335"/>
                  <a:gd name="T60" fmla="*/ 207 w 291"/>
                  <a:gd name="T61" fmla="*/ 282 h 335"/>
                  <a:gd name="T62" fmla="*/ 237 w 291"/>
                  <a:gd name="T63" fmla="*/ 247 h 335"/>
                  <a:gd name="T64" fmla="*/ 255 w 291"/>
                  <a:gd name="T65" fmla="*/ 212 h 335"/>
                  <a:gd name="T66" fmla="*/ 260 w 291"/>
                  <a:gd name="T67" fmla="*/ 192 h 335"/>
                  <a:gd name="T68" fmla="*/ 266 w 291"/>
                  <a:gd name="T69" fmla="*/ 176 h 335"/>
                  <a:gd name="T70" fmla="*/ 278 w 291"/>
                  <a:gd name="T71" fmla="*/ 148 h 335"/>
                  <a:gd name="T72" fmla="*/ 284 w 291"/>
                  <a:gd name="T73" fmla="*/ 115 h 335"/>
                  <a:gd name="T74" fmla="*/ 290 w 291"/>
                  <a:gd name="T75" fmla="*/ 99 h 335"/>
                  <a:gd name="T76" fmla="*/ 290 w 291"/>
                  <a:gd name="T77" fmla="*/ 83 h 335"/>
                  <a:gd name="T78" fmla="*/ 284 w 291"/>
                  <a:gd name="T79" fmla="*/ 64 h 335"/>
                  <a:gd name="T80" fmla="*/ 278 w 291"/>
                  <a:gd name="T81" fmla="*/ 48 h 335"/>
                  <a:gd name="T82" fmla="*/ 255 w 291"/>
                  <a:gd name="T83" fmla="*/ 19 h 335"/>
                  <a:gd name="T84" fmla="*/ 243 w 291"/>
                  <a:gd name="T85" fmla="*/ 10 h 335"/>
                  <a:gd name="T86" fmla="*/ 231 w 291"/>
                  <a:gd name="T87" fmla="*/ 3 h 335"/>
                  <a:gd name="T88" fmla="*/ 213 w 291"/>
                  <a:gd name="T89" fmla="*/ 0 h 335"/>
                  <a:gd name="T90" fmla="*/ 195 w 291"/>
                  <a:gd name="T91" fmla="*/ 3 h 335"/>
                  <a:gd name="T92" fmla="*/ 172 w 291"/>
                  <a:gd name="T93" fmla="*/ 6 h 335"/>
                  <a:gd name="T94" fmla="*/ 154 w 291"/>
                  <a:gd name="T95" fmla="*/ 1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335">
                    <a:moveTo>
                      <a:pt x="154" y="16"/>
                    </a:moveTo>
                    <a:lnTo>
                      <a:pt x="136" y="26"/>
                    </a:lnTo>
                    <a:lnTo>
                      <a:pt x="119" y="42"/>
                    </a:lnTo>
                    <a:lnTo>
                      <a:pt x="101" y="58"/>
                    </a:lnTo>
                    <a:lnTo>
                      <a:pt x="83" y="71"/>
                    </a:lnTo>
                    <a:lnTo>
                      <a:pt x="71" y="80"/>
                    </a:lnTo>
                    <a:lnTo>
                      <a:pt x="59" y="83"/>
                    </a:lnTo>
                    <a:lnTo>
                      <a:pt x="48" y="87"/>
                    </a:lnTo>
                    <a:lnTo>
                      <a:pt x="42" y="96"/>
                    </a:lnTo>
                    <a:lnTo>
                      <a:pt x="36" y="109"/>
                    </a:lnTo>
                    <a:lnTo>
                      <a:pt x="30" y="128"/>
                    </a:lnTo>
                    <a:lnTo>
                      <a:pt x="24" y="148"/>
                    </a:lnTo>
                    <a:lnTo>
                      <a:pt x="18" y="164"/>
                    </a:lnTo>
                    <a:lnTo>
                      <a:pt x="12" y="173"/>
                    </a:lnTo>
                    <a:lnTo>
                      <a:pt x="12" y="183"/>
                    </a:lnTo>
                    <a:lnTo>
                      <a:pt x="6" y="189"/>
                    </a:lnTo>
                    <a:lnTo>
                      <a:pt x="6" y="199"/>
                    </a:lnTo>
                    <a:lnTo>
                      <a:pt x="0" y="218"/>
                    </a:lnTo>
                    <a:lnTo>
                      <a:pt x="0" y="244"/>
                    </a:lnTo>
                    <a:lnTo>
                      <a:pt x="0" y="266"/>
                    </a:lnTo>
                    <a:lnTo>
                      <a:pt x="6" y="285"/>
                    </a:lnTo>
                    <a:lnTo>
                      <a:pt x="18" y="302"/>
                    </a:lnTo>
                    <a:lnTo>
                      <a:pt x="30" y="318"/>
                    </a:lnTo>
                    <a:lnTo>
                      <a:pt x="48" y="327"/>
                    </a:lnTo>
                    <a:lnTo>
                      <a:pt x="65" y="334"/>
                    </a:lnTo>
                    <a:lnTo>
                      <a:pt x="89" y="334"/>
                    </a:lnTo>
                    <a:lnTo>
                      <a:pt x="119" y="330"/>
                    </a:lnTo>
                    <a:lnTo>
                      <a:pt x="142" y="324"/>
                    </a:lnTo>
                    <a:lnTo>
                      <a:pt x="166" y="311"/>
                    </a:lnTo>
                    <a:lnTo>
                      <a:pt x="189" y="298"/>
                    </a:lnTo>
                    <a:lnTo>
                      <a:pt x="207" y="282"/>
                    </a:lnTo>
                    <a:lnTo>
                      <a:pt x="237" y="247"/>
                    </a:lnTo>
                    <a:lnTo>
                      <a:pt x="255" y="212"/>
                    </a:lnTo>
                    <a:lnTo>
                      <a:pt x="260" y="192"/>
                    </a:lnTo>
                    <a:lnTo>
                      <a:pt x="266" y="176"/>
                    </a:lnTo>
                    <a:lnTo>
                      <a:pt x="278" y="148"/>
                    </a:lnTo>
                    <a:lnTo>
                      <a:pt x="284" y="115"/>
                    </a:lnTo>
                    <a:lnTo>
                      <a:pt x="290" y="99"/>
                    </a:lnTo>
                    <a:lnTo>
                      <a:pt x="290" y="83"/>
                    </a:lnTo>
                    <a:lnTo>
                      <a:pt x="284" y="64"/>
                    </a:lnTo>
                    <a:lnTo>
                      <a:pt x="278" y="48"/>
                    </a:lnTo>
                    <a:lnTo>
                      <a:pt x="255" y="19"/>
                    </a:lnTo>
                    <a:lnTo>
                      <a:pt x="243" y="10"/>
                    </a:lnTo>
                    <a:lnTo>
                      <a:pt x="231" y="3"/>
                    </a:lnTo>
                    <a:lnTo>
                      <a:pt x="213" y="0"/>
                    </a:lnTo>
                    <a:lnTo>
                      <a:pt x="195" y="3"/>
                    </a:lnTo>
                    <a:lnTo>
                      <a:pt x="172" y="6"/>
                    </a:lnTo>
                    <a:lnTo>
                      <a:pt x="154" y="16"/>
                    </a:lnTo>
                  </a:path>
                </a:pathLst>
              </a:custGeom>
              <a:solidFill>
                <a:srgbClr val="7B244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1" name="Freeform 27"/>
              <p:cNvSpPr>
                <a:spLocks/>
              </p:cNvSpPr>
              <p:nvPr/>
            </p:nvSpPr>
            <p:spPr bwMode="auto">
              <a:xfrm>
                <a:off x="2991" y="2434"/>
                <a:ext cx="68" cy="72"/>
              </a:xfrm>
              <a:custGeom>
                <a:avLst/>
                <a:gdLst>
                  <a:gd name="T0" fmla="*/ 76 w 77"/>
                  <a:gd name="T1" fmla="*/ 6 h 72"/>
                  <a:gd name="T2" fmla="*/ 70 w 77"/>
                  <a:gd name="T3" fmla="*/ 9 h 72"/>
                  <a:gd name="T4" fmla="*/ 65 w 77"/>
                  <a:gd name="T5" fmla="*/ 11 h 72"/>
                  <a:gd name="T6" fmla="*/ 59 w 77"/>
                  <a:gd name="T7" fmla="*/ 17 h 72"/>
                  <a:gd name="T8" fmla="*/ 59 w 77"/>
                  <a:gd name="T9" fmla="*/ 23 h 72"/>
                  <a:gd name="T10" fmla="*/ 70 w 77"/>
                  <a:gd name="T11" fmla="*/ 28 h 72"/>
                  <a:gd name="T12" fmla="*/ 76 w 77"/>
                  <a:gd name="T13" fmla="*/ 40 h 72"/>
                  <a:gd name="T14" fmla="*/ 76 w 77"/>
                  <a:gd name="T15" fmla="*/ 48 h 72"/>
                  <a:gd name="T16" fmla="*/ 70 w 77"/>
                  <a:gd name="T17" fmla="*/ 60 h 72"/>
                  <a:gd name="T18" fmla="*/ 59 w 77"/>
                  <a:gd name="T19" fmla="*/ 62 h 72"/>
                  <a:gd name="T20" fmla="*/ 41 w 77"/>
                  <a:gd name="T21" fmla="*/ 65 h 72"/>
                  <a:gd name="T22" fmla="*/ 30 w 77"/>
                  <a:gd name="T23" fmla="*/ 62 h 72"/>
                  <a:gd name="T24" fmla="*/ 24 w 77"/>
                  <a:gd name="T25" fmla="*/ 54 h 72"/>
                  <a:gd name="T26" fmla="*/ 24 w 77"/>
                  <a:gd name="T27" fmla="*/ 48 h 72"/>
                  <a:gd name="T28" fmla="*/ 35 w 77"/>
                  <a:gd name="T29" fmla="*/ 43 h 72"/>
                  <a:gd name="T30" fmla="*/ 47 w 77"/>
                  <a:gd name="T31" fmla="*/ 43 h 72"/>
                  <a:gd name="T32" fmla="*/ 53 w 77"/>
                  <a:gd name="T33" fmla="*/ 43 h 72"/>
                  <a:gd name="T34" fmla="*/ 59 w 77"/>
                  <a:gd name="T35" fmla="*/ 45 h 72"/>
                  <a:gd name="T36" fmla="*/ 65 w 77"/>
                  <a:gd name="T37" fmla="*/ 48 h 72"/>
                  <a:gd name="T38" fmla="*/ 65 w 77"/>
                  <a:gd name="T39" fmla="*/ 57 h 72"/>
                  <a:gd name="T40" fmla="*/ 59 w 77"/>
                  <a:gd name="T41" fmla="*/ 65 h 72"/>
                  <a:gd name="T42" fmla="*/ 53 w 77"/>
                  <a:gd name="T43" fmla="*/ 68 h 72"/>
                  <a:gd name="T44" fmla="*/ 41 w 77"/>
                  <a:gd name="T45" fmla="*/ 71 h 72"/>
                  <a:gd name="T46" fmla="*/ 35 w 77"/>
                  <a:gd name="T47" fmla="*/ 71 h 72"/>
                  <a:gd name="T48" fmla="*/ 35 w 77"/>
                  <a:gd name="T49" fmla="*/ 68 h 72"/>
                  <a:gd name="T50" fmla="*/ 30 w 77"/>
                  <a:gd name="T51" fmla="*/ 62 h 72"/>
                  <a:gd name="T52" fmla="*/ 30 w 77"/>
                  <a:gd name="T53" fmla="*/ 45 h 72"/>
                  <a:gd name="T54" fmla="*/ 18 w 77"/>
                  <a:gd name="T55" fmla="*/ 34 h 72"/>
                  <a:gd name="T56" fmla="*/ 18 w 77"/>
                  <a:gd name="T57" fmla="*/ 45 h 72"/>
                  <a:gd name="T58" fmla="*/ 18 w 77"/>
                  <a:gd name="T59" fmla="*/ 54 h 72"/>
                  <a:gd name="T60" fmla="*/ 35 w 77"/>
                  <a:gd name="T61" fmla="*/ 65 h 72"/>
                  <a:gd name="T62" fmla="*/ 47 w 77"/>
                  <a:gd name="T63" fmla="*/ 57 h 72"/>
                  <a:gd name="T64" fmla="*/ 47 w 77"/>
                  <a:gd name="T65" fmla="*/ 51 h 72"/>
                  <a:gd name="T66" fmla="*/ 41 w 77"/>
                  <a:gd name="T67" fmla="*/ 48 h 72"/>
                  <a:gd name="T68" fmla="*/ 30 w 77"/>
                  <a:gd name="T69" fmla="*/ 43 h 72"/>
                  <a:gd name="T70" fmla="*/ 24 w 77"/>
                  <a:gd name="T71" fmla="*/ 40 h 72"/>
                  <a:gd name="T72" fmla="*/ 24 w 77"/>
                  <a:gd name="T73" fmla="*/ 40 h 72"/>
                  <a:gd name="T74" fmla="*/ 18 w 77"/>
                  <a:gd name="T75" fmla="*/ 48 h 72"/>
                  <a:gd name="T76" fmla="*/ 12 w 77"/>
                  <a:gd name="T77" fmla="*/ 37 h 72"/>
                  <a:gd name="T78" fmla="*/ 6 w 77"/>
                  <a:gd name="T79" fmla="*/ 34 h 72"/>
                  <a:gd name="T80" fmla="*/ 6 w 77"/>
                  <a:gd name="T81" fmla="*/ 26 h 72"/>
                  <a:gd name="T82" fmla="*/ 6 w 77"/>
                  <a:gd name="T83" fmla="*/ 17 h 72"/>
                  <a:gd name="T84" fmla="*/ 6 w 77"/>
                  <a:gd name="T85" fmla="*/ 9 h 72"/>
                  <a:gd name="T86" fmla="*/ 6 w 77"/>
                  <a:gd name="T87" fmla="*/ 3 h 72"/>
                  <a:gd name="T88" fmla="*/ 0 w 77"/>
                  <a:gd name="T8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2">
                    <a:moveTo>
                      <a:pt x="76" y="6"/>
                    </a:moveTo>
                    <a:lnTo>
                      <a:pt x="70" y="9"/>
                    </a:lnTo>
                    <a:lnTo>
                      <a:pt x="65" y="11"/>
                    </a:lnTo>
                    <a:lnTo>
                      <a:pt x="59" y="17"/>
                    </a:lnTo>
                    <a:lnTo>
                      <a:pt x="59" y="23"/>
                    </a:lnTo>
                    <a:lnTo>
                      <a:pt x="70" y="28"/>
                    </a:lnTo>
                    <a:lnTo>
                      <a:pt x="76" y="40"/>
                    </a:lnTo>
                    <a:lnTo>
                      <a:pt x="76" y="48"/>
                    </a:lnTo>
                    <a:lnTo>
                      <a:pt x="70" y="60"/>
                    </a:lnTo>
                    <a:lnTo>
                      <a:pt x="59" y="62"/>
                    </a:lnTo>
                    <a:lnTo>
                      <a:pt x="41" y="65"/>
                    </a:lnTo>
                    <a:lnTo>
                      <a:pt x="30" y="62"/>
                    </a:lnTo>
                    <a:lnTo>
                      <a:pt x="24" y="54"/>
                    </a:lnTo>
                    <a:lnTo>
                      <a:pt x="24" y="48"/>
                    </a:lnTo>
                    <a:lnTo>
                      <a:pt x="35" y="43"/>
                    </a:lnTo>
                    <a:lnTo>
                      <a:pt x="47" y="43"/>
                    </a:lnTo>
                    <a:lnTo>
                      <a:pt x="53" y="43"/>
                    </a:lnTo>
                    <a:lnTo>
                      <a:pt x="59" y="45"/>
                    </a:lnTo>
                    <a:lnTo>
                      <a:pt x="65" y="48"/>
                    </a:lnTo>
                    <a:lnTo>
                      <a:pt x="65" y="57"/>
                    </a:lnTo>
                    <a:lnTo>
                      <a:pt x="59" y="65"/>
                    </a:lnTo>
                    <a:lnTo>
                      <a:pt x="53" y="68"/>
                    </a:lnTo>
                    <a:lnTo>
                      <a:pt x="41" y="71"/>
                    </a:lnTo>
                    <a:lnTo>
                      <a:pt x="35" y="71"/>
                    </a:lnTo>
                    <a:lnTo>
                      <a:pt x="35" y="68"/>
                    </a:lnTo>
                    <a:lnTo>
                      <a:pt x="30" y="62"/>
                    </a:lnTo>
                    <a:lnTo>
                      <a:pt x="30" y="45"/>
                    </a:lnTo>
                    <a:lnTo>
                      <a:pt x="18" y="34"/>
                    </a:lnTo>
                    <a:lnTo>
                      <a:pt x="18" y="45"/>
                    </a:lnTo>
                    <a:lnTo>
                      <a:pt x="18" y="54"/>
                    </a:lnTo>
                    <a:lnTo>
                      <a:pt x="35" y="65"/>
                    </a:lnTo>
                    <a:lnTo>
                      <a:pt x="47" y="57"/>
                    </a:lnTo>
                    <a:lnTo>
                      <a:pt x="47" y="51"/>
                    </a:lnTo>
                    <a:lnTo>
                      <a:pt x="41" y="48"/>
                    </a:lnTo>
                    <a:lnTo>
                      <a:pt x="30" y="43"/>
                    </a:lnTo>
                    <a:lnTo>
                      <a:pt x="24" y="40"/>
                    </a:lnTo>
                    <a:lnTo>
                      <a:pt x="24" y="40"/>
                    </a:lnTo>
                    <a:lnTo>
                      <a:pt x="18" y="48"/>
                    </a:lnTo>
                    <a:lnTo>
                      <a:pt x="12" y="37"/>
                    </a:lnTo>
                    <a:lnTo>
                      <a:pt x="6" y="34"/>
                    </a:lnTo>
                    <a:lnTo>
                      <a:pt x="6" y="26"/>
                    </a:lnTo>
                    <a:lnTo>
                      <a:pt x="6" y="17"/>
                    </a:lnTo>
                    <a:lnTo>
                      <a:pt x="6" y="9"/>
                    </a:lnTo>
                    <a:lnTo>
                      <a:pt x="6" y="3"/>
                    </a:lnTo>
                    <a:lnTo>
                      <a:pt x="0" y="0"/>
                    </a:lnTo>
                  </a:path>
                </a:pathLst>
              </a:custGeom>
              <a:noFill/>
              <a:ln w="12700" cap="rnd" cmpd="sng">
                <a:solidFill>
                  <a:srgbClr val="F7CE5B"/>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2" name="Freeform 28"/>
              <p:cNvSpPr>
                <a:spLocks/>
              </p:cNvSpPr>
              <p:nvPr/>
            </p:nvSpPr>
            <p:spPr bwMode="auto">
              <a:xfrm>
                <a:off x="2921" y="2466"/>
                <a:ext cx="175" cy="103"/>
              </a:xfrm>
              <a:custGeom>
                <a:avLst/>
                <a:gdLst>
                  <a:gd name="T0" fmla="*/ 195 w 196"/>
                  <a:gd name="T1" fmla="*/ 44 h 103"/>
                  <a:gd name="T2" fmla="*/ 171 w 196"/>
                  <a:gd name="T3" fmla="*/ 61 h 103"/>
                  <a:gd name="T4" fmla="*/ 166 w 196"/>
                  <a:gd name="T5" fmla="*/ 67 h 103"/>
                  <a:gd name="T6" fmla="*/ 160 w 196"/>
                  <a:gd name="T7" fmla="*/ 70 h 103"/>
                  <a:gd name="T8" fmla="*/ 160 w 196"/>
                  <a:gd name="T9" fmla="*/ 67 h 103"/>
                  <a:gd name="T10" fmla="*/ 166 w 196"/>
                  <a:gd name="T11" fmla="*/ 61 h 103"/>
                  <a:gd name="T12" fmla="*/ 171 w 196"/>
                  <a:gd name="T13" fmla="*/ 53 h 103"/>
                  <a:gd name="T14" fmla="*/ 171 w 196"/>
                  <a:gd name="T15" fmla="*/ 47 h 103"/>
                  <a:gd name="T16" fmla="*/ 166 w 196"/>
                  <a:gd name="T17" fmla="*/ 44 h 103"/>
                  <a:gd name="T18" fmla="*/ 148 w 196"/>
                  <a:gd name="T19" fmla="*/ 38 h 103"/>
                  <a:gd name="T20" fmla="*/ 136 w 196"/>
                  <a:gd name="T21" fmla="*/ 35 h 103"/>
                  <a:gd name="T22" fmla="*/ 124 w 196"/>
                  <a:gd name="T23" fmla="*/ 35 h 103"/>
                  <a:gd name="T24" fmla="*/ 118 w 196"/>
                  <a:gd name="T25" fmla="*/ 38 h 103"/>
                  <a:gd name="T26" fmla="*/ 118 w 196"/>
                  <a:gd name="T27" fmla="*/ 44 h 103"/>
                  <a:gd name="T28" fmla="*/ 118 w 196"/>
                  <a:gd name="T29" fmla="*/ 50 h 103"/>
                  <a:gd name="T30" fmla="*/ 118 w 196"/>
                  <a:gd name="T31" fmla="*/ 50 h 103"/>
                  <a:gd name="T32" fmla="*/ 118 w 196"/>
                  <a:gd name="T33" fmla="*/ 47 h 103"/>
                  <a:gd name="T34" fmla="*/ 118 w 196"/>
                  <a:gd name="T35" fmla="*/ 41 h 103"/>
                  <a:gd name="T36" fmla="*/ 124 w 196"/>
                  <a:gd name="T37" fmla="*/ 24 h 103"/>
                  <a:gd name="T38" fmla="*/ 124 w 196"/>
                  <a:gd name="T39" fmla="*/ 9 h 103"/>
                  <a:gd name="T40" fmla="*/ 124 w 196"/>
                  <a:gd name="T41" fmla="*/ 3 h 103"/>
                  <a:gd name="T42" fmla="*/ 124 w 196"/>
                  <a:gd name="T43" fmla="*/ 0 h 103"/>
                  <a:gd name="T44" fmla="*/ 118 w 196"/>
                  <a:gd name="T45" fmla="*/ 0 h 103"/>
                  <a:gd name="T46" fmla="*/ 112 w 196"/>
                  <a:gd name="T47" fmla="*/ 3 h 103"/>
                  <a:gd name="T48" fmla="*/ 95 w 196"/>
                  <a:gd name="T49" fmla="*/ 15 h 103"/>
                  <a:gd name="T50" fmla="*/ 83 w 196"/>
                  <a:gd name="T51" fmla="*/ 26 h 103"/>
                  <a:gd name="T52" fmla="*/ 77 w 196"/>
                  <a:gd name="T53" fmla="*/ 32 h 103"/>
                  <a:gd name="T54" fmla="*/ 83 w 196"/>
                  <a:gd name="T55" fmla="*/ 32 h 103"/>
                  <a:gd name="T56" fmla="*/ 101 w 196"/>
                  <a:gd name="T57" fmla="*/ 26 h 103"/>
                  <a:gd name="T58" fmla="*/ 112 w 196"/>
                  <a:gd name="T59" fmla="*/ 21 h 103"/>
                  <a:gd name="T60" fmla="*/ 124 w 196"/>
                  <a:gd name="T61" fmla="*/ 21 h 103"/>
                  <a:gd name="T62" fmla="*/ 124 w 196"/>
                  <a:gd name="T63" fmla="*/ 29 h 103"/>
                  <a:gd name="T64" fmla="*/ 124 w 196"/>
                  <a:gd name="T65" fmla="*/ 44 h 103"/>
                  <a:gd name="T66" fmla="*/ 118 w 196"/>
                  <a:gd name="T67" fmla="*/ 58 h 103"/>
                  <a:gd name="T68" fmla="*/ 112 w 196"/>
                  <a:gd name="T69" fmla="*/ 67 h 103"/>
                  <a:gd name="T70" fmla="*/ 107 w 196"/>
                  <a:gd name="T71" fmla="*/ 67 h 103"/>
                  <a:gd name="T72" fmla="*/ 107 w 196"/>
                  <a:gd name="T73" fmla="*/ 64 h 103"/>
                  <a:gd name="T74" fmla="*/ 107 w 196"/>
                  <a:gd name="T75" fmla="*/ 58 h 103"/>
                  <a:gd name="T76" fmla="*/ 101 w 196"/>
                  <a:gd name="T77" fmla="*/ 56 h 103"/>
                  <a:gd name="T78" fmla="*/ 101 w 196"/>
                  <a:gd name="T79" fmla="*/ 53 h 103"/>
                  <a:gd name="T80" fmla="*/ 95 w 196"/>
                  <a:gd name="T81" fmla="*/ 50 h 103"/>
                  <a:gd name="T82" fmla="*/ 89 w 196"/>
                  <a:gd name="T83" fmla="*/ 50 h 103"/>
                  <a:gd name="T84" fmla="*/ 83 w 196"/>
                  <a:gd name="T85" fmla="*/ 53 h 103"/>
                  <a:gd name="T86" fmla="*/ 83 w 196"/>
                  <a:gd name="T87" fmla="*/ 64 h 103"/>
                  <a:gd name="T88" fmla="*/ 83 w 196"/>
                  <a:gd name="T89" fmla="*/ 79 h 103"/>
                  <a:gd name="T90" fmla="*/ 83 w 196"/>
                  <a:gd name="T91" fmla="*/ 93 h 103"/>
                  <a:gd name="T92" fmla="*/ 83 w 196"/>
                  <a:gd name="T93" fmla="*/ 99 h 103"/>
                  <a:gd name="T94" fmla="*/ 83 w 196"/>
                  <a:gd name="T95" fmla="*/ 102 h 103"/>
                  <a:gd name="T96" fmla="*/ 77 w 196"/>
                  <a:gd name="T97" fmla="*/ 99 h 103"/>
                  <a:gd name="T98" fmla="*/ 65 w 196"/>
                  <a:gd name="T99" fmla="*/ 93 h 103"/>
                  <a:gd name="T100" fmla="*/ 54 w 196"/>
                  <a:gd name="T101" fmla="*/ 82 h 103"/>
                  <a:gd name="T102" fmla="*/ 48 w 196"/>
                  <a:gd name="T103" fmla="*/ 73 h 103"/>
                  <a:gd name="T104" fmla="*/ 48 w 196"/>
                  <a:gd name="T105" fmla="*/ 64 h 103"/>
                  <a:gd name="T106" fmla="*/ 48 w 196"/>
                  <a:gd name="T107" fmla="*/ 53 h 103"/>
                  <a:gd name="T108" fmla="*/ 48 w 196"/>
                  <a:gd name="T109" fmla="*/ 41 h 103"/>
                  <a:gd name="T110" fmla="*/ 48 w 196"/>
                  <a:gd name="T111" fmla="*/ 35 h 103"/>
                  <a:gd name="T112" fmla="*/ 42 w 196"/>
                  <a:gd name="T113" fmla="*/ 32 h 103"/>
                  <a:gd name="T114" fmla="*/ 24 w 196"/>
                  <a:gd name="T115" fmla="*/ 32 h 103"/>
                  <a:gd name="T116" fmla="*/ 12 w 196"/>
                  <a:gd name="T117" fmla="*/ 32 h 103"/>
                  <a:gd name="T118" fmla="*/ 0 w 196"/>
                  <a:gd name="T119" fmla="*/ 32 h 103"/>
                  <a:gd name="T120" fmla="*/ 6 w 196"/>
                  <a:gd name="T121" fmla="*/ 26 h 103"/>
                  <a:gd name="T122" fmla="*/ 12 w 196"/>
                  <a:gd name="T123" fmla="*/ 21 h 103"/>
                  <a:gd name="T124" fmla="*/ 36 w 196"/>
                  <a:gd name="T12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 h="103">
                    <a:moveTo>
                      <a:pt x="195" y="44"/>
                    </a:moveTo>
                    <a:lnTo>
                      <a:pt x="171" y="61"/>
                    </a:lnTo>
                    <a:lnTo>
                      <a:pt x="166" y="67"/>
                    </a:lnTo>
                    <a:lnTo>
                      <a:pt x="160" y="70"/>
                    </a:lnTo>
                    <a:lnTo>
                      <a:pt x="160" y="67"/>
                    </a:lnTo>
                    <a:lnTo>
                      <a:pt x="166" y="61"/>
                    </a:lnTo>
                    <a:lnTo>
                      <a:pt x="171" y="53"/>
                    </a:lnTo>
                    <a:lnTo>
                      <a:pt x="171" y="47"/>
                    </a:lnTo>
                    <a:lnTo>
                      <a:pt x="166" y="44"/>
                    </a:lnTo>
                    <a:lnTo>
                      <a:pt x="148" y="38"/>
                    </a:lnTo>
                    <a:lnTo>
                      <a:pt x="136" y="35"/>
                    </a:lnTo>
                    <a:lnTo>
                      <a:pt x="124" y="35"/>
                    </a:lnTo>
                    <a:lnTo>
                      <a:pt x="118" y="38"/>
                    </a:lnTo>
                    <a:lnTo>
                      <a:pt x="118" y="44"/>
                    </a:lnTo>
                    <a:lnTo>
                      <a:pt x="118" y="50"/>
                    </a:lnTo>
                    <a:lnTo>
                      <a:pt x="118" y="50"/>
                    </a:lnTo>
                    <a:lnTo>
                      <a:pt x="118" y="47"/>
                    </a:lnTo>
                    <a:lnTo>
                      <a:pt x="118" y="41"/>
                    </a:lnTo>
                    <a:lnTo>
                      <a:pt x="124" y="24"/>
                    </a:lnTo>
                    <a:lnTo>
                      <a:pt x="124" y="9"/>
                    </a:lnTo>
                    <a:lnTo>
                      <a:pt x="124" y="3"/>
                    </a:lnTo>
                    <a:lnTo>
                      <a:pt x="124" y="0"/>
                    </a:lnTo>
                    <a:lnTo>
                      <a:pt x="118" y="0"/>
                    </a:lnTo>
                    <a:lnTo>
                      <a:pt x="112" y="3"/>
                    </a:lnTo>
                    <a:lnTo>
                      <a:pt x="95" y="15"/>
                    </a:lnTo>
                    <a:lnTo>
                      <a:pt x="83" y="26"/>
                    </a:lnTo>
                    <a:lnTo>
                      <a:pt x="77" y="32"/>
                    </a:lnTo>
                    <a:lnTo>
                      <a:pt x="83" y="32"/>
                    </a:lnTo>
                    <a:lnTo>
                      <a:pt x="101" y="26"/>
                    </a:lnTo>
                    <a:lnTo>
                      <a:pt x="112" y="21"/>
                    </a:lnTo>
                    <a:lnTo>
                      <a:pt x="124" y="21"/>
                    </a:lnTo>
                    <a:lnTo>
                      <a:pt x="124" y="29"/>
                    </a:lnTo>
                    <a:lnTo>
                      <a:pt x="124" y="44"/>
                    </a:lnTo>
                    <a:lnTo>
                      <a:pt x="118" y="58"/>
                    </a:lnTo>
                    <a:lnTo>
                      <a:pt x="112" y="67"/>
                    </a:lnTo>
                    <a:lnTo>
                      <a:pt x="107" y="67"/>
                    </a:lnTo>
                    <a:lnTo>
                      <a:pt x="107" y="64"/>
                    </a:lnTo>
                    <a:lnTo>
                      <a:pt x="107" y="58"/>
                    </a:lnTo>
                    <a:lnTo>
                      <a:pt x="101" y="56"/>
                    </a:lnTo>
                    <a:lnTo>
                      <a:pt x="101" y="53"/>
                    </a:lnTo>
                    <a:lnTo>
                      <a:pt x="95" y="50"/>
                    </a:lnTo>
                    <a:lnTo>
                      <a:pt x="89" y="50"/>
                    </a:lnTo>
                    <a:lnTo>
                      <a:pt x="83" y="53"/>
                    </a:lnTo>
                    <a:lnTo>
                      <a:pt x="83" y="64"/>
                    </a:lnTo>
                    <a:lnTo>
                      <a:pt x="83" y="79"/>
                    </a:lnTo>
                    <a:lnTo>
                      <a:pt x="83" y="93"/>
                    </a:lnTo>
                    <a:lnTo>
                      <a:pt x="83" y="99"/>
                    </a:lnTo>
                    <a:lnTo>
                      <a:pt x="83" y="102"/>
                    </a:lnTo>
                    <a:lnTo>
                      <a:pt x="77" y="99"/>
                    </a:lnTo>
                    <a:lnTo>
                      <a:pt x="65" y="93"/>
                    </a:lnTo>
                    <a:lnTo>
                      <a:pt x="54" y="82"/>
                    </a:lnTo>
                    <a:lnTo>
                      <a:pt x="48" y="73"/>
                    </a:lnTo>
                    <a:lnTo>
                      <a:pt x="48" y="64"/>
                    </a:lnTo>
                    <a:lnTo>
                      <a:pt x="48" y="53"/>
                    </a:lnTo>
                    <a:lnTo>
                      <a:pt x="48" y="41"/>
                    </a:lnTo>
                    <a:lnTo>
                      <a:pt x="48" y="35"/>
                    </a:lnTo>
                    <a:lnTo>
                      <a:pt x="42" y="32"/>
                    </a:lnTo>
                    <a:lnTo>
                      <a:pt x="24" y="32"/>
                    </a:lnTo>
                    <a:lnTo>
                      <a:pt x="12" y="32"/>
                    </a:lnTo>
                    <a:lnTo>
                      <a:pt x="0" y="32"/>
                    </a:lnTo>
                    <a:lnTo>
                      <a:pt x="6" y="26"/>
                    </a:lnTo>
                    <a:lnTo>
                      <a:pt x="12" y="21"/>
                    </a:lnTo>
                    <a:lnTo>
                      <a:pt x="36" y="9"/>
                    </a:lnTo>
                  </a:path>
                </a:pathLst>
              </a:custGeom>
              <a:noFill/>
              <a:ln w="12700" cap="rnd" cmpd="sng">
                <a:solidFill>
                  <a:srgbClr val="F7CE5B"/>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3" name="Freeform 29"/>
              <p:cNvSpPr>
                <a:spLocks/>
              </p:cNvSpPr>
              <p:nvPr/>
            </p:nvSpPr>
            <p:spPr bwMode="auto">
              <a:xfrm>
                <a:off x="2916" y="2479"/>
                <a:ext cx="157" cy="258"/>
              </a:xfrm>
              <a:custGeom>
                <a:avLst/>
                <a:gdLst>
                  <a:gd name="T0" fmla="*/ 176 w 177"/>
                  <a:gd name="T1" fmla="*/ 114 h 258"/>
                  <a:gd name="T2" fmla="*/ 170 w 177"/>
                  <a:gd name="T3" fmla="*/ 101 h 258"/>
                  <a:gd name="T4" fmla="*/ 147 w 177"/>
                  <a:gd name="T5" fmla="*/ 111 h 258"/>
                  <a:gd name="T6" fmla="*/ 129 w 177"/>
                  <a:gd name="T7" fmla="*/ 105 h 258"/>
                  <a:gd name="T8" fmla="*/ 129 w 177"/>
                  <a:gd name="T9" fmla="*/ 89 h 258"/>
                  <a:gd name="T10" fmla="*/ 117 w 177"/>
                  <a:gd name="T11" fmla="*/ 82 h 258"/>
                  <a:gd name="T12" fmla="*/ 112 w 177"/>
                  <a:gd name="T13" fmla="*/ 89 h 258"/>
                  <a:gd name="T14" fmla="*/ 94 w 177"/>
                  <a:gd name="T15" fmla="*/ 86 h 258"/>
                  <a:gd name="T16" fmla="*/ 76 w 177"/>
                  <a:gd name="T17" fmla="*/ 73 h 258"/>
                  <a:gd name="T18" fmla="*/ 76 w 177"/>
                  <a:gd name="T19" fmla="*/ 63 h 258"/>
                  <a:gd name="T20" fmla="*/ 100 w 177"/>
                  <a:gd name="T21" fmla="*/ 57 h 258"/>
                  <a:gd name="T22" fmla="*/ 106 w 177"/>
                  <a:gd name="T23" fmla="*/ 57 h 258"/>
                  <a:gd name="T24" fmla="*/ 94 w 177"/>
                  <a:gd name="T25" fmla="*/ 70 h 258"/>
                  <a:gd name="T26" fmla="*/ 88 w 177"/>
                  <a:gd name="T27" fmla="*/ 67 h 258"/>
                  <a:gd name="T28" fmla="*/ 82 w 177"/>
                  <a:gd name="T29" fmla="*/ 51 h 258"/>
                  <a:gd name="T30" fmla="*/ 88 w 177"/>
                  <a:gd name="T31" fmla="*/ 47 h 258"/>
                  <a:gd name="T32" fmla="*/ 106 w 177"/>
                  <a:gd name="T33" fmla="*/ 57 h 258"/>
                  <a:gd name="T34" fmla="*/ 112 w 177"/>
                  <a:gd name="T35" fmla="*/ 54 h 258"/>
                  <a:gd name="T36" fmla="*/ 100 w 177"/>
                  <a:gd name="T37" fmla="*/ 35 h 258"/>
                  <a:gd name="T38" fmla="*/ 71 w 177"/>
                  <a:gd name="T39" fmla="*/ 13 h 258"/>
                  <a:gd name="T40" fmla="*/ 65 w 177"/>
                  <a:gd name="T41" fmla="*/ 16 h 258"/>
                  <a:gd name="T42" fmla="*/ 65 w 177"/>
                  <a:gd name="T43" fmla="*/ 41 h 258"/>
                  <a:gd name="T44" fmla="*/ 76 w 177"/>
                  <a:gd name="T45" fmla="*/ 47 h 258"/>
                  <a:gd name="T46" fmla="*/ 100 w 177"/>
                  <a:gd name="T47" fmla="*/ 35 h 258"/>
                  <a:gd name="T48" fmla="*/ 100 w 177"/>
                  <a:gd name="T49" fmla="*/ 19 h 258"/>
                  <a:gd name="T50" fmla="*/ 82 w 177"/>
                  <a:gd name="T51" fmla="*/ 3 h 258"/>
                  <a:gd name="T52" fmla="*/ 88 w 177"/>
                  <a:gd name="T53" fmla="*/ 3 h 258"/>
                  <a:gd name="T54" fmla="*/ 117 w 177"/>
                  <a:gd name="T55" fmla="*/ 19 h 258"/>
                  <a:gd name="T56" fmla="*/ 123 w 177"/>
                  <a:gd name="T57" fmla="*/ 35 h 258"/>
                  <a:gd name="T58" fmla="*/ 117 w 177"/>
                  <a:gd name="T59" fmla="*/ 47 h 258"/>
                  <a:gd name="T60" fmla="*/ 135 w 177"/>
                  <a:gd name="T61" fmla="*/ 51 h 258"/>
                  <a:gd name="T62" fmla="*/ 141 w 177"/>
                  <a:gd name="T63" fmla="*/ 47 h 258"/>
                  <a:gd name="T64" fmla="*/ 123 w 177"/>
                  <a:gd name="T65" fmla="*/ 47 h 258"/>
                  <a:gd name="T66" fmla="*/ 112 w 177"/>
                  <a:gd name="T67" fmla="*/ 54 h 258"/>
                  <a:gd name="T68" fmla="*/ 112 w 177"/>
                  <a:gd name="T69" fmla="*/ 73 h 258"/>
                  <a:gd name="T70" fmla="*/ 112 w 177"/>
                  <a:gd name="T71" fmla="*/ 86 h 258"/>
                  <a:gd name="T72" fmla="*/ 88 w 177"/>
                  <a:gd name="T73" fmla="*/ 95 h 258"/>
                  <a:gd name="T74" fmla="*/ 59 w 177"/>
                  <a:gd name="T75" fmla="*/ 111 h 258"/>
                  <a:gd name="T76" fmla="*/ 65 w 177"/>
                  <a:gd name="T77" fmla="*/ 127 h 258"/>
                  <a:gd name="T78" fmla="*/ 59 w 177"/>
                  <a:gd name="T79" fmla="*/ 143 h 258"/>
                  <a:gd name="T80" fmla="*/ 30 w 177"/>
                  <a:gd name="T81" fmla="*/ 159 h 258"/>
                  <a:gd name="T82" fmla="*/ 18 w 177"/>
                  <a:gd name="T83" fmla="*/ 171 h 258"/>
                  <a:gd name="T84" fmla="*/ 24 w 177"/>
                  <a:gd name="T85" fmla="*/ 194 h 258"/>
                  <a:gd name="T86" fmla="*/ 24 w 177"/>
                  <a:gd name="T87" fmla="*/ 216 h 258"/>
                  <a:gd name="T88" fmla="*/ 12 w 177"/>
                  <a:gd name="T89" fmla="*/ 222 h 258"/>
                  <a:gd name="T90" fmla="*/ 0 w 177"/>
                  <a:gd name="T91" fmla="*/ 228 h 258"/>
                  <a:gd name="T92" fmla="*/ 0 w 177"/>
                  <a:gd name="T93" fmla="*/ 25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7" h="258">
                    <a:moveTo>
                      <a:pt x="170" y="136"/>
                    </a:moveTo>
                    <a:lnTo>
                      <a:pt x="176" y="114"/>
                    </a:lnTo>
                    <a:lnTo>
                      <a:pt x="176" y="101"/>
                    </a:lnTo>
                    <a:lnTo>
                      <a:pt x="170" y="101"/>
                    </a:lnTo>
                    <a:lnTo>
                      <a:pt x="159" y="108"/>
                    </a:lnTo>
                    <a:lnTo>
                      <a:pt x="147" y="111"/>
                    </a:lnTo>
                    <a:lnTo>
                      <a:pt x="135" y="111"/>
                    </a:lnTo>
                    <a:lnTo>
                      <a:pt x="129" y="105"/>
                    </a:lnTo>
                    <a:lnTo>
                      <a:pt x="129" y="98"/>
                    </a:lnTo>
                    <a:lnTo>
                      <a:pt x="129" y="89"/>
                    </a:lnTo>
                    <a:lnTo>
                      <a:pt x="123" y="82"/>
                    </a:lnTo>
                    <a:lnTo>
                      <a:pt x="117" y="82"/>
                    </a:lnTo>
                    <a:lnTo>
                      <a:pt x="117" y="86"/>
                    </a:lnTo>
                    <a:lnTo>
                      <a:pt x="112" y="89"/>
                    </a:lnTo>
                    <a:lnTo>
                      <a:pt x="106" y="89"/>
                    </a:lnTo>
                    <a:lnTo>
                      <a:pt x="94" y="86"/>
                    </a:lnTo>
                    <a:lnTo>
                      <a:pt x="82" y="79"/>
                    </a:lnTo>
                    <a:lnTo>
                      <a:pt x="76" y="73"/>
                    </a:lnTo>
                    <a:lnTo>
                      <a:pt x="71" y="67"/>
                    </a:lnTo>
                    <a:lnTo>
                      <a:pt x="76" y="63"/>
                    </a:lnTo>
                    <a:lnTo>
                      <a:pt x="88" y="60"/>
                    </a:lnTo>
                    <a:lnTo>
                      <a:pt x="100" y="57"/>
                    </a:lnTo>
                    <a:lnTo>
                      <a:pt x="106" y="54"/>
                    </a:lnTo>
                    <a:lnTo>
                      <a:pt x="106" y="57"/>
                    </a:lnTo>
                    <a:lnTo>
                      <a:pt x="100" y="63"/>
                    </a:lnTo>
                    <a:lnTo>
                      <a:pt x="94" y="70"/>
                    </a:lnTo>
                    <a:lnTo>
                      <a:pt x="88" y="73"/>
                    </a:lnTo>
                    <a:lnTo>
                      <a:pt x="88" y="67"/>
                    </a:lnTo>
                    <a:lnTo>
                      <a:pt x="82" y="60"/>
                    </a:lnTo>
                    <a:lnTo>
                      <a:pt x="82" y="51"/>
                    </a:lnTo>
                    <a:lnTo>
                      <a:pt x="82" y="47"/>
                    </a:lnTo>
                    <a:lnTo>
                      <a:pt x="88" y="47"/>
                    </a:lnTo>
                    <a:lnTo>
                      <a:pt x="100" y="54"/>
                    </a:lnTo>
                    <a:lnTo>
                      <a:pt x="106" y="57"/>
                    </a:lnTo>
                    <a:lnTo>
                      <a:pt x="112" y="57"/>
                    </a:lnTo>
                    <a:lnTo>
                      <a:pt x="112" y="54"/>
                    </a:lnTo>
                    <a:lnTo>
                      <a:pt x="106" y="44"/>
                    </a:lnTo>
                    <a:lnTo>
                      <a:pt x="100" y="35"/>
                    </a:lnTo>
                    <a:lnTo>
                      <a:pt x="88" y="22"/>
                    </a:lnTo>
                    <a:lnTo>
                      <a:pt x="71" y="13"/>
                    </a:lnTo>
                    <a:lnTo>
                      <a:pt x="65" y="9"/>
                    </a:lnTo>
                    <a:lnTo>
                      <a:pt x="65" y="16"/>
                    </a:lnTo>
                    <a:lnTo>
                      <a:pt x="65" y="28"/>
                    </a:lnTo>
                    <a:lnTo>
                      <a:pt x="65" y="41"/>
                    </a:lnTo>
                    <a:lnTo>
                      <a:pt x="71" y="47"/>
                    </a:lnTo>
                    <a:lnTo>
                      <a:pt x="76" y="47"/>
                    </a:lnTo>
                    <a:lnTo>
                      <a:pt x="88" y="41"/>
                    </a:lnTo>
                    <a:lnTo>
                      <a:pt x="100" y="35"/>
                    </a:lnTo>
                    <a:lnTo>
                      <a:pt x="106" y="28"/>
                    </a:lnTo>
                    <a:lnTo>
                      <a:pt x="100" y="19"/>
                    </a:lnTo>
                    <a:lnTo>
                      <a:pt x="94" y="9"/>
                    </a:lnTo>
                    <a:lnTo>
                      <a:pt x="82" y="3"/>
                    </a:lnTo>
                    <a:lnTo>
                      <a:pt x="82" y="0"/>
                    </a:lnTo>
                    <a:lnTo>
                      <a:pt x="88" y="3"/>
                    </a:lnTo>
                    <a:lnTo>
                      <a:pt x="100" y="9"/>
                    </a:lnTo>
                    <a:lnTo>
                      <a:pt x="117" y="19"/>
                    </a:lnTo>
                    <a:lnTo>
                      <a:pt x="123" y="28"/>
                    </a:lnTo>
                    <a:lnTo>
                      <a:pt x="123" y="35"/>
                    </a:lnTo>
                    <a:lnTo>
                      <a:pt x="123" y="41"/>
                    </a:lnTo>
                    <a:lnTo>
                      <a:pt x="117" y="47"/>
                    </a:lnTo>
                    <a:lnTo>
                      <a:pt x="117" y="51"/>
                    </a:lnTo>
                    <a:lnTo>
                      <a:pt x="135" y="51"/>
                    </a:lnTo>
                    <a:lnTo>
                      <a:pt x="147" y="51"/>
                    </a:lnTo>
                    <a:lnTo>
                      <a:pt x="141" y="47"/>
                    </a:lnTo>
                    <a:lnTo>
                      <a:pt x="135" y="44"/>
                    </a:lnTo>
                    <a:lnTo>
                      <a:pt x="123" y="47"/>
                    </a:lnTo>
                    <a:lnTo>
                      <a:pt x="117" y="51"/>
                    </a:lnTo>
                    <a:lnTo>
                      <a:pt x="112" y="54"/>
                    </a:lnTo>
                    <a:lnTo>
                      <a:pt x="112" y="63"/>
                    </a:lnTo>
                    <a:lnTo>
                      <a:pt x="112" y="73"/>
                    </a:lnTo>
                    <a:lnTo>
                      <a:pt x="112" y="79"/>
                    </a:lnTo>
                    <a:lnTo>
                      <a:pt x="112" y="86"/>
                    </a:lnTo>
                    <a:lnTo>
                      <a:pt x="100" y="92"/>
                    </a:lnTo>
                    <a:lnTo>
                      <a:pt x="88" y="95"/>
                    </a:lnTo>
                    <a:lnTo>
                      <a:pt x="76" y="105"/>
                    </a:lnTo>
                    <a:lnTo>
                      <a:pt x="59" y="111"/>
                    </a:lnTo>
                    <a:lnTo>
                      <a:pt x="65" y="124"/>
                    </a:lnTo>
                    <a:lnTo>
                      <a:pt x="65" y="127"/>
                    </a:lnTo>
                    <a:lnTo>
                      <a:pt x="65" y="133"/>
                    </a:lnTo>
                    <a:lnTo>
                      <a:pt x="59" y="143"/>
                    </a:lnTo>
                    <a:lnTo>
                      <a:pt x="47" y="152"/>
                    </a:lnTo>
                    <a:lnTo>
                      <a:pt x="30" y="159"/>
                    </a:lnTo>
                    <a:lnTo>
                      <a:pt x="24" y="165"/>
                    </a:lnTo>
                    <a:lnTo>
                      <a:pt x="18" y="171"/>
                    </a:lnTo>
                    <a:lnTo>
                      <a:pt x="18" y="181"/>
                    </a:lnTo>
                    <a:lnTo>
                      <a:pt x="24" y="194"/>
                    </a:lnTo>
                    <a:lnTo>
                      <a:pt x="24" y="206"/>
                    </a:lnTo>
                    <a:lnTo>
                      <a:pt x="24" y="216"/>
                    </a:lnTo>
                    <a:lnTo>
                      <a:pt x="24" y="222"/>
                    </a:lnTo>
                    <a:lnTo>
                      <a:pt x="12" y="222"/>
                    </a:lnTo>
                    <a:lnTo>
                      <a:pt x="6" y="225"/>
                    </a:lnTo>
                    <a:lnTo>
                      <a:pt x="0" y="228"/>
                    </a:lnTo>
                    <a:lnTo>
                      <a:pt x="0" y="241"/>
                    </a:lnTo>
                    <a:lnTo>
                      <a:pt x="0" y="257"/>
                    </a:lnTo>
                  </a:path>
                </a:pathLst>
              </a:custGeom>
              <a:noFill/>
              <a:ln w="12700" cap="rnd" cmpd="sng">
                <a:solidFill>
                  <a:srgbClr val="F7CE5B"/>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4" name="Freeform 30"/>
              <p:cNvSpPr>
                <a:spLocks/>
              </p:cNvSpPr>
              <p:nvPr/>
            </p:nvSpPr>
            <p:spPr bwMode="auto">
              <a:xfrm>
                <a:off x="2896" y="2534"/>
                <a:ext cx="103" cy="197"/>
              </a:xfrm>
              <a:custGeom>
                <a:avLst/>
                <a:gdLst>
                  <a:gd name="T0" fmla="*/ 114 w 115"/>
                  <a:gd name="T1" fmla="*/ 0 h 197"/>
                  <a:gd name="T2" fmla="*/ 91 w 115"/>
                  <a:gd name="T3" fmla="*/ 3 h 197"/>
                  <a:gd name="T4" fmla="*/ 80 w 115"/>
                  <a:gd name="T5" fmla="*/ 9 h 197"/>
                  <a:gd name="T6" fmla="*/ 80 w 115"/>
                  <a:gd name="T7" fmla="*/ 19 h 197"/>
                  <a:gd name="T8" fmla="*/ 85 w 115"/>
                  <a:gd name="T9" fmla="*/ 31 h 197"/>
                  <a:gd name="T10" fmla="*/ 85 w 115"/>
                  <a:gd name="T11" fmla="*/ 47 h 197"/>
                  <a:gd name="T12" fmla="*/ 85 w 115"/>
                  <a:gd name="T13" fmla="*/ 60 h 197"/>
                  <a:gd name="T14" fmla="*/ 85 w 115"/>
                  <a:gd name="T15" fmla="*/ 63 h 197"/>
                  <a:gd name="T16" fmla="*/ 74 w 115"/>
                  <a:gd name="T17" fmla="*/ 66 h 197"/>
                  <a:gd name="T18" fmla="*/ 68 w 115"/>
                  <a:gd name="T19" fmla="*/ 69 h 197"/>
                  <a:gd name="T20" fmla="*/ 63 w 115"/>
                  <a:gd name="T21" fmla="*/ 76 h 197"/>
                  <a:gd name="T22" fmla="*/ 57 w 115"/>
                  <a:gd name="T23" fmla="*/ 88 h 197"/>
                  <a:gd name="T24" fmla="*/ 51 w 115"/>
                  <a:gd name="T25" fmla="*/ 107 h 197"/>
                  <a:gd name="T26" fmla="*/ 45 w 115"/>
                  <a:gd name="T27" fmla="*/ 123 h 197"/>
                  <a:gd name="T28" fmla="*/ 40 w 115"/>
                  <a:gd name="T29" fmla="*/ 139 h 197"/>
                  <a:gd name="T30" fmla="*/ 28 w 115"/>
                  <a:gd name="T31" fmla="*/ 149 h 197"/>
                  <a:gd name="T32" fmla="*/ 22 w 115"/>
                  <a:gd name="T33" fmla="*/ 155 h 197"/>
                  <a:gd name="T34" fmla="*/ 5 w 115"/>
                  <a:gd name="T35" fmla="*/ 168 h 197"/>
                  <a:gd name="T36" fmla="*/ 0 w 115"/>
                  <a:gd name="T37" fmla="*/ 183 h 197"/>
                  <a:gd name="T38" fmla="*/ 0 w 115"/>
                  <a:gd name="T39"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97">
                    <a:moveTo>
                      <a:pt x="114" y="0"/>
                    </a:moveTo>
                    <a:lnTo>
                      <a:pt x="91" y="3"/>
                    </a:lnTo>
                    <a:lnTo>
                      <a:pt x="80" y="9"/>
                    </a:lnTo>
                    <a:lnTo>
                      <a:pt x="80" y="19"/>
                    </a:lnTo>
                    <a:lnTo>
                      <a:pt x="85" y="31"/>
                    </a:lnTo>
                    <a:lnTo>
                      <a:pt x="85" y="47"/>
                    </a:lnTo>
                    <a:lnTo>
                      <a:pt x="85" y="60"/>
                    </a:lnTo>
                    <a:lnTo>
                      <a:pt x="85" y="63"/>
                    </a:lnTo>
                    <a:lnTo>
                      <a:pt x="74" y="66"/>
                    </a:lnTo>
                    <a:lnTo>
                      <a:pt x="68" y="69"/>
                    </a:lnTo>
                    <a:lnTo>
                      <a:pt x="63" y="76"/>
                    </a:lnTo>
                    <a:lnTo>
                      <a:pt x="57" y="88"/>
                    </a:lnTo>
                    <a:lnTo>
                      <a:pt x="51" y="107"/>
                    </a:lnTo>
                    <a:lnTo>
                      <a:pt x="45" y="123"/>
                    </a:lnTo>
                    <a:lnTo>
                      <a:pt x="40" y="139"/>
                    </a:lnTo>
                    <a:lnTo>
                      <a:pt x="28" y="149"/>
                    </a:lnTo>
                    <a:lnTo>
                      <a:pt x="22" y="155"/>
                    </a:lnTo>
                    <a:lnTo>
                      <a:pt x="5" y="168"/>
                    </a:lnTo>
                    <a:lnTo>
                      <a:pt x="0" y="183"/>
                    </a:lnTo>
                    <a:lnTo>
                      <a:pt x="0" y="196"/>
                    </a:lnTo>
                  </a:path>
                </a:pathLst>
              </a:custGeom>
              <a:noFill/>
              <a:ln w="12700" cap="rnd" cmpd="sng">
                <a:solidFill>
                  <a:srgbClr val="F7CE5B"/>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5" name="Freeform 31"/>
              <p:cNvSpPr>
                <a:spLocks/>
              </p:cNvSpPr>
              <p:nvPr/>
            </p:nvSpPr>
            <p:spPr bwMode="auto">
              <a:xfrm>
                <a:off x="2874" y="2514"/>
                <a:ext cx="102" cy="112"/>
              </a:xfrm>
              <a:custGeom>
                <a:avLst/>
                <a:gdLst>
                  <a:gd name="T0" fmla="*/ 17 w 115"/>
                  <a:gd name="T1" fmla="*/ 39 h 112"/>
                  <a:gd name="T2" fmla="*/ 40 w 115"/>
                  <a:gd name="T3" fmla="*/ 54 h 112"/>
                  <a:gd name="T4" fmla="*/ 57 w 115"/>
                  <a:gd name="T5" fmla="*/ 63 h 112"/>
                  <a:gd name="T6" fmla="*/ 69 w 115"/>
                  <a:gd name="T7" fmla="*/ 63 h 112"/>
                  <a:gd name="T8" fmla="*/ 80 w 115"/>
                  <a:gd name="T9" fmla="*/ 57 h 112"/>
                  <a:gd name="T10" fmla="*/ 86 w 115"/>
                  <a:gd name="T11" fmla="*/ 54 h 112"/>
                  <a:gd name="T12" fmla="*/ 91 w 115"/>
                  <a:gd name="T13" fmla="*/ 51 h 112"/>
                  <a:gd name="T14" fmla="*/ 91 w 115"/>
                  <a:gd name="T15" fmla="*/ 57 h 112"/>
                  <a:gd name="T16" fmla="*/ 86 w 115"/>
                  <a:gd name="T17" fmla="*/ 63 h 112"/>
                  <a:gd name="T18" fmla="*/ 80 w 115"/>
                  <a:gd name="T19" fmla="*/ 72 h 112"/>
                  <a:gd name="T20" fmla="*/ 80 w 115"/>
                  <a:gd name="T21" fmla="*/ 75 h 112"/>
                  <a:gd name="T22" fmla="*/ 80 w 115"/>
                  <a:gd name="T23" fmla="*/ 69 h 112"/>
                  <a:gd name="T24" fmla="*/ 80 w 115"/>
                  <a:gd name="T25" fmla="*/ 63 h 112"/>
                  <a:gd name="T26" fmla="*/ 74 w 115"/>
                  <a:gd name="T27" fmla="*/ 54 h 112"/>
                  <a:gd name="T28" fmla="*/ 74 w 115"/>
                  <a:gd name="T29" fmla="*/ 48 h 112"/>
                  <a:gd name="T30" fmla="*/ 63 w 115"/>
                  <a:gd name="T31" fmla="*/ 39 h 112"/>
                  <a:gd name="T32" fmla="*/ 52 w 115"/>
                  <a:gd name="T33" fmla="*/ 39 h 112"/>
                  <a:gd name="T34" fmla="*/ 46 w 115"/>
                  <a:gd name="T35" fmla="*/ 39 h 112"/>
                  <a:gd name="T36" fmla="*/ 46 w 115"/>
                  <a:gd name="T37" fmla="*/ 42 h 112"/>
                  <a:gd name="T38" fmla="*/ 46 w 115"/>
                  <a:gd name="T39" fmla="*/ 51 h 112"/>
                  <a:gd name="T40" fmla="*/ 46 w 115"/>
                  <a:gd name="T41" fmla="*/ 57 h 112"/>
                  <a:gd name="T42" fmla="*/ 46 w 115"/>
                  <a:gd name="T43" fmla="*/ 63 h 112"/>
                  <a:gd name="T44" fmla="*/ 40 w 115"/>
                  <a:gd name="T45" fmla="*/ 72 h 112"/>
                  <a:gd name="T46" fmla="*/ 23 w 115"/>
                  <a:gd name="T47" fmla="*/ 75 h 112"/>
                  <a:gd name="T48" fmla="*/ 17 w 115"/>
                  <a:gd name="T49" fmla="*/ 75 h 112"/>
                  <a:gd name="T50" fmla="*/ 12 w 115"/>
                  <a:gd name="T51" fmla="*/ 75 h 112"/>
                  <a:gd name="T52" fmla="*/ 6 w 115"/>
                  <a:gd name="T53" fmla="*/ 75 h 112"/>
                  <a:gd name="T54" fmla="*/ 0 w 115"/>
                  <a:gd name="T55" fmla="*/ 78 h 112"/>
                  <a:gd name="T56" fmla="*/ 6 w 115"/>
                  <a:gd name="T57" fmla="*/ 87 h 112"/>
                  <a:gd name="T58" fmla="*/ 23 w 115"/>
                  <a:gd name="T59" fmla="*/ 96 h 112"/>
                  <a:gd name="T60" fmla="*/ 34 w 115"/>
                  <a:gd name="T61" fmla="*/ 108 h 112"/>
                  <a:gd name="T62" fmla="*/ 46 w 115"/>
                  <a:gd name="T63" fmla="*/ 111 h 112"/>
                  <a:gd name="T64" fmla="*/ 46 w 115"/>
                  <a:gd name="T65" fmla="*/ 111 h 112"/>
                  <a:gd name="T66" fmla="*/ 52 w 115"/>
                  <a:gd name="T67" fmla="*/ 105 h 112"/>
                  <a:gd name="T68" fmla="*/ 52 w 115"/>
                  <a:gd name="T69" fmla="*/ 93 h 112"/>
                  <a:gd name="T70" fmla="*/ 52 w 115"/>
                  <a:gd name="T71" fmla="*/ 81 h 112"/>
                  <a:gd name="T72" fmla="*/ 57 w 115"/>
                  <a:gd name="T73" fmla="*/ 72 h 112"/>
                  <a:gd name="T74" fmla="*/ 63 w 115"/>
                  <a:gd name="T75" fmla="*/ 69 h 112"/>
                  <a:gd name="T76" fmla="*/ 74 w 115"/>
                  <a:gd name="T77" fmla="*/ 69 h 112"/>
                  <a:gd name="T78" fmla="*/ 86 w 115"/>
                  <a:gd name="T79" fmla="*/ 78 h 112"/>
                  <a:gd name="T80" fmla="*/ 86 w 115"/>
                  <a:gd name="T81" fmla="*/ 87 h 112"/>
                  <a:gd name="T82" fmla="*/ 91 w 115"/>
                  <a:gd name="T83" fmla="*/ 99 h 112"/>
                  <a:gd name="T84" fmla="*/ 91 w 115"/>
                  <a:gd name="T85" fmla="*/ 108 h 112"/>
                  <a:gd name="T86" fmla="*/ 91 w 115"/>
                  <a:gd name="T87" fmla="*/ 111 h 112"/>
                  <a:gd name="T88" fmla="*/ 91 w 115"/>
                  <a:gd name="T89" fmla="*/ 111 h 112"/>
                  <a:gd name="T90" fmla="*/ 97 w 115"/>
                  <a:gd name="T91" fmla="*/ 105 h 112"/>
                  <a:gd name="T92" fmla="*/ 103 w 115"/>
                  <a:gd name="T93" fmla="*/ 96 h 112"/>
                  <a:gd name="T94" fmla="*/ 108 w 115"/>
                  <a:gd name="T95" fmla="*/ 81 h 112"/>
                  <a:gd name="T96" fmla="*/ 114 w 115"/>
                  <a:gd name="T97" fmla="*/ 69 h 112"/>
                  <a:gd name="T98" fmla="*/ 108 w 115"/>
                  <a:gd name="T99" fmla="*/ 54 h 112"/>
                  <a:gd name="T100" fmla="*/ 91 w 115"/>
                  <a:gd name="T101" fmla="*/ 45 h 112"/>
                  <a:gd name="T102" fmla="*/ 80 w 115"/>
                  <a:gd name="T103" fmla="*/ 36 h 112"/>
                  <a:gd name="T104" fmla="*/ 69 w 115"/>
                  <a:gd name="T105" fmla="*/ 30 h 112"/>
                  <a:gd name="T106" fmla="*/ 57 w 115"/>
                  <a:gd name="T107" fmla="*/ 33 h 112"/>
                  <a:gd name="T108" fmla="*/ 46 w 115"/>
                  <a:gd name="T109" fmla="*/ 36 h 112"/>
                  <a:gd name="T110" fmla="*/ 34 w 115"/>
                  <a:gd name="T111" fmla="*/ 39 h 112"/>
                  <a:gd name="T112" fmla="*/ 29 w 115"/>
                  <a:gd name="T113" fmla="*/ 36 h 112"/>
                  <a:gd name="T114" fmla="*/ 23 w 115"/>
                  <a:gd name="T115" fmla="*/ 30 h 112"/>
                  <a:gd name="T116" fmla="*/ 23 w 115"/>
                  <a:gd name="T117" fmla="*/ 21 h 112"/>
                  <a:gd name="T118" fmla="*/ 23 w 115"/>
                  <a:gd name="T1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12">
                    <a:moveTo>
                      <a:pt x="17" y="39"/>
                    </a:moveTo>
                    <a:lnTo>
                      <a:pt x="40" y="54"/>
                    </a:lnTo>
                    <a:lnTo>
                      <a:pt x="57" y="63"/>
                    </a:lnTo>
                    <a:lnTo>
                      <a:pt x="69" y="63"/>
                    </a:lnTo>
                    <a:lnTo>
                      <a:pt x="80" y="57"/>
                    </a:lnTo>
                    <a:lnTo>
                      <a:pt x="86" y="54"/>
                    </a:lnTo>
                    <a:lnTo>
                      <a:pt x="91" y="51"/>
                    </a:lnTo>
                    <a:lnTo>
                      <a:pt x="91" y="57"/>
                    </a:lnTo>
                    <a:lnTo>
                      <a:pt x="86" y="63"/>
                    </a:lnTo>
                    <a:lnTo>
                      <a:pt x="80" y="72"/>
                    </a:lnTo>
                    <a:lnTo>
                      <a:pt x="80" y="75"/>
                    </a:lnTo>
                    <a:lnTo>
                      <a:pt x="80" y="69"/>
                    </a:lnTo>
                    <a:lnTo>
                      <a:pt x="80" y="63"/>
                    </a:lnTo>
                    <a:lnTo>
                      <a:pt x="74" y="54"/>
                    </a:lnTo>
                    <a:lnTo>
                      <a:pt x="74" y="48"/>
                    </a:lnTo>
                    <a:lnTo>
                      <a:pt x="63" y="39"/>
                    </a:lnTo>
                    <a:lnTo>
                      <a:pt x="52" y="39"/>
                    </a:lnTo>
                    <a:lnTo>
                      <a:pt x="46" y="39"/>
                    </a:lnTo>
                    <a:lnTo>
                      <a:pt x="46" y="42"/>
                    </a:lnTo>
                    <a:lnTo>
                      <a:pt x="46" y="51"/>
                    </a:lnTo>
                    <a:lnTo>
                      <a:pt x="46" y="57"/>
                    </a:lnTo>
                    <a:lnTo>
                      <a:pt x="46" y="63"/>
                    </a:lnTo>
                    <a:lnTo>
                      <a:pt x="40" y="72"/>
                    </a:lnTo>
                    <a:lnTo>
                      <a:pt x="23" y="75"/>
                    </a:lnTo>
                    <a:lnTo>
                      <a:pt x="17" y="75"/>
                    </a:lnTo>
                    <a:lnTo>
                      <a:pt x="12" y="75"/>
                    </a:lnTo>
                    <a:lnTo>
                      <a:pt x="6" y="75"/>
                    </a:lnTo>
                    <a:lnTo>
                      <a:pt x="0" y="78"/>
                    </a:lnTo>
                    <a:lnTo>
                      <a:pt x="6" y="87"/>
                    </a:lnTo>
                    <a:lnTo>
                      <a:pt x="23" y="96"/>
                    </a:lnTo>
                    <a:lnTo>
                      <a:pt x="34" y="108"/>
                    </a:lnTo>
                    <a:lnTo>
                      <a:pt x="46" y="111"/>
                    </a:lnTo>
                    <a:lnTo>
                      <a:pt x="46" y="111"/>
                    </a:lnTo>
                    <a:lnTo>
                      <a:pt x="52" y="105"/>
                    </a:lnTo>
                    <a:lnTo>
                      <a:pt x="52" y="93"/>
                    </a:lnTo>
                    <a:lnTo>
                      <a:pt x="52" y="81"/>
                    </a:lnTo>
                    <a:lnTo>
                      <a:pt x="57" y="72"/>
                    </a:lnTo>
                    <a:lnTo>
                      <a:pt x="63" y="69"/>
                    </a:lnTo>
                    <a:lnTo>
                      <a:pt x="74" y="69"/>
                    </a:lnTo>
                    <a:lnTo>
                      <a:pt x="86" y="78"/>
                    </a:lnTo>
                    <a:lnTo>
                      <a:pt x="86" y="87"/>
                    </a:lnTo>
                    <a:lnTo>
                      <a:pt x="91" y="99"/>
                    </a:lnTo>
                    <a:lnTo>
                      <a:pt x="91" y="108"/>
                    </a:lnTo>
                    <a:lnTo>
                      <a:pt x="91" y="111"/>
                    </a:lnTo>
                    <a:lnTo>
                      <a:pt x="91" y="111"/>
                    </a:lnTo>
                    <a:lnTo>
                      <a:pt x="97" y="105"/>
                    </a:lnTo>
                    <a:lnTo>
                      <a:pt x="103" y="96"/>
                    </a:lnTo>
                    <a:lnTo>
                      <a:pt x="108" y="81"/>
                    </a:lnTo>
                    <a:lnTo>
                      <a:pt x="114" y="69"/>
                    </a:lnTo>
                    <a:lnTo>
                      <a:pt x="108" y="54"/>
                    </a:lnTo>
                    <a:lnTo>
                      <a:pt x="91" y="45"/>
                    </a:lnTo>
                    <a:lnTo>
                      <a:pt x="80" y="36"/>
                    </a:lnTo>
                    <a:lnTo>
                      <a:pt x="69" y="30"/>
                    </a:lnTo>
                    <a:lnTo>
                      <a:pt x="57" y="33"/>
                    </a:lnTo>
                    <a:lnTo>
                      <a:pt x="46" y="36"/>
                    </a:lnTo>
                    <a:lnTo>
                      <a:pt x="34" y="39"/>
                    </a:lnTo>
                    <a:lnTo>
                      <a:pt x="29" y="36"/>
                    </a:lnTo>
                    <a:lnTo>
                      <a:pt x="23" y="30"/>
                    </a:lnTo>
                    <a:lnTo>
                      <a:pt x="23" y="21"/>
                    </a:lnTo>
                    <a:lnTo>
                      <a:pt x="23" y="0"/>
                    </a:lnTo>
                  </a:path>
                </a:pathLst>
              </a:custGeom>
              <a:noFill/>
              <a:ln w="12700" cap="rnd" cmpd="sng">
                <a:solidFill>
                  <a:srgbClr val="F7CE5B"/>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6" name="Freeform 32"/>
              <p:cNvSpPr>
                <a:spLocks/>
              </p:cNvSpPr>
              <p:nvPr/>
            </p:nvSpPr>
            <p:spPr bwMode="auto">
              <a:xfrm>
                <a:off x="2980" y="2526"/>
                <a:ext cx="106" cy="149"/>
              </a:xfrm>
              <a:custGeom>
                <a:avLst/>
                <a:gdLst>
                  <a:gd name="T0" fmla="*/ 118 w 119"/>
                  <a:gd name="T1" fmla="*/ 28 h 149"/>
                  <a:gd name="T2" fmla="*/ 112 w 119"/>
                  <a:gd name="T3" fmla="*/ 34 h 149"/>
                  <a:gd name="T4" fmla="*/ 100 w 119"/>
                  <a:gd name="T5" fmla="*/ 40 h 149"/>
                  <a:gd name="T6" fmla="*/ 77 w 119"/>
                  <a:gd name="T7" fmla="*/ 43 h 149"/>
                  <a:gd name="T8" fmla="*/ 65 w 119"/>
                  <a:gd name="T9" fmla="*/ 43 h 149"/>
                  <a:gd name="T10" fmla="*/ 59 w 119"/>
                  <a:gd name="T11" fmla="*/ 43 h 149"/>
                  <a:gd name="T12" fmla="*/ 59 w 119"/>
                  <a:gd name="T13" fmla="*/ 37 h 149"/>
                  <a:gd name="T14" fmla="*/ 59 w 119"/>
                  <a:gd name="T15" fmla="*/ 31 h 149"/>
                  <a:gd name="T16" fmla="*/ 59 w 119"/>
                  <a:gd name="T17" fmla="*/ 22 h 149"/>
                  <a:gd name="T18" fmla="*/ 59 w 119"/>
                  <a:gd name="T19" fmla="*/ 16 h 149"/>
                  <a:gd name="T20" fmla="*/ 59 w 119"/>
                  <a:gd name="T21" fmla="*/ 16 h 149"/>
                  <a:gd name="T22" fmla="*/ 59 w 119"/>
                  <a:gd name="T23" fmla="*/ 16 h 149"/>
                  <a:gd name="T24" fmla="*/ 47 w 119"/>
                  <a:gd name="T25" fmla="*/ 19 h 149"/>
                  <a:gd name="T26" fmla="*/ 42 w 119"/>
                  <a:gd name="T27" fmla="*/ 19 h 149"/>
                  <a:gd name="T28" fmla="*/ 30 w 119"/>
                  <a:gd name="T29" fmla="*/ 19 h 149"/>
                  <a:gd name="T30" fmla="*/ 18 w 119"/>
                  <a:gd name="T31" fmla="*/ 19 h 149"/>
                  <a:gd name="T32" fmla="*/ 12 w 119"/>
                  <a:gd name="T33" fmla="*/ 16 h 149"/>
                  <a:gd name="T34" fmla="*/ 6 w 119"/>
                  <a:gd name="T35" fmla="*/ 10 h 149"/>
                  <a:gd name="T36" fmla="*/ 12 w 119"/>
                  <a:gd name="T37" fmla="*/ 0 h 149"/>
                  <a:gd name="T38" fmla="*/ 18 w 119"/>
                  <a:gd name="T39" fmla="*/ 0 h 149"/>
                  <a:gd name="T40" fmla="*/ 36 w 119"/>
                  <a:gd name="T41" fmla="*/ 0 h 149"/>
                  <a:gd name="T42" fmla="*/ 47 w 119"/>
                  <a:gd name="T43" fmla="*/ 0 h 149"/>
                  <a:gd name="T44" fmla="*/ 53 w 119"/>
                  <a:gd name="T45" fmla="*/ 3 h 149"/>
                  <a:gd name="T46" fmla="*/ 53 w 119"/>
                  <a:gd name="T47" fmla="*/ 16 h 149"/>
                  <a:gd name="T48" fmla="*/ 47 w 119"/>
                  <a:gd name="T49" fmla="*/ 31 h 149"/>
                  <a:gd name="T50" fmla="*/ 30 w 119"/>
                  <a:gd name="T51" fmla="*/ 43 h 149"/>
                  <a:gd name="T52" fmla="*/ 12 w 119"/>
                  <a:gd name="T53" fmla="*/ 53 h 149"/>
                  <a:gd name="T54" fmla="*/ 6 w 119"/>
                  <a:gd name="T55" fmla="*/ 62 h 149"/>
                  <a:gd name="T56" fmla="*/ 0 w 119"/>
                  <a:gd name="T57" fmla="*/ 68 h 149"/>
                  <a:gd name="T58" fmla="*/ 6 w 119"/>
                  <a:gd name="T59" fmla="*/ 74 h 149"/>
                  <a:gd name="T60" fmla="*/ 6 w 119"/>
                  <a:gd name="T61" fmla="*/ 80 h 149"/>
                  <a:gd name="T62" fmla="*/ 12 w 119"/>
                  <a:gd name="T63" fmla="*/ 80 h 149"/>
                  <a:gd name="T64" fmla="*/ 18 w 119"/>
                  <a:gd name="T65" fmla="*/ 77 h 149"/>
                  <a:gd name="T66" fmla="*/ 24 w 119"/>
                  <a:gd name="T67" fmla="*/ 74 h 149"/>
                  <a:gd name="T68" fmla="*/ 30 w 119"/>
                  <a:gd name="T69" fmla="*/ 71 h 149"/>
                  <a:gd name="T70" fmla="*/ 36 w 119"/>
                  <a:gd name="T71" fmla="*/ 71 h 149"/>
                  <a:gd name="T72" fmla="*/ 36 w 119"/>
                  <a:gd name="T73" fmla="*/ 80 h 149"/>
                  <a:gd name="T74" fmla="*/ 30 w 119"/>
                  <a:gd name="T75" fmla="*/ 96 h 149"/>
                  <a:gd name="T76" fmla="*/ 24 w 119"/>
                  <a:gd name="T77" fmla="*/ 108 h 149"/>
                  <a:gd name="T78" fmla="*/ 24 w 119"/>
                  <a:gd name="T79" fmla="*/ 117 h 149"/>
                  <a:gd name="T80" fmla="*/ 30 w 119"/>
                  <a:gd name="T81" fmla="*/ 120 h 149"/>
                  <a:gd name="T82" fmla="*/ 36 w 119"/>
                  <a:gd name="T83" fmla="*/ 120 h 149"/>
                  <a:gd name="T84" fmla="*/ 42 w 119"/>
                  <a:gd name="T85" fmla="*/ 120 h 149"/>
                  <a:gd name="T86" fmla="*/ 47 w 119"/>
                  <a:gd name="T87" fmla="*/ 123 h 149"/>
                  <a:gd name="T88" fmla="*/ 53 w 119"/>
                  <a:gd name="T89" fmla="*/ 126 h 149"/>
                  <a:gd name="T90" fmla="*/ 59 w 119"/>
                  <a:gd name="T91" fmla="*/ 136 h 149"/>
                  <a:gd name="T92" fmla="*/ 59 w 119"/>
                  <a:gd name="T93" fmla="*/ 142 h 149"/>
                  <a:gd name="T94" fmla="*/ 65 w 119"/>
                  <a:gd name="T95"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9" h="149">
                    <a:moveTo>
                      <a:pt x="118" y="28"/>
                    </a:moveTo>
                    <a:lnTo>
                      <a:pt x="112" y="34"/>
                    </a:lnTo>
                    <a:lnTo>
                      <a:pt x="100" y="40"/>
                    </a:lnTo>
                    <a:lnTo>
                      <a:pt x="77" y="43"/>
                    </a:lnTo>
                    <a:lnTo>
                      <a:pt x="65" y="43"/>
                    </a:lnTo>
                    <a:lnTo>
                      <a:pt x="59" y="43"/>
                    </a:lnTo>
                    <a:lnTo>
                      <a:pt x="59" y="37"/>
                    </a:lnTo>
                    <a:lnTo>
                      <a:pt x="59" y="31"/>
                    </a:lnTo>
                    <a:lnTo>
                      <a:pt x="59" y="22"/>
                    </a:lnTo>
                    <a:lnTo>
                      <a:pt x="59" y="16"/>
                    </a:lnTo>
                    <a:lnTo>
                      <a:pt x="59" y="16"/>
                    </a:lnTo>
                    <a:lnTo>
                      <a:pt x="59" y="16"/>
                    </a:lnTo>
                    <a:lnTo>
                      <a:pt x="47" y="19"/>
                    </a:lnTo>
                    <a:lnTo>
                      <a:pt x="42" y="19"/>
                    </a:lnTo>
                    <a:lnTo>
                      <a:pt x="30" y="19"/>
                    </a:lnTo>
                    <a:lnTo>
                      <a:pt x="18" y="19"/>
                    </a:lnTo>
                    <a:lnTo>
                      <a:pt x="12" y="16"/>
                    </a:lnTo>
                    <a:lnTo>
                      <a:pt x="6" y="10"/>
                    </a:lnTo>
                    <a:lnTo>
                      <a:pt x="12" y="0"/>
                    </a:lnTo>
                    <a:lnTo>
                      <a:pt x="18" y="0"/>
                    </a:lnTo>
                    <a:lnTo>
                      <a:pt x="36" y="0"/>
                    </a:lnTo>
                    <a:lnTo>
                      <a:pt x="47" y="0"/>
                    </a:lnTo>
                    <a:lnTo>
                      <a:pt x="53" y="3"/>
                    </a:lnTo>
                    <a:lnTo>
                      <a:pt x="53" y="16"/>
                    </a:lnTo>
                    <a:lnTo>
                      <a:pt x="47" y="31"/>
                    </a:lnTo>
                    <a:lnTo>
                      <a:pt x="30" y="43"/>
                    </a:lnTo>
                    <a:lnTo>
                      <a:pt x="12" y="53"/>
                    </a:lnTo>
                    <a:lnTo>
                      <a:pt x="6" y="62"/>
                    </a:lnTo>
                    <a:lnTo>
                      <a:pt x="0" y="68"/>
                    </a:lnTo>
                    <a:lnTo>
                      <a:pt x="6" y="74"/>
                    </a:lnTo>
                    <a:lnTo>
                      <a:pt x="6" y="80"/>
                    </a:lnTo>
                    <a:lnTo>
                      <a:pt x="12" y="80"/>
                    </a:lnTo>
                    <a:lnTo>
                      <a:pt x="18" y="77"/>
                    </a:lnTo>
                    <a:lnTo>
                      <a:pt x="24" y="74"/>
                    </a:lnTo>
                    <a:lnTo>
                      <a:pt x="30" y="71"/>
                    </a:lnTo>
                    <a:lnTo>
                      <a:pt x="36" y="71"/>
                    </a:lnTo>
                    <a:lnTo>
                      <a:pt x="36" y="80"/>
                    </a:lnTo>
                    <a:lnTo>
                      <a:pt x="30" y="96"/>
                    </a:lnTo>
                    <a:lnTo>
                      <a:pt x="24" y="108"/>
                    </a:lnTo>
                    <a:lnTo>
                      <a:pt x="24" y="117"/>
                    </a:lnTo>
                    <a:lnTo>
                      <a:pt x="30" y="120"/>
                    </a:lnTo>
                    <a:lnTo>
                      <a:pt x="36" y="120"/>
                    </a:lnTo>
                    <a:lnTo>
                      <a:pt x="42" y="120"/>
                    </a:lnTo>
                    <a:lnTo>
                      <a:pt x="47" y="123"/>
                    </a:lnTo>
                    <a:lnTo>
                      <a:pt x="53" y="126"/>
                    </a:lnTo>
                    <a:lnTo>
                      <a:pt x="59" y="136"/>
                    </a:lnTo>
                    <a:lnTo>
                      <a:pt x="59" y="142"/>
                    </a:lnTo>
                    <a:lnTo>
                      <a:pt x="65" y="148"/>
                    </a:lnTo>
                  </a:path>
                </a:pathLst>
              </a:custGeom>
              <a:noFill/>
              <a:ln w="12700" cap="rnd" cmpd="sng">
                <a:solidFill>
                  <a:srgbClr val="F7CE5B"/>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897" name="Freeform 33"/>
              <p:cNvSpPr>
                <a:spLocks/>
              </p:cNvSpPr>
              <p:nvPr/>
            </p:nvSpPr>
            <p:spPr bwMode="auto">
              <a:xfrm>
                <a:off x="2860" y="2541"/>
                <a:ext cx="165" cy="147"/>
              </a:xfrm>
              <a:custGeom>
                <a:avLst/>
                <a:gdLst>
                  <a:gd name="T0" fmla="*/ 179 w 186"/>
                  <a:gd name="T1" fmla="*/ 143 h 147"/>
                  <a:gd name="T2" fmla="*/ 139 w 186"/>
                  <a:gd name="T3" fmla="*/ 146 h 147"/>
                  <a:gd name="T4" fmla="*/ 127 w 186"/>
                  <a:gd name="T5" fmla="*/ 146 h 147"/>
                  <a:gd name="T6" fmla="*/ 116 w 186"/>
                  <a:gd name="T7" fmla="*/ 140 h 147"/>
                  <a:gd name="T8" fmla="*/ 116 w 186"/>
                  <a:gd name="T9" fmla="*/ 130 h 147"/>
                  <a:gd name="T10" fmla="*/ 122 w 186"/>
                  <a:gd name="T11" fmla="*/ 121 h 147"/>
                  <a:gd name="T12" fmla="*/ 127 w 186"/>
                  <a:gd name="T13" fmla="*/ 109 h 147"/>
                  <a:gd name="T14" fmla="*/ 133 w 186"/>
                  <a:gd name="T15" fmla="*/ 99 h 147"/>
                  <a:gd name="T16" fmla="*/ 139 w 186"/>
                  <a:gd name="T17" fmla="*/ 99 h 147"/>
                  <a:gd name="T18" fmla="*/ 145 w 186"/>
                  <a:gd name="T19" fmla="*/ 106 h 147"/>
                  <a:gd name="T20" fmla="*/ 156 w 186"/>
                  <a:gd name="T21" fmla="*/ 112 h 147"/>
                  <a:gd name="T22" fmla="*/ 162 w 186"/>
                  <a:gd name="T23" fmla="*/ 112 h 147"/>
                  <a:gd name="T24" fmla="*/ 168 w 186"/>
                  <a:gd name="T25" fmla="*/ 106 h 147"/>
                  <a:gd name="T26" fmla="*/ 179 w 186"/>
                  <a:gd name="T27" fmla="*/ 96 h 147"/>
                  <a:gd name="T28" fmla="*/ 185 w 186"/>
                  <a:gd name="T29" fmla="*/ 84 h 147"/>
                  <a:gd name="T30" fmla="*/ 185 w 186"/>
                  <a:gd name="T31" fmla="*/ 78 h 147"/>
                  <a:gd name="T32" fmla="*/ 179 w 186"/>
                  <a:gd name="T33" fmla="*/ 75 h 147"/>
                  <a:gd name="T34" fmla="*/ 162 w 186"/>
                  <a:gd name="T35" fmla="*/ 78 h 147"/>
                  <a:gd name="T36" fmla="*/ 151 w 186"/>
                  <a:gd name="T37" fmla="*/ 78 h 147"/>
                  <a:gd name="T38" fmla="*/ 139 w 186"/>
                  <a:gd name="T39" fmla="*/ 78 h 147"/>
                  <a:gd name="T40" fmla="*/ 133 w 186"/>
                  <a:gd name="T41" fmla="*/ 71 h 147"/>
                  <a:gd name="T42" fmla="*/ 133 w 186"/>
                  <a:gd name="T43" fmla="*/ 62 h 147"/>
                  <a:gd name="T44" fmla="*/ 139 w 186"/>
                  <a:gd name="T45" fmla="*/ 53 h 147"/>
                  <a:gd name="T46" fmla="*/ 139 w 186"/>
                  <a:gd name="T47" fmla="*/ 47 h 147"/>
                  <a:gd name="T48" fmla="*/ 145 w 186"/>
                  <a:gd name="T49" fmla="*/ 40 h 147"/>
                  <a:gd name="T50" fmla="*/ 151 w 186"/>
                  <a:gd name="T51" fmla="*/ 40 h 147"/>
                  <a:gd name="T52" fmla="*/ 162 w 186"/>
                  <a:gd name="T53" fmla="*/ 40 h 147"/>
                  <a:gd name="T54" fmla="*/ 168 w 186"/>
                  <a:gd name="T55" fmla="*/ 44 h 147"/>
                  <a:gd name="T56" fmla="*/ 174 w 186"/>
                  <a:gd name="T57" fmla="*/ 50 h 147"/>
                  <a:gd name="T58" fmla="*/ 179 w 186"/>
                  <a:gd name="T59" fmla="*/ 59 h 147"/>
                  <a:gd name="T60" fmla="*/ 185 w 186"/>
                  <a:gd name="T61" fmla="*/ 65 h 147"/>
                  <a:gd name="T62" fmla="*/ 185 w 186"/>
                  <a:gd name="T63" fmla="*/ 65 h 147"/>
                  <a:gd name="T64" fmla="*/ 185 w 186"/>
                  <a:gd name="T65" fmla="*/ 62 h 147"/>
                  <a:gd name="T66" fmla="*/ 185 w 186"/>
                  <a:gd name="T67" fmla="*/ 53 h 147"/>
                  <a:gd name="T68" fmla="*/ 179 w 186"/>
                  <a:gd name="T69" fmla="*/ 34 h 147"/>
                  <a:gd name="T70" fmla="*/ 174 w 186"/>
                  <a:gd name="T71" fmla="*/ 16 h 147"/>
                  <a:gd name="T72" fmla="*/ 168 w 186"/>
                  <a:gd name="T73" fmla="*/ 6 h 147"/>
                  <a:gd name="T74" fmla="*/ 168 w 186"/>
                  <a:gd name="T75" fmla="*/ 3 h 147"/>
                  <a:gd name="T76" fmla="*/ 162 w 186"/>
                  <a:gd name="T77" fmla="*/ 0 h 147"/>
                  <a:gd name="T78" fmla="*/ 151 w 186"/>
                  <a:gd name="T79" fmla="*/ 6 h 147"/>
                  <a:gd name="T80" fmla="*/ 145 w 186"/>
                  <a:gd name="T81" fmla="*/ 16 h 147"/>
                  <a:gd name="T82" fmla="*/ 139 w 186"/>
                  <a:gd name="T83" fmla="*/ 25 h 147"/>
                  <a:gd name="T84" fmla="*/ 122 w 186"/>
                  <a:gd name="T85" fmla="*/ 47 h 147"/>
                  <a:gd name="T86" fmla="*/ 116 w 186"/>
                  <a:gd name="T87" fmla="*/ 56 h 147"/>
                  <a:gd name="T88" fmla="*/ 110 w 186"/>
                  <a:gd name="T89" fmla="*/ 62 h 147"/>
                  <a:gd name="T90" fmla="*/ 104 w 186"/>
                  <a:gd name="T91" fmla="*/ 68 h 147"/>
                  <a:gd name="T92" fmla="*/ 104 w 186"/>
                  <a:gd name="T93" fmla="*/ 71 h 147"/>
                  <a:gd name="T94" fmla="*/ 93 w 186"/>
                  <a:gd name="T95" fmla="*/ 75 h 147"/>
                  <a:gd name="T96" fmla="*/ 70 w 186"/>
                  <a:gd name="T97" fmla="*/ 78 h 147"/>
                  <a:gd name="T98" fmla="*/ 58 w 186"/>
                  <a:gd name="T99" fmla="*/ 78 h 147"/>
                  <a:gd name="T100" fmla="*/ 52 w 186"/>
                  <a:gd name="T101" fmla="*/ 81 h 147"/>
                  <a:gd name="T102" fmla="*/ 47 w 186"/>
                  <a:gd name="T103" fmla="*/ 87 h 147"/>
                  <a:gd name="T104" fmla="*/ 47 w 186"/>
                  <a:gd name="T105" fmla="*/ 99 h 147"/>
                  <a:gd name="T106" fmla="*/ 41 w 186"/>
                  <a:gd name="T107" fmla="*/ 112 h 147"/>
                  <a:gd name="T108" fmla="*/ 41 w 186"/>
                  <a:gd name="T109" fmla="*/ 118 h 147"/>
                  <a:gd name="T110" fmla="*/ 23 w 186"/>
                  <a:gd name="T111" fmla="*/ 127 h 147"/>
                  <a:gd name="T112" fmla="*/ 6 w 186"/>
                  <a:gd name="T113" fmla="*/ 130 h 147"/>
                  <a:gd name="T114" fmla="*/ 0 w 186"/>
                  <a:gd name="T115" fmla="*/ 121 h 147"/>
                  <a:gd name="T116" fmla="*/ 6 w 186"/>
                  <a:gd name="T117" fmla="*/ 10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47">
                    <a:moveTo>
                      <a:pt x="179" y="143"/>
                    </a:moveTo>
                    <a:lnTo>
                      <a:pt x="139" y="146"/>
                    </a:lnTo>
                    <a:lnTo>
                      <a:pt x="127" y="146"/>
                    </a:lnTo>
                    <a:lnTo>
                      <a:pt x="116" y="140"/>
                    </a:lnTo>
                    <a:lnTo>
                      <a:pt x="116" y="130"/>
                    </a:lnTo>
                    <a:lnTo>
                      <a:pt x="122" y="121"/>
                    </a:lnTo>
                    <a:lnTo>
                      <a:pt x="127" y="109"/>
                    </a:lnTo>
                    <a:lnTo>
                      <a:pt x="133" y="99"/>
                    </a:lnTo>
                    <a:lnTo>
                      <a:pt x="139" y="99"/>
                    </a:lnTo>
                    <a:lnTo>
                      <a:pt x="145" y="106"/>
                    </a:lnTo>
                    <a:lnTo>
                      <a:pt x="156" y="112"/>
                    </a:lnTo>
                    <a:lnTo>
                      <a:pt x="162" y="112"/>
                    </a:lnTo>
                    <a:lnTo>
                      <a:pt x="168" y="106"/>
                    </a:lnTo>
                    <a:lnTo>
                      <a:pt x="179" y="96"/>
                    </a:lnTo>
                    <a:lnTo>
                      <a:pt x="185" y="84"/>
                    </a:lnTo>
                    <a:lnTo>
                      <a:pt x="185" y="78"/>
                    </a:lnTo>
                    <a:lnTo>
                      <a:pt x="179" y="75"/>
                    </a:lnTo>
                    <a:lnTo>
                      <a:pt x="162" y="78"/>
                    </a:lnTo>
                    <a:lnTo>
                      <a:pt x="151" y="78"/>
                    </a:lnTo>
                    <a:lnTo>
                      <a:pt x="139" y="78"/>
                    </a:lnTo>
                    <a:lnTo>
                      <a:pt x="133" y="71"/>
                    </a:lnTo>
                    <a:lnTo>
                      <a:pt x="133" y="62"/>
                    </a:lnTo>
                    <a:lnTo>
                      <a:pt x="139" y="53"/>
                    </a:lnTo>
                    <a:lnTo>
                      <a:pt x="139" y="47"/>
                    </a:lnTo>
                    <a:lnTo>
                      <a:pt x="145" y="40"/>
                    </a:lnTo>
                    <a:lnTo>
                      <a:pt x="151" y="40"/>
                    </a:lnTo>
                    <a:lnTo>
                      <a:pt x="162" y="40"/>
                    </a:lnTo>
                    <a:lnTo>
                      <a:pt x="168" y="44"/>
                    </a:lnTo>
                    <a:lnTo>
                      <a:pt x="174" y="50"/>
                    </a:lnTo>
                    <a:lnTo>
                      <a:pt x="179" y="59"/>
                    </a:lnTo>
                    <a:lnTo>
                      <a:pt x="185" y="65"/>
                    </a:lnTo>
                    <a:lnTo>
                      <a:pt x="185" y="65"/>
                    </a:lnTo>
                    <a:lnTo>
                      <a:pt x="185" y="62"/>
                    </a:lnTo>
                    <a:lnTo>
                      <a:pt x="185" y="53"/>
                    </a:lnTo>
                    <a:lnTo>
                      <a:pt x="179" y="34"/>
                    </a:lnTo>
                    <a:lnTo>
                      <a:pt x="174" y="16"/>
                    </a:lnTo>
                    <a:lnTo>
                      <a:pt x="168" y="6"/>
                    </a:lnTo>
                    <a:lnTo>
                      <a:pt x="168" y="3"/>
                    </a:lnTo>
                    <a:lnTo>
                      <a:pt x="162" y="0"/>
                    </a:lnTo>
                    <a:lnTo>
                      <a:pt x="151" y="6"/>
                    </a:lnTo>
                    <a:lnTo>
                      <a:pt x="145" y="16"/>
                    </a:lnTo>
                    <a:lnTo>
                      <a:pt x="139" y="25"/>
                    </a:lnTo>
                    <a:lnTo>
                      <a:pt x="122" y="47"/>
                    </a:lnTo>
                    <a:lnTo>
                      <a:pt x="116" y="56"/>
                    </a:lnTo>
                    <a:lnTo>
                      <a:pt x="110" y="62"/>
                    </a:lnTo>
                    <a:lnTo>
                      <a:pt x="104" y="68"/>
                    </a:lnTo>
                    <a:lnTo>
                      <a:pt x="104" y="71"/>
                    </a:lnTo>
                    <a:lnTo>
                      <a:pt x="93" y="75"/>
                    </a:lnTo>
                    <a:lnTo>
                      <a:pt x="70" y="78"/>
                    </a:lnTo>
                    <a:lnTo>
                      <a:pt x="58" y="78"/>
                    </a:lnTo>
                    <a:lnTo>
                      <a:pt x="52" y="81"/>
                    </a:lnTo>
                    <a:lnTo>
                      <a:pt x="47" y="87"/>
                    </a:lnTo>
                    <a:lnTo>
                      <a:pt x="47" y="99"/>
                    </a:lnTo>
                    <a:lnTo>
                      <a:pt x="41" y="112"/>
                    </a:lnTo>
                    <a:lnTo>
                      <a:pt x="41" y="118"/>
                    </a:lnTo>
                    <a:lnTo>
                      <a:pt x="23" y="127"/>
                    </a:lnTo>
                    <a:lnTo>
                      <a:pt x="6" y="130"/>
                    </a:lnTo>
                    <a:lnTo>
                      <a:pt x="0" y="121"/>
                    </a:lnTo>
                    <a:lnTo>
                      <a:pt x="6" y="109"/>
                    </a:lnTo>
                  </a:path>
                </a:pathLst>
              </a:custGeom>
              <a:noFill/>
              <a:ln w="12700" cap="rnd" cmpd="sng">
                <a:solidFill>
                  <a:srgbClr val="F7CE5B"/>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pSp>
        <p:nvGrpSpPr>
          <p:cNvPr id="36898" name="Group 34"/>
          <p:cNvGrpSpPr>
            <a:grpSpLocks/>
          </p:cNvGrpSpPr>
          <p:nvPr/>
        </p:nvGrpSpPr>
        <p:grpSpPr bwMode="auto">
          <a:xfrm>
            <a:off x="723900" y="1936750"/>
            <a:ext cx="8143875" cy="4459288"/>
            <a:chOff x="456" y="1220"/>
            <a:chExt cx="5130" cy="2809"/>
          </a:xfrm>
        </p:grpSpPr>
        <p:sp>
          <p:nvSpPr>
            <p:cNvPr id="36899" name="Freeform 35"/>
            <p:cNvSpPr>
              <a:spLocks/>
            </p:cNvSpPr>
            <p:nvPr/>
          </p:nvSpPr>
          <p:spPr bwMode="auto">
            <a:xfrm>
              <a:off x="2649" y="2228"/>
              <a:ext cx="2818" cy="1668"/>
            </a:xfrm>
            <a:custGeom>
              <a:avLst/>
              <a:gdLst>
                <a:gd name="T0" fmla="*/ 2447 w 2818"/>
                <a:gd name="T1" fmla="*/ 0 h 2395"/>
                <a:gd name="T2" fmla="*/ 2818 w 2818"/>
                <a:gd name="T3" fmla="*/ 0 h 2395"/>
                <a:gd name="T4" fmla="*/ 2818 w 2818"/>
                <a:gd name="T5" fmla="*/ 2395 h 2395"/>
                <a:gd name="T6" fmla="*/ 0 w 2818"/>
                <a:gd name="T7" fmla="*/ 2395 h 2395"/>
              </a:gdLst>
              <a:ahLst/>
              <a:cxnLst>
                <a:cxn ang="0">
                  <a:pos x="T0" y="T1"/>
                </a:cxn>
                <a:cxn ang="0">
                  <a:pos x="T2" y="T3"/>
                </a:cxn>
                <a:cxn ang="0">
                  <a:pos x="T4" y="T5"/>
                </a:cxn>
                <a:cxn ang="0">
                  <a:pos x="T6" y="T7"/>
                </a:cxn>
              </a:cxnLst>
              <a:rect l="0" t="0" r="r" b="b"/>
              <a:pathLst>
                <a:path w="2818" h="2395">
                  <a:moveTo>
                    <a:pt x="2447" y="0"/>
                  </a:moveTo>
                  <a:lnTo>
                    <a:pt x="2818" y="0"/>
                  </a:lnTo>
                  <a:lnTo>
                    <a:pt x="2818" y="2395"/>
                  </a:lnTo>
                  <a:lnTo>
                    <a:pt x="0" y="2395"/>
                  </a:lnTo>
                </a:path>
              </a:pathLst>
            </a:custGeom>
            <a:noFill/>
            <a:ln w="38100" cap="flat" cmpd="sng">
              <a:solidFill>
                <a:srgbClr val="F7CE5B"/>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nchor="ctr">
              <a:spAutoFit/>
            </a:bodyPr>
            <a:lstStyle/>
            <a:p>
              <a:endParaRPr lang="en-US"/>
            </a:p>
          </p:txBody>
        </p:sp>
        <p:sp>
          <p:nvSpPr>
            <p:cNvPr id="36900" name="Freeform 36"/>
            <p:cNvSpPr>
              <a:spLocks/>
            </p:cNvSpPr>
            <p:nvPr/>
          </p:nvSpPr>
          <p:spPr bwMode="auto">
            <a:xfrm>
              <a:off x="2961" y="2151"/>
              <a:ext cx="727" cy="87"/>
            </a:xfrm>
            <a:custGeom>
              <a:avLst/>
              <a:gdLst>
                <a:gd name="T0" fmla="*/ 0 w 727"/>
                <a:gd name="T1" fmla="*/ 87 h 87"/>
                <a:gd name="T2" fmla="*/ 727 w 727"/>
                <a:gd name="T3" fmla="*/ 0 h 87"/>
              </a:gdLst>
              <a:ahLst/>
              <a:cxnLst>
                <a:cxn ang="0">
                  <a:pos x="T0" y="T1"/>
                </a:cxn>
                <a:cxn ang="0">
                  <a:pos x="T2" y="T3"/>
                </a:cxn>
              </a:cxnLst>
              <a:rect l="0" t="0" r="r" b="b"/>
              <a:pathLst>
                <a:path w="727" h="87">
                  <a:moveTo>
                    <a:pt x="0" y="87"/>
                  </a:moveTo>
                  <a:lnTo>
                    <a:pt x="727" y="0"/>
                  </a:lnTo>
                </a:path>
              </a:pathLst>
            </a:custGeom>
            <a:noFill/>
            <a:ln w="38100" cap="rnd" cmpd="sng">
              <a:solidFill>
                <a:srgbClr val="F7CE5B"/>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901" name="Line 37"/>
            <p:cNvSpPr>
              <a:spLocks noChangeShapeType="1"/>
            </p:cNvSpPr>
            <p:nvPr/>
          </p:nvSpPr>
          <p:spPr bwMode="auto">
            <a:xfrm flipH="1">
              <a:off x="2078" y="3293"/>
              <a:ext cx="455" cy="384"/>
            </a:xfrm>
            <a:prstGeom prst="line">
              <a:avLst/>
            </a:prstGeom>
            <a:noFill/>
            <a:ln w="38100">
              <a:solidFill>
                <a:srgbClr val="F7CE5B"/>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902" name="Line 38"/>
            <p:cNvSpPr>
              <a:spLocks noChangeShapeType="1"/>
            </p:cNvSpPr>
            <p:nvPr/>
          </p:nvSpPr>
          <p:spPr bwMode="auto">
            <a:xfrm>
              <a:off x="919" y="3506"/>
              <a:ext cx="834" cy="288"/>
            </a:xfrm>
            <a:prstGeom prst="line">
              <a:avLst/>
            </a:prstGeom>
            <a:noFill/>
            <a:ln w="38100">
              <a:solidFill>
                <a:srgbClr val="F7CE5B"/>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903" name="Freeform 39"/>
            <p:cNvSpPr>
              <a:spLocks/>
            </p:cNvSpPr>
            <p:nvPr/>
          </p:nvSpPr>
          <p:spPr bwMode="auto">
            <a:xfrm>
              <a:off x="2644" y="3059"/>
              <a:ext cx="1846" cy="688"/>
            </a:xfrm>
            <a:custGeom>
              <a:avLst/>
              <a:gdLst>
                <a:gd name="T0" fmla="*/ 1846 w 1846"/>
                <a:gd name="T1" fmla="*/ 0 h 688"/>
                <a:gd name="T2" fmla="*/ 1516 w 1846"/>
                <a:gd name="T3" fmla="*/ 687 h 688"/>
                <a:gd name="T4" fmla="*/ 0 w 1846"/>
                <a:gd name="T5" fmla="*/ 688 h 688"/>
              </a:gdLst>
              <a:ahLst/>
              <a:cxnLst>
                <a:cxn ang="0">
                  <a:pos x="T0" y="T1"/>
                </a:cxn>
                <a:cxn ang="0">
                  <a:pos x="T2" y="T3"/>
                </a:cxn>
                <a:cxn ang="0">
                  <a:pos x="T4" y="T5"/>
                </a:cxn>
              </a:cxnLst>
              <a:rect l="0" t="0" r="r" b="b"/>
              <a:pathLst>
                <a:path w="1846" h="688">
                  <a:moveTo>
                    <a:pt x="1846" y="0"/>
                  </a:moveTo>
                  <a:lnTo>
                    <a:pt x="1516" y="687"/>
                  </a:lnTo>
                  <a:lnTo>
                    <a:pt x="0" y="688"/>
                  </a:lnTo>
                </a:path>
              </a:pathLst>
            </a:custGeom>
            <a:noFill/>
            <a:ln w="38100" cap="rnd" cmpd="sng">
              <a:solidFill>
                <a:srgbClr val="F7CE5B"/>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904" name="Oval 40"/>
            <p:cNvSpPr>
              <a:spLocks noChangeArrowheads="1"/>
            </p:cNvSpPr>
            <p:nvPr/>
          </p:nvSpPr>
          <p:spPr bwMode="auto">
            <a:xfrm rot="-1714964">
              <a:off x="4200" y="2627"/>
              <a:ext cx="600" cy="432"/>
            </a:xfrm>
            <a:prstGeom prst="ellipse">
              <a:avLst/>
            </a:prstGeom>
            <a:solidFill>
              <a:srgbClr val="7B244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36905" name="Oval 41"/>
            <p:cNvSpPr>
              <a:spLocks noChangeArrowheads="1"/>
            </p:cNvSpPr>
            <p:nvPr/>
          </p:nvSpPr>
          <p:spPr bwMode="auto">
            <a:xfrm>
              <a:off x="4539" y="2756"/>
              <a:ext cx="165" cy="198"/>
            </a:xfrm>
            <a:prstGeom prst="ellipse">
              <a:avLst/>
            </a:prstGeom>
            <a:solidFill>
              <a:srgbClr val="007BC5"/>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36906" name="Oval 42"/>
            <p:cNvSpPr>
              <a:spLocks noChangeArrowheads="1"/>
            </p:cNvSpPr>
            <p:nvPr/>
          </p:nvSpPr>
          <p:spPr bwMode="auto">
            <a:xfrm rot="3839235">
              <a:off x="4378" y="2773"/>
              <a:ext cx="123" cy="47"/>
            </a:xfrm>
            <a:prstGeom prst="ellipse">
              <a:avLst/>
            </a:prstGeom>
            <a:solidFill>
              <a:schemeClr val="folHlink"/>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36907" name="Oval 43"/>
            <p:cNvSpPr>
              <a:spLocks noChangeArrowheads="1"/>
            </p:cNvSpPr>
            <p:nvPr/>
          </p:nvSpPr>
          <p:spPr bwMode="auto">
            <a:xfrm>
              <a:off x="4368" y="2916"/>
              <a:ext cx="123" cy="47"/>
            </a:xfrm>
            <a:prstGeom prst="ellipse">
              <a:avLst/>
            </a:prstGeom>
            <a:solidFill>
              <a:schemeClr val="folHlink"/>
            </a:solidFill>
            <a:ln>
              <a:noFill/>
            </a:ln>
            <a:effectLst/>
            <a:extLst>
              <a:ext uri="{91240B29-F687-4F45-9708-019B960494DF}">
                <a14:hiddenLine xmlns:a14="http://schemas.microsoft.com/office/drawing/2010/main" w="1905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36908" name="Rectangle 44"/>
            <p:cNvSpPr>
              <a:spLocks noChangeArrowheads="1"/>
            </p:cNvSpPr>
            <p:nvPr/>
          </p:nvSpPr>
          <p:spPr bwMode="auto">
            <a:xfrm>
              <a:off x="4816" y="2864"/>
              <a:ext cx="77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altLang="en-US" sz="1600" b="1">
                  <a:solidFill>
                    <a:srgbClr val="F7CE5B"/>
                  </a:solidFill>
                  <a:effectLst>
                    <a:outerShdw blurRad="38100" dist="38100" dir="2700000" algn="tl">
                      <a:srgbClr val="000000"/>
                    </a:outerShdw>
                  </a:effectLst>
                </a:rPr>
                <a:t>T-cell</a:t>
              </a:r>
            </a:p>
          </p:txBody>
        </p:sp>
        <p:sp>
          <p:nvSpPr>
            <p:cNvPr id="36909" name="Rectangle 45"/>
            <p:cNvSpPr>
              <a:spLocks noChangeArrowheads="1"/>
            </p:cNvSpPr>
            <p:nvPr/>
          </p:nvSpPr>
          <p:spPr bwMode="auto">
            <a:xfrm>
              <a:off x="1712" y="3683"/>
              <a:ext cx="97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r>
                <a:rPr lang="en-US" altLang="en-US" sz="1800" b="1">
                  <a:solidFill>
                    <a:srgbClr val="F7CE5B"/>
                  </a:solidFill>
                  <a:effectLst>
                    <a:outerShdw blurRad="38100" dist="38100" dir="2700000" algn="tl">
                      <a:srgbClr val="000000"/>
                    </a:outerShdw>
                  </a:effectLst>
                </a:rPr>
                <a:t>Endothelial damage</a:t>
              </a:r>
            </a:p>
          </p:txBody>
        </p:sp>
        <p:sp>
          <p:nvSpPr>
            <p:cNvPr id="36910" name="Line 46"/>
            <p:cNvSpPr>
              <a:spLocks noChangeShapeType="1"/>
            </p:cNvSpPr>
            <p:nvPr/>
          </p:nvSpPr>
          <p:spPr bwMode="auto">
            <a:xfrm>
              <a:off x="2722" y="2366"/>
              <a:ext cx="1" cy="482"/>
            </a:xfrm>
            <a:prstGeom prst="line">
              <a:avLst/>
            </a:prstGeom>
            <a:noFill/>
            <a:ln w="38100">
              <a:solidFill>
                <a:srgbClr val="F7CE5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36911" name="Line 47"/>
            <p:cNvSpPr>
              <a:spLocks noChangeShapeType="1"/>
            </p:cNvSpPr>
            <p:nvPr/>
          </p:nvSpPr>
          <p:spPr bwMode="auto">
            <a:xfrm>
              <a:off x="2800" y="2416"/>
              <a:ext cx="1431" cy="392"/>
            </a:xfrm>
            <a:prstGeom prst="line">
              <a:avLst/>
            </a:prstGeom>
            <a:noFill/>
            <a:ln w="38100">
              <a:solidFill>
                <a:srgbClr val="F7CE5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36912" name="AutoShape 48"/>
            <p:cNvSpPr>
              <a:spLocks noChangeArrowheads="1"/>
            </p:cNvSpPr>
            <p:nvPr/>
          </p:nvSpPr>
          <p:spPr bwMode="auto">
            <a:xfrm>
              <a:off x="2482" y="2864"/>
              <a:ext cx="903" cy="475"/>
            </a:xfrm>
            <a:prstGeom prst="roundRect">
              <a:avLst>
                <a:gd name="adj" fmla="val 16667"/>
              </a:avLst>
            </a:prstGeom>
            <a:solidFill>
              <a:srgbClr val="F7CE5B"/>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nSpc>
                  <a:spcPct val="90000"/>
                </a:lnSpc>
              </a:pPr>
              <a:r>
                <a:rPr lang="en-US" altLang="en-US" sz="1600" b="1">
                  <a:solidFill>
                    <a:srgbClr val="154381"/>
                  </a:solidFill>
                </a:rPr>
                <a:t>Platelet</a:t>
              </a:r>
            </a:p>
            <a:p>
              <a:pPr>
                <a:lnSpc>
                  <a:spcPct val="90000"/>
                </a:lnSpc>
              </a:pPr>
              <a:r>
                <a:rPr lang="en-US" altLang="en-US" sz="1600" b="1">
                  <a:solidFill>
                    <a:srgbClr val="154381"/>
                  </a:solidFill>
                </a:rPr>
                <a:t>activation –</a:t>
              </a:r>
            </a:p>
            <a:p>
              <a:pPr>
                <a:lnSpc>
                  <a:spcPct val="90000"/>
                </a:lnSpc>
              </a:pPr>
              <a:r>
                <a:rPr lang="en-US" altLang="en-US" sz="1600" b="1">
                  <a:solidFill>
                    <a:srgbClr val="154381"/>
                  </a:solidFill>
                </a:rPr>
                <a:t>aggregation</a:t>
              </a:r>
              <a:endParaRPr lang="en-US" altLang="en-GB" sz="1600" b="1">
                <a:effectLst>
                  <a:outerShdw blurRad="38100" dist="38100" dir="2700000" algn="tl">
                    <a:srgbClr val="000000"/>
                  </a:outerShdw>
                </a:effectLst>
              </a:endParaRPr>
            </a:p>
          </p:txBody>
        </p:sp>
        <p:sp>
          <p:nvSpPr>
            <p:cNvPr id="36913" name="AutoShape 49"/>
            <p:cNvSpPr>
              <a:spLocks noChangeArrowheads="1"/>
            </p:cNvSpPr>
            <p:nvPr/>
          </p:nvSpPr>
          <p:spPr bwMode="auto">
            <a:xfrm>
              <a:off x="456" y="2751"/>
              <a:ext cx="1629" cy="783"/>
            </a:xfrm>
            <a:prstGeom prst="roundRect">
              <a:avLst>
                <a:gd name="adj" fmla="val 16667"/>
              </a:avLst>
            </a:prstGeom>
            <a:solidFill>
              <a:srgbClr val="007BC5"/>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nSpc>
                  <a:spcPct val="90000"/>
                </a:lnSpc>
              </a:pPr>
              <a:r>
                <a:rPr lang="en-US" altLang="en-US" sz="1600" b="1"/>
                <a:t>Neutrophil activation,</a:t>
              </a:r>
            </a:p>
            <a:p>
              <a:pPr>
                <a:lnSpc>
                  <a:spcPct val="90000"/>
                </a:lnSpc>
              </a:pPr>
              <a:r>
                <a:rPr lang="en-US" altLang="en-US" sz="1600" b="1"/>
                <a:t>aggregation,</a:t>
              </a:r>
            </a:p>
            <a:p>
              <a:pPr>
                <a:lnSpc>
                  <a:spcPct val="90000"/>
                </a:lnSpc>
              </a:pPr>
              <a:r>
                <a:rPr lang="en-US" altLang="en-US" sz="1600" b="1"/>
                <a:t>degranulation;</a:t>
              </a:r>
            </a:p>
            <a:p>
              <a:pPr>
                <a:lnSpc>
                  <a:spcPct val="90000"/>
                </a:lnSpc>
              </a:pPr>
              <a:r>
                <a:rPr lang="en-US" altLang="en-US" sz="1600" b="1"/>
                <a:t>release of oxygen free radicals and proteases</a:t>
              </a:r>
              <a:endParaRPr lang="en-US" altLang="en-GB" sz="1300" b="1"/>
            </a:p>
          </p:txBody>
        </p:sp>
        <p:sp>
          <p:nvSpPr>
            <p:cNvPr id="36914" name="Oval 50"/>
            <p:cNvSpPr>
              <a:spLocks noChangeArrowheads="1"/>
            </p:cNvSpPr>
            <p:nvPr/>
          </p:nvSpPr>
          <p:spPr bwMode="auto">
            <a:xfrm rot="-5400000">
              <a:off x="4114" y="1179"/>
              <a:ext cx="865" cy="1447"/>
            </a:xfrm>
            <a:prstGeom prst="ellipse">
              <a:avLst/>
            </a:prstGeom>
            <a:noFill/>
            <a:ln w="28575">
              <a:solidFill>
                <a:srgbClr val="F7CE5B"/>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36915" name="AutoShape 51"/>
            <p:cNvSpPr>
              <a:spLocks noChangeArrowheads="1"/>
            </p:cNvSpPr>
            <p:nvPr/>
          </p:nvSpPr>
          <p:spPr bwMode="auto">
            <a:xfrm>
              <a:off x="3884" y="1220"/>
              <a:ext cx="1333" cy="598"/>
            </a:xfrm>
            <a:prstGeom prst="roundRect">
              <a:avLst>
                <a:gd name="adj" fmla="val 16667"/>
              </a:avLst>
            </a:prstGeom>
            <a:solidFill>
              <a:srgbClr val="009DEC"/>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nSpc>
                  <a:spcPct val="90000"/>
                </a:lnSpc>
              </a:pPr>
              <a:r>
                <a:rPr lang="en-US" altLang="en-US" sz="1600" b="1"/>
                <a:t>Anti-inflammatory </a:t>
              </a:r>
            </a:p>
            <a:p>
              <a:pPr>
                <a:lnSpc>
                  <a:spcPct val="90000"/>
                </a:lnSpc>
              </a:pPr>
              <a:r>
                <a:rPr lang="en-US" altLang="en-US" sz="1600" b="1"/>
                <a:t>mediators</a:t>
              </a:r>
              <a:endParaRPr lang="en-US" altLang="en-US" sz="1300"/>
            </a:p>
            <a:p>
              <a:r>
                <a:rPr lang="en-US" altLang="en-US" sz="1300" b="1"/>
                <a:t>IL-4, IL-10, IL-11, IL-13,</a:t>
              </a:r>
              <a:endParaRPr lang="en-US" altLang="en-US" sz="1300"/>
            </a:p>
            <a:p>
              <a:r>
                <a:rPr lang="en-US" altLang="en-US" sz="1300" b="1"/>
                <a:t>IL-1r</a:t>
              </a:r>
              <a:endParaRPr lang="en-US" altLang="en-GB" sz="1300" b="1"/>
            </a:p>
          </p:txBody>
        </p:sp>
        <p:sp>
          <p:nvSpPr>
            <p:cNvPr id="36916" name="AutoShape 52"/>
            <p:cNvSpPr>
              <a:spLocks noChangeArrowheads="1"/>
            </p:cNvSpPr>
            <p:nvPr/>
          </p:nvSpPr>
          <p:spPr bwMode="auto">
            <a:xfrm>
              <a:off x="3720" y="1938"/>
              <a:ext cx="1660" cy="598"/>
            </a:xfrm>
            <a:prstGeom prst="roundRect">
              <a:avLst>
                <a:gd name="adj" fmla="val 16667"/>
              </a:avLst>
            </a:prstGeom>
            <a:solidFill>
              <a:srgbClr val="007BC5"/>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nSpc>
                  <a:spcPct val="90000"/>
                </a:lnSpc>
              </a:pPr>
              <a:r>
                <a:rPr lang="en-US" altLang="en-US" sz="1600" b="1"/>
                <a:t>Pro-inflammatory </a:t>
              </a:r>
            </a:p>
            <a:p>
              <a:pPr>
                <a:lnSpc>
                  <a:spcPct val="90000"/>
                </a:lnSpc>
              </a:pPr>
              <a:r>
                <a:rPr lang="en-US" altLang="en-US" sz="1600" b="1"/>
                <a:t>cytokines</a:t>
              </a:r>
              <a:endParaRPr lang="en-US" altLang="en-US" sz="1300"/>
            </a:p>
            <a:p>
              <a:r>
                <a:rPr lang="en-US" altLang="en-US" sz="1300" b="1"/>
                <a:t>Tumor necrosis factor, IL-1, IL-6, IL-8</a:t>
              </a:r>
              <a:endParaRPr lang="en-US" altLang="en-GB" sz="1300" b="1"/>
            </a:p>
          </p:txBody>
        </p:sp>
        <p:sp>
          <p:nvSpPr>
            <p:cNvPr id="36917" name="Line 53"/>
            <p:cNvSpPr>
              <a:spLocks noChangeShapeType="1"/>
            </p:cNvSpPr>
            <p:nvPr/>
          </p:nvSpPr>
          <p:spPr bwMode="auto">
            <a:xfrm flipH="1">
              <a:off x="1494" y="2311"/>
              <a:ext cx="1190" cy="385"/>
            </a:xfrm>
            <a:prstGeom prst="line">
              <a:avLst/>
            </a:prstGeom>
            <a:noFill/>
            <a:ln w="38100">
              <a:solidFill>
                <a:srgbClr val="F7CE5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36918" name="AutoShape 54"/>
            <p:cNvSpPr>
              <a:spLocks noChangeArrowheads="1"/>
            </p:cNvSpPr>
            <p:nvPr/>
          </p:nvSpPr>
          <p:spPr bwMode="auto">
            <a:xfrm>
              <a:off x="4486" y="3150"/>
              <a:ext cx="733" cy="389"/>
            </a:xfrm>
            <a:prstGeom prst="roundRect">
              <a:avLst>
                <a:gd name="adj" fmla="val 16667"/>
              </a:avLst>
            </a:prstGeom>
            <a:solidFill>
              <a:srgbClr val="007BC5"/>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0" bIns="0" anchor="ctr">
              <a:spAutoFit/>
            </a:bodyPr>
            <a:lstStyle/>
            <a:p>
              <a:pPr>
                <a:lnSpc>
                  <a:spcPct val="90000"/>
                </a:lnSpc>
              </a:pPr>
              <a:r>
                <a:rPr lang="en-US" altLang="en-US" sz="1300" b="1"/>
                <a:t>IL-2,</a:t>
              </a:r>
            </a:p>
            <a:p>
              <a:pPr>
                <a:lnSpc>
                  <a:spcPct val="90000"/>
                </a:lnSpc>
              </a:pPr>
              <a:r>
                <a:rPr lang="en-US" altLang="en-US" sz="1300" b="1"/>
                <a:t>Interferon-</a:t>
              </a:r>
              <a:r>
                <a:rPr lang="en-US" altLang="en-US" sz="1300" b="1">
                  <a:sym typeface="Symbol" charset="2"/>
                </a:rPr>
                <a:t></a:t>
              </a:r>
              <a:r>
                <a:rPr lang="en-US" altLang="en-US" sz="1300" b="1"/>
                <a:t>,</a:t>
              </a:r>
            </a:p>
            <a:p>
              <a:pPr>
                <a:lnSpc>
                  <a:spcPct val="90000"/>
                </a:lnSpc>
              </a:pPr>
              <a:r>
                <a:rPr lang="en-US" altLang="en-US" sz="1300" b="1"/>
                <a:t>GM-CSF</a:t>
              </a:r>
              <a:endParaRPr lang="en-US" altLang="en-GB" sz="1300" b="1"/>
            </a:p>
          </p:txBody>
        </p:sp>
      </p:grpSp>
      <p:grpSp>
        <p:nvGrpSpPr>
          <p:cNvPr id="36919" name="Group 55"/>
          <p:cNvGrpSpPr>
            <a:grpSpLocks/>
          </p:cNvGrpSpPr>
          <p:nvPr/>
        </p:nvGrpSpPr>
        <p:grpSpPr bwMode="auto">
          <a:xfrm>
            <a:off x="571500" y="1430338"/>
            <a:ext cx="3425825" cy="365125"/>
            <a:chOff x="360" y="974"/>
            <a:chExt cx="2158" cy="230"/>
          </a:xfrm>
        </p:grpSpPr>
        <p:sp>
          <p:nvSpPr>
            <p:cNvPr id="36920" name="AutoShape 56"/>
            <p:cNvSpPr>
              <a:spLocks noChangeArrowheads="1"/>
            </p:cNvSpPr>
            <p:nvPr/>
          </p:nvSpPr>
          <p:spPr bwMode="auto">
            <a:xfrm rot="16200000" flipV="1">
              <a:off x="1720" y="541"/>
              <a:ext cx="205" cy="1120"/>
            </a:xfrm>
            <a:prstGeom prst="upArrow">
              <a:avLst>
                <a:gd name="adj1" fmla="val 40491"/>
                <a:gd name="adj2" fmla="val 56658"/>
              </a:avLst>
            </a:prstGeom>
            <a:solidFill>
              <a:srgbClr val="F7CE5B"/>
            </a:solidFill>
            <a:ln>
              <a:noFill/>
            </a:ln>
            <a:effectLst>
              <a:outerShdw blurRad="63500" dist="17961"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6921" name="AutoShape 57"/>
            <p:cNvSpPr>
              <a:spLocks noChangeArrowheads="1"/>
            </p:cNvSpPr>
            <p:nvPr/>
          </p:nvSpPr>
          <p:spPr bwMode="auto">
            <a:xfrm>
              <a:off x="360" y="974"/>
              <a:ext cx="957" cy="226"/>
            </a:xfrm>
            <a:prstGeom prst="roundRect">
              <a:avLst>
                <a:gd name="adj" fmla="val 16667"/>
              </a:avLst>
            </a:prstGeom>
            <a:solidFill>
              <a:srgbClr val="007BC5"/>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gn="ctr"/>
              <a:r>
                <a:rPr lang="en-US" altLang="en-US" sz="2000" b="1"/>
                <a:t>Pathogen</a:t>
              </a:r>
              <a:endParaRPr lang="en-US" altLang="en-GB" sz="2000" b="1"/>
            </a:p>
          </p:txBody>
        </p:sp>
        <p:sp>
          <p:nvSpPr>
            <p:cNvPr id="36922" name="AutoShape 58"/>
            <p:cNvSpPr>
              <a:spLocks noChangeArrowheads="1"/>
            </p:cNvSpPr>
            <p:nvPr/>
          </p:nvSpPr>
          <p:spPr bwMode="auto">
            <a:xfrm>
              <a:off x="1520" y="978"/>
              <a:ext cx="998" cy="226"/>
            </a:xfrm>
            <a:prstGeom prst="roundRect">
              <a:avLst>
                <a:gd name="adj" fmla="val 16667"/>
              </a:avLst>
            </a:prstGeom>
            <a:solidFill>
              <a:srgbClr val="007BC5"/>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5720" tIns="0" rIns="45720" bIns="0" anchor="ctr">
              <a:spAutoFit/>
            </a:bodyPr>
            <a:lstStyle/>
            <a:p>
              <a:pPr algn="ctr">
                <a:spcBef>
                  <a:spcPct val="50000"/>
                </a:spcBef>
              </a:pPr>
              <a:r>
                <a:rPr lang="en-US" altLang="en-US" sz="2000" b="1"/>
                <a:t>Infection</a:t>
              </a:r>
              <a:endParaRPr lang="en-US" altLang="en-GB" sz="2000" b="1"/>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919"/>
                                        </p:tgtEl>
                                        <p:attrNameLst>
                                          <p:attrName>style.visibility</p:attrName>
                                        </p:attrNameLst>
                                      </p:cBhvr>
                                      <p:to>
                                        <p:strVal val="visible"/>
                                      </p:to>
                                    </p:set>
                                    <p:animEffect transition="in" filter="wipe(left)">
                                      <p:cBhvr>
                                        <p:cTn id="7" dur="500"/>
                                        <p:tgtEl>
                                          <p:spTgt spid="3691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wipe(up)">
                                      <p:cBhvr>
                                        <p:cTn id="11" dur="500"/>
                                        <p:tgtEl>
                                          <p:spTgt spid="36868"/>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wipe(up)">
                                      <p:cBhvr>
                                        <p:cTn id="15" dur="500"/>
                                        <p:tgtEl>
                                          <p:spTgt spid="36869"/>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36898"/>
                                        </p:tgtEl>
                                        <p:attrNameLst>
                                          <p:attrName>style.visibility</p:attrName>
                                        </p:attrNameLst>
                                      </p:cBhvr>
                                      <p:to>
                                        <p:strVal val="visible"/>
                                      </p:to>
                                    </p:set>
                                    <p:animEffect transition="in" filter="box(out)">
                                      <p:cBhvr>
                                        <p:cTn id="19" dur="500"/>
                                        <p:tgtEl>
                                          <p:spTgt spid="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FA5762-E454-A94A-9859-BDE8525EE106}"/>
              </a:ext>
            </a:extLst>
          </p:cNvPr>
          <p:cNvPicPr>
            <a:picLocks noChangeAspect="1"/>
          </p:cNvPicPr>
          <p:nvPr/>
        </p:nvPicPr>
        <p:blipFill>
          <a:blip r:embed="rId3"/>
          <a:stretch>
            <a:fillRect/>
          </a:stretch>
        </p:blipFill>
        <p:spPr>
          <a:xfrm>
            <a:off x="390426" y="308148"/>
            <a:ext cx="8363148" cy="6241704"/>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9938" y="2400300"/>
            <a:ext cx="6980237" cy="3767138"/>
          </a:xfrm>
          <a:prstGeom prst="rect">
            <a:avLst/>
          </a:prstGeom>
          <a:solidFill>
            <a:srgbClr val="007BC5"/>
          </a:solidFill>
          <a:ln w="28575">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GB" sz="2200" b="1"/>
              <a:t>A non-specific clinical response including </a:t>
            </a:r>
            <a:br>
              <a:rPr lang="en-US" altLang="en-GB" sz="2200" b="1"/>
            </a:br>
            <a:r>
              <a:rPr lang="en-US" altLang="en-GB" sz="2200" b="1">
                <a:sym typeface="Symbol" charset="2"/>
              </a:rPr>
              <a:t>&gt;</a:t>
            </a:r>
            <a:r>
              <a:rPr lang="en-US" altLang="en-GB" sz="2200" b="1"/>
              <a:t>2 of the following:</a:t>
            </a:r>
          </a:p>
          <a:p>
            <a:endParaRPr lang="en-US" altLang="en-GB" sz="1600" b="1"/>
          </a:p>
          <a:p>
            <a:endParaRPr lang="en-US" altLang="en-GB" sz="1600" b="1"/>
          </a:p>
          <a:p>
            <a:endParaRPr lang="en-US" altLang="en-GB" sz="1600" b="1"/>
          </a:p>
          <a:p>
            <a:endParaRPr lang="en-US" altLang="en-GB" sz="1600" b="1"/>
          </a:p>
          <a:p>
            <a:endParaRPr lang="en-US" altLang="en-GB" sz="1600" b="1"/>
          </a:p>
          <a:p>
            <a:endParaRPr lang="en-US" altLang="en-GB" sz="1600" b="1"/>
          </a:p>
          <a:p>
            <a:endParaRPr lang="en-US" altLang="en-GB" sz="1600" b="1"/>
          </a:p>
          <a:p>
            <a:endParaRPr lang="en-US" altLang="en-GB" sz="1600" b="1"/>
          </a:p>
          <a:p>
            <a:endParaRPr lang="en-US" altLang="en-GB" sz="2000" b="1">
              <a:sym typeface="Symbol" charset="2"/>
            </a:endParaRPr>
          </a:p>
          <a:p>
            <a:r>
              <a:rPr lang="en-US" altLang="en-GB" sz="2200" b="1">
                <a:sym typeface="Symbol" charset="2"/>
              </a:rPr>
              <a:t>As well as infection, SIRS can also be caused by trauma, burns, pancreatitis and other insults</a:t>
            </a:r>
          </a:p>
        </p:txBody>
      </p:sp>
      <p:sp>
        <p:nvSpPr>
          <p:cNvPr id="3075" name="Line 3"/>
          <p:cNvSpPr>
            <a:spLocks noChangeShapeType="1"/>
          </p:cNvSpPr>
          <p:nvPr/>
        </p:nvSpPr>
        <p:spPr bwMode="auto">
          <a:xfrm>
            <a:off x="885825" y="3070225"/>
            <a:ext cx="120650"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blurRad="63500" dist="17961" dir="2700000" algn="ctr" rotWithShape="0">
                    <a:srgbClr val="000000">
                      <a:alpha val="74998"/>
                    </a:srgbClr>
                  </a:outerShdw>
                </a:effectLst>
              </a14:hiddenEffects>
            </a:ext>
          </a:extLst>
        </p:spPr>
        <p:txBody>
          <a:bodyPr lIns="0" tIns="0" rIns="0" bIns="0" anchor="ctr">
            <a:spAutoFit/>
          </a:bodyPr>
          <a:lstStyle/>
          <a:p>
            <a:endParaRPr lang="en-US"/>
          </a:p>
        </p:txBody>
      </p:sp>
      <p:sp>
        <p:nvSpPr>
          <p:cNvPr id="3076" name="Rectangle 4"/>
          <p:cNvSpPr>
            <a:spLocks noChangeArrowheads="1"/>
          </p:cNvSpPr>
          <p:nvPr/>
        </p:nvSpPr>
        <p:spPr bwMode="auto">
          <a:xfrm>
            <a:off x="284163" y="1320800"/>
            <a:ext cx="8647112" cy="860425"/>
          </a:xfrm>
          <a:prstGeom prst="rect">
            <a:avLst/>
          </a:prstGeom>
          <a:gradFill rotWithShape="0">
            <a:gsLst>
              <a:gs pos="0">
                <a:srgbClr val="007BC5"/>
              </a:gs>
              <a:gs pos="100000">
                <a:srgbClr val="F7CE5B"/>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7" name="Rectangle 5"/>
          <p:cNvSpPr>
            <a:spLocks noChangeArrowheads="1"/>
          </p:cNvSpPr>
          <p:nvPr/>
        </p:nvSpPr>
        <p:spPr bwMode="auto">
          <a:xfrm>
            <a:off x="2270125" y="1325563"/>
            <a:ext cx="1052513" cy="865187"/>
          </a:xfrm>
          <a:prstGeom prst="rect">
            <a:avLst/>
          </a:prstGeom>
          <a:gradFill rotWithShape="0">
            <a:gsLst>
              <a:gs pos="0">
                <a:srgbClr val="007BC5">
                  <a:gamma/>
                  <a:shade val="46275"/>
                  <a:invGamma/>
                </a:srgbClr>
              </a:gs>
              <a:gs pos="50000">
                <a:srgbClr val="007BC5"/>
              </a:gs>
              <a:gs pos="100000">
                <a:srgbClr val="007BC5">
                  <a:gamma/>
                  <a:shade val="46275"/>
                  <a:invGamma/>
                </a:srgbClr>
              </a:gs>
            </a:gsLst>
            <a:lin ang="0" scaled="1"/>
          </a:gradFill>
          <a:ln w="28575">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 name="Rectangle 6"/>
          <p:cNvSpPr>
            <a:spLocks noGrp="1" noChangeArrowheads="1"/>
          </p:cNvSpPr>
          <p:nvPr>
            <p:ph type="title"/>
          </p:nvPr>
        </p:nvSpPr>
        <p:spPr>
          <a:xfrm>
            <a:off x="284163" y="381000"/>
            <a:ext cx="8536309" cy="609600"/>
          </a:xfrm>
        </p:spPr>
        <p:txBody>
          <a:bodyPr/>
          <a:lstStyle/>
          <a:p>
            <a:r>
              <a:rPr lang="en-US" altLang="en-GB" sz="2800" dirty="0">
                <a:latin typeface="Calibri" charset="0"/>
                <a:ea typeface="Calibri" charset="0"/>
                <a:cs typeface="Calibri" charset="0"/>
              </a:rPr>
              <a:t>We no longer talk about ‘SIRS’ </a:t>
            </a:r>
            <a:r>
              <a:rPr lang="mr-IN" altLang="en-GB" sz="2800" dirty="0">
                <a:latin typeface="Calibri" charset="0"/>
                <a:ea typeface="Calibri" charset="0"/>
                <a:cs typeface="Calibri" charset="0"/>
              </a:rPr>
              <a:t>–</a:t>
            </a:r>
            <a:r>
              <a:rPr lang="en-US" altLang="en-GB" sz="2800" dirty="0">
                <a:latin typeface="Calibri" charset="0"/>
                <a:ea typeface="Calibri" charset="0"/>
                <a:cs typeface="Calibri" charset="0"/>
              </a:rPr>
              <a:t> SIRS is normal</a:t>
            </a:r>
            <a:endParaRPr lang="en-GB" altLang="en-US" dirty="0">
              <a:latin typeface="Calibri" charset="0"/>
              <a:ea typeface="Calibri" charset="0"/>
              <a:cs typeface="Calibri" charset="0"/>
            </a:endParaRPr>
          </a:p>
        </p:txBody>
      </p:sp>
      <p:sp>
        <p:nvSpPr>
          <p:cNvPr id="3079" name="Rectangle 7"/>
          <p:cNvSpPr>
            <a:spLocks noChangeArrowheads="1"/>
          </p:cNvSpPr>
          <p:nvPr/>
        </p:nvSpPr>
        <p:spPr bwMode="auto">
          <a:xfrm>
            <a:off x="3954463" y="1597025"/>
            <a:ext cx="8191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95000"/>
              </a:lnSpc>
              <a:spcBef>
                <a:spcPct val="10000"/>
              </a:spcBef>
              <a:spcAft>
                <a:spcPct val="10000"/>
              </a:spcAft>
            </a:pPr>
            <a:r>
              <a:rPr lang="en-US" altLang="en-GB" sz="2000" b="1">
                <a:solidFill>
                  <a:schemeClr val="bg2"/>
                </a:solidFill>
              </a:rPr>
              <a:t>Sepsis</a:t>
            </a:r>
          </a:p>
        </p:txBody>
      </p:sp>
      <p:sp>
        <p:nvSpPr>
          <p:cNvPr id="3080" name="Rectangle 8"/>
          <p:cNvSpPr>
            <a:spLocks noChangeArrowheads="1"/>
          </p:cNvSpPr>
          <p:nvPr/>
        </p:nvSpPr>
        <p:spPr bwMode="auto">
          <a:xfrm>
            <a:off x="2501900" y="1597025"/>
            <a:ext cx="5937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95000"/>
              </a:lnSpc>
              <a:spcBef>
                <a:spcPct val="10000"/>
              </a:spcBef>
              <a:spcAft>
                <a:spcPct val="10000"/>
              </a:spcAft>
            </a:pPr>
            <a:r>
              <a:rPr lang="en-US" altLang="en-GB" sz="2000" b="1">
                <a:effectLst>
                  <a:outerShdw blurRad="38100" dist="38100" dir="2700000" algn="tl">
                    <a:srgbClr val="000000"/>
                  </a:outerShdw>
                </a:effectLst>
              </a:rPr>
              <a:t>SIRS</a:t>
            </a:r>
            <a:endParaRPr lang="en-US" altLang="en-GB" sz="1800" b="1">
              <a:effectLst>
                <a:outerShdw blurRad="38100" dist="38100" dir="2700000" algn="tl">
                  <a:srgbClr val="000000"/>
                </a:outerShdw>
              </a:effectLst>
            </a:endParaRPr>
          </a:p>
        </p:txBody>
      </p:sp>
      <p:sp>
        <p:nvSpPr>
          <p:cNvPr id="3081" name="Rectangle 9"/>
          <p:cNvSpPr>
            <a:spLocks noChangeArrowheads="1"/>
          </p:cNvSpPr>
          <p:nvPr/>
        </p:nvSpPr>
        <p:spPr bwMode="auto">
          <a:xfrm>
            <a:off x="511175" y="1612900"/>
            <a:ext cx="10572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85000"/>
              </a:lnSpc>
              <a:spcBef>
                <a:spcPct val="10000"/>
              </a:spcBef>
              <a:spcAft>
                <a:spcPct val="10000"/>
              </a:spcAft>
            </a:pPr>
            <a:r>
              <a:rPr lang="en-US" altLang="en-GB" sz="2000" b="1"/>
              <a:t>Infection</a:t>
            </a:r>
            <a:endParaRPr lang="en-US" altLang="en-GB" sz="1600" b="1"/>
          </a:p>
        </p:txBody>
      </p:sp>
      <p:sp>
        <p:nvSpPr>
          <p:cNvPr id="3082" name="Rectangle 10"/>
          <p:cNvSpPr>
            <a:spLocks noChangeArrowheads="1"/>
          </p:cNvSpPr>
          <p:nvPr/>
        </p:nvSpPr>
        <p:spPr bwMode="auto">
          <a:xfrm>
            <a:off x="5589588" y="1454150"/>
            <a:ext cx="833437"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95000"/>
              </a:lnSpc>
              <a:spcBef>
                <a:spcPct val="10000"/>
              </a:spcBef>
              <a:spcAft>
                <a:spcPct val="10000"/>
              </a:spcAft>
            </a:pPr>
            <a:r>
              <a:rPr lang="en-US" altLang="en-GB" sz="2000" b="1">
                <a:solidFill>
                  <a:schemeClr val="bg2"/>
                </a:solidFill>
              </a:rPr>
              <a:t>Severe</a:t>
            </a:r>
            <a:br>
              <a:rPr lang="en-US" altLang="en-GB" sz="2000" b="1">
                <a:solidFill>
                  <a:schemeClr val="bg2"/>
                </a:solidFill>
              </a:rPr>
            </a:br>
            <a:r>
              <a:rPr lang="en-US" altLang="en-GB" sz="2000" b="1">
                <a:solidFill>
                  <a:schemeClr val="bg2"/>
                </a:solidFill>
              </a:rPr>
              <a:t>sepsis</a:t>
            </a:r>
            <a:endParaRPr lang="en-US" altLang="en-GB" sz="2600" b="1">
              <a:solidFill>
                <a:schemeClr val="bg2"/>
              </a:solidFill>
            </a:endParaRPr>
          </a:p>
        </p:txBody>
      </p:sp>
      <p:sp>
        <p:nvSpPr>
          <p:cNvPr id="3083" name="Rectangle 11"/>
          <p:cNvSpPr>
            <a:spLocks noChangeArrowheads="1"/>
          </p:cNvSpPr>
          <p:nvPr/>
        </p:nvSpPr>
        <p:spPr bwMode="auto">
          <a:xfrm>
            <a:off x="7335838" y="1598613"/>
            <a:ext cx="706437"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95000"/>
              </a:lnSpc>
              <a:spcBef>
                <a:spcPct val="10000"/>
              </a:spcBef>
              <a:spcAft>
                <a:spcPct val="10000"/>
              </a:spcAft>
            </a:pPr>
            <a:r>
              <a:rPr lang="en-US" altLang="en-GB" sz="2000" b="1">
                <a:solidFill>
                  <a:schemeClr val="bg2"/>
                </a:solidFill>
              </a:rPr>
              <a:t>Death</a:t>
            </a:r>
          </a:p>
        </p:txBody>
      </p:sp>
      <p:sp>
        <p:nvSpPr>
          <p:cNvPr id="3084" name="Rectangle 12"/>
          <p:cNvSpPr>
            <a:spLocks noChangeArrowheads="1"/>
          </p:cNvSpPr>
          <p:nvPr/>
        </p:nvSpPr>
        <p:spPr bwMode="auto">
          <a:xfrm>
            <a:off x="984250" y="3297238"/>
            <a:ext cx="6573838" cy="1966912"/>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spcBef>
                <a:spcPct val="20000"/>
              </a:spcBef>
              <a:buClr>
                <a:srgbClr val="F7CE5B"/>
              </a:buClr>
              <a:buSzPct val="70000"/>
              <a:buFont typeface="Wingdings" charset="2"/>
              <a:buChar char="l"/>
            </a:pPr>
            <a:r>
              <a:rPr lang="en-US" altLang="en-GB" sz="2200" b="1"/>
              <a:t>Temperature </a:t>
            </a:r>
            <a:r>
              <a:rPr lang="en-US" altLang="en-GB" sz="2200" b="1">
                <a:sym typeface="Symbol" charset="2"/>
              </a:rPr>
              <a:t>&gt;</a:t>
            </a:r>
            <a:r>
              <a:rPr lang="en-US" altLang="en-GB" sz="2200" b="1"/>
              <a:t>38</a:t>
            </a:r>
            <a:r>
              <a:rPr lang="en-US" altLang="en-GB" sz="2200" b="1" baseline="30000"/>
              <a:t>o</a:t>
            </a:r>
            <a:r>
              <a:rPr lang="en-US" altLang="en-GB" sz="2200" b="1"/>
              <a:t>C or </a:t>
            </a:r>
            <a:r>
              <a:rPr lang="en-US" altLang="en-GB" sz="2200" b="1">
                <a:sym typeface="Symbol" charset="2"/>
              </a:rPr>
              <a:t>&lt;</a:t>
            </a:r>
            <a:r>
              <a:rPr lang="en-US" altLang="en-GB" sz="2200" b="1"/>
              <a:t>36</a:t>
            </a:r>
            <a:r>
              <a:rPr lang="en-US" altLang="en-GB" sz="2200" b="1" baseline="30000"/>
              <a:t>o</a:t>
            </a:r>
            <a:r>
              <a:rPr lang="en-US" altLang="en-GB" sz="2200" b="1"/>
              <a:t>C</a:t>
            </a:r>
          </a:p>
          <a:p>
            <a:pPr>
              <a:spcBef>
                <a:spcPct val="20000"/>
              </a:spcBef>
              <a:buClr>
                <a:srgbClr val="F7CE5B"/>
              </a:buClr>
              <a:buSzPct val="70000"/>
              <a:buFont typeface="Wingdings" charset="2"/>
              <a:buChar char="l"/>
            </a:pPr>
            <a:r>
              <a:rPr lang="en-US" altLang="en-GB" sz="2200" b="1"/>
              <a:t>Heart rate </a:t>
            </a:r>
            <a:r>
              <a:rPr lang="en-US" altLang="en-GB" sz="2200" b="1">
                <a:sym typeface="Symbol" charset="2"/>
              </a:rPr>
              <a:t>&gt;</a:t>
            </a:r>
            <a:r>
              <a:rPr lang="en-US" altLang="en-GB" sz="2200" b="1"/>
              <a:t>90 beats/min</a:t>
            </a:r>
          </a:p>
          <a:p>
            <a:pPr>
              <a:spcBef>
                <a:spcPct val="20000"/>
              </a:spcBef>
              <a:buClr>
                <a:srgbClr val="F7CE5B"/>
              </a:buClr>
              <a:buSzPct val="70000"/>
              <a:buFont typeface="Wingdings" charset="2"/>
              <a:buChar char="l"/>
            </a:pPr>
            <a:r>
              <a:rPr lang="en-US" altLang="en-GB" sz="2200" b="1"/>
              <a:t>Respiratory rate </a:t>
            </a:r>
            <a:r>
              <a:rPr lang="en-US" altLang="en-GB" sz="2200" b="1">
                <a:sym typeface="Symbol" charset="2"/>
              </a:rPr>
              <a:t>&gt;</a:t>
            </a:r>
            <a:r>
              <a:rPr lang="en-US" altLang="en-GB" sz="2200" b="1"/>
              <a:t>20/min</a:t>
            </a:r>
          </a:p>
          <a:p>
            <a:pPr>
              <a:spcBef>
                <a:spcPct val="20000"/>
              </a:spcBef>
              <a:buClr>
                <a:srgbClr val="F7CE5B"/>
              </a:buClr>
              <a:buSzPct val="70000"/>
              <a:buFont typeface="Wingdings" charset="2"/>
              <a:buChar char="l"/>
            </a:pPr>
            <a:r>
              <a:rPr lang="en-US" altLang="en-GB" sz="2200" b="1"/>
              <a:t>White blood cell count </a:t>
            </a:r>
            <a:r>
              <a:rPr lang="en-US" altLang="en-GB" sz="2200" b="1">
                <a:sym typeface="Symbol" charset="2"/>
              </a:rPr>
              <a:t>&gt;</a:t>
            </a:r>
            <a:r>
              <a:rPr lang="en-US" altLang="en-GB" sz="2200" b="1"/>
              <a:t>12,000/mm</a:t>
            </a:r>
            <a:r>
              <a:rPr lang="en-US" altLang="en-GB" sz="2200" b="1" baseline="30000"/>
              <a:t>3</a:t>
            </a:r>
            <a:r>
              <a:rPr lang="en-US" altLang="en-GB" sz="2200" b="1"/>
              <a:t> </a:t>
            </a:r>
            <a:r>
              <a:rPr lang="en-US" altLang="en-GB" sz="2200" b="1">
                <a:sym typeface="Symbol" charset="2"/>
              </a:rPr>
              <a:t>or &lt;4,000/</a:t>
            </a:r>
            <a:r>
              <a:rPr lang="en-US" altLang="en-GB" sz="2200" b="1"/>
              <a:t>mm</a:t>
            </a:r>
            <a:r>
              <a:rPr lang="en-US" altLang="en-GB" sz="2200" b="1" baseline="30000"/>
              <a:t>3</a:t>
            </a:r>
            <a:r>
              <a:rPr lang="en-US" altLang="en-GB" sz="2200" b="1">
                <a:sym typeface="Symbol" charset="2"/>
              </a:rPr>
              <a:t> or &gt;10% immature neutrophils</a:t>
            </a:r>
            <a:endParaRPr lang="en-GB" altLang="en-US" sz="2200" b="1">
              <a:solidFill>
                <a:schemeClr val="accent2"/>
              </a:solidFill>
              <a:sym typeface="Symbol" charset="2"/>
            </a:endParaRPr>
          </a:p>
        </p:txBody>
      </p:sp>
      <p:sp>
        <p:nvSpPr>
          <p:cNvPr id="3085" name="Rectangle 13"/>
          <p:cNvSpPr>
            <a:spLocks noChangeArrowheads="1"/>
          </p:cNvSpPr>
          <p:nvPr/>
        </p:nvSpPr>
        <p:spPr bwMode="auto">
          <a:xfrm>
            <a:off x="2740025" y="2192338"/>
            <a:ext cx="111125" cy="196850"/>
          </a:xfrm>
          <a:prstGeom prst="rect">
            <a:avLst/>
          </a:prstGeom>
          <a:solidFill>
            <a:srgbClr val="F7CE5B"/>
          </a:solidFill>
          <a:ln w="1270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Oval 1"/>
          <p:cNvSpPr/>
          <p:nvPr/>
        </p:nvSpPr>
        <p:spPr bwMode="auto">
          <a:xfrm>
            <a:off x="1835696" y="1124744"/>
            <a:ext cx="4824536" cy="1264444"/>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4851813" y="1542262"/>
            <a:ext cx="1800200" cy="461665"/>
          </a:xfrm>
          <a:prstGeom prst="rect">
            <a:avLst/>
          </a:prstGeom>
          <a:noFill/>
        </p:spPr>
        <p:txBody>
          <a:bodyPr wrap="square" rtlCol="0">
            <a:spAutoFit/>
          </a:bodyPr>
          <a:lstStyle/>
          <a:p>
            <a:r>
              <a:rPr lang="en-US" b="1" dirty="0">
                <a:solidFill>
                  <a:srgbClr val="FF0000"/>
                </a:solidFill>
                <a:latin typeface="Calibri" charset="0"/>
                <a:ea typeface="Calibri" charset="0"/>
                <a:cs typeface="Calibri" charset="0"/>
              </a:rPr>
              <a:t>Old!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84163" y="1319213"/>
            <a:ext cx="8647112" cy="847725"/>
          </a:xfrm>
          <a:prstGeom prst="rect">
            <a:avLst/>
          </a:prstGeom>
          <a:gradFill rotWithShape="0">
            <a:gsLst>
              <a:gs pos="0">
                <a:srgbClr val="007BC5"/>
              </a:gs>
              <a:gs pos="100000">
                <a:srgbClr val="F7CE5B"/>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5410200" y="1323975"/>
            <a:ext cx="1225550" cy="844550"/>
          </a:xfrm>
          <a:prstGeom prst="rect">
            <a:avLst/>
          </a:prstGeom>
          <a:gradFill rotWithShape="0">
            <a:gsLst>
              <a:gs pos="0">
                <a:srgbClr val="007BC5">
                  <a:gamma/>
                  <a:shade val="46275"/>
                  <a:invGamma/>
                </a:srgbClr>
              </a:gs>
              <a:gs pos="50000">
                <a:srgbClr val="007BC5"/>
              </a:gs>
              <a:gs pos="100000">
                <a:srgbClr val="007BC5">
                  <a:gamma/>
                  <a:shade val="46275"/>
                  <a:invGamma/>
                </a:srgbClr>
              </a:gs>
            </a:gsLst>
            <a:lin ang="0" scaled="1"/>
          </a:gradFill>
          <a:ln w="28575">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533400" y="381000"/>
            <a:ext cx="8077200" cy="533400"/>
          </a:xfrm>
        </p:spPr>
        <p:txBody>
          <a:bodyPr/>
          <a:lstStyle/>
          <a:p>
            <a:r>
              <a:rPr lang="en-US" altLang="en-GB" sz="2800" dirty="0">
                <a:latin typeface="Calibri" charset="0"/>
                <a:ea typeface="Calibri" charset="0"/>
                <a:cs typeface="Calibri" charset="0"/>
              </a:rPr>
              <a:t>NEW: infection-inflammation vs sepsis</a:t>
            </a:r>
            <a:endParaRPr lang="en-GB" altLang="en-US" sz="2400" b="0" dirty="0">
              <a:latin typeface="Calibri" charset="0"/>
              <a:ea typeface="Calibri" charset="0"/>
              <a:cs typeface="Calibri" charset="0"/>
            </a:endParaRPr>
          </a:p>
        </p:txBody>
      </p:sp>
      <p:sp>
        <p:nvSpPr>
          <p:cNvPr id="6151" name="Rectangle 7"/>
          <p:cNvSpPr>
            <a:spLocks noChangeArrowheads="1"/>
          </p:cNvSpPr>
          <p:nvPr/>
        </p:nvSpPr>
        <p:spPr bwMode="auto">
          <a:xfrm>
            <a:off x="511175" y="1611313"/>
            <a:ext cx="10572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85000"/>
              </a:lnSpc>
              <a:spcBef>
                <a:spcPct val="10000"/>
              </a:spcBef>
              <a:spcAft>
                <a:spcPct val="10000"/>
              </a:spcAft>
            </a:pPr>
            <a:r>
              <a:rPr lang="en-US" altLang="en-GB" sz="2000" b="1" dirty="0"/>
              <a:t>Infection</a:t>
            </a:r>
            <a:endParaRPr lang="en-US" altLang="en-GB" sz="1600" b="1" dirty="0"/>
          </a:p>
        </p:txBody>
      </p:sp>
      <p:sp>
        <p:nvSpPr>
          <p:cNvPr id="6152" name="Rectangle 8"/>
          <p:cNvSpPr>
            <a:spLocks noChangeArrowheads="1"/>
          </p:cNvSpPr>
          <p:nvPr/>
        </p:nvSpPr>
        <p:spPr bwMode="auto">
          <a:xfrm>
            <a:off x="5672082" y="1611962"/>
            <a:ext cx="66845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95000"/>
              </a:lnSpc>
              <a:spcBef>
                <a:spcPct val="10000"/>
              </a:spcBef>
              <a:spcAft>
                <a:spcPct val="10000"/>
              </a:spcAft>
            </a:pPr>
            <a:r>
              <a:rPr lang="en-US" altLang="en-GB" sz="2000" b="1" dirty="0">
                <a:effectLst>
                  <a:outerShdw blurRad="38100" dist="38100" dir="2700000" algn="tl">
                    <a:srgbClr val="000000"/>
                  </a:outerShdw>
                </a:effectLst>
              </a:rPr>
              <a:t>Sepsis</a:t>
            </a:r>
            <a:endParaRPr lang="en-US" altLang="en-GB" b="1" dirty="0">
              <a:effectLst>
                <a:outerShdw blurRad="38100" dist="38100" dir="2700000" algn="tl">
                  <a:srgbClr val="000000"/>
                </a:outerShdw>
              </a:effectLst>
            </a:endParaRPr>
          </a:p>
        </p:txBody>
      </p:sp>
      <p:sp>
        <p:nvSpPr>
          <p:cNvPr id="6153" name="Rectangle 9"/>
          <p:cNvSpPr>
            <a:spLocks noChangeArrowheads="1"/>
          </p:cNvSpPr>
          <p:nvPr/>
        </p:nvSpPr>
        <p:spPr bwMode="auto">
          <a:xfrm>
            <a:off x="7332663" y="1597025"/>
            <a:ext cx="706437"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lvl1pPr defTabSz="658813">
              <a:defRPr sz="2400">
                <a:solidFill>
                  <a:schemeClr val="tx1"/>
                </a:solidFill>
                <a:latin typeface="Times New Roman" charset="0"/>
              </a:defRPr>
            </a:lvl1pPr>
            <a:lvl2pPr marL="744538" indent="-288925" defTabSz="658813">
              <a:defRPr sz="2400">
                <a:solidFill>
                  <a:schemeClr val="tx1"/>
                </a:solidFill>
                <a:latin typeface="Times New Roman" charset="0"/>
              </a:defRPr>
            </a:lvl2pPr>
            <a:lvl3pPr marL="1089025" indent="-230188" defTabSz="658813">
              <a:defRPr sz="2400">
                <a:solidFill>
                  <a:schemeClr val="tx1"/>
                </a:solidFill>
                <a:latin typeface="Times New Roman" charset="0"/>
              </a:defRPr>
            </a:lvl3pPr>
            <a:lvl4pPr marL="1368425" indent="-165100" defTabSz="658813">
              <a:defRPr sz="2400">
                <a:solidFill>
                  <a:schemeClr val="tx1"/>
                </a:solidFill>
                <a:latin typeface="Times New Roman" charset="0"/>
              </a:defRPr>
            </a:lvl4pPr>
            <a:lvl5pPr marL="1647825" indent="-165100" defTabSz="658813">
              <a:defRPr sz="2400">
                <a:solidFill>
                  <a:schemeClr val="tx1"/>
                </a:solidFill>
                <a:latin typeface="Times New Roman" charset="0"/>
              </a:defRPr>
            </a:lvl5pPr>
            <a:lvl6pPr marL="2105025" indent="-165100" defTabSz="658813" eaLnBrk="0" fontAlgn="base" hangingPunct="0">
              <a:spcBef>
                <a:spcPct val="0"/>
              </a:spcBef>
              <a:spcAft>
                <a:spcPct val="0"/>
              </a:spcAft>
              <a:defRPr sz="2400">
                <a:solidFill>
                  <a:schemeClr val="tx1"/>
                </a:solidFill>
                <a:latin typeface="Times New Roman" charset="0"/>
              </a:defRPr>
            </a:lvl6pPr>
            <a:lvl7pPr marL="2562225" indent="-165100" defTabSz="658813" eaLnBrk="0" fontAlgn="base" hangingPunct="0">
              <a:spcBef>
                <a:spcPct val="0"/>
              </a:spcBef>
              <a:spcAft>
                <a:spcPct val="0"/>
              </a:spcAft>
              <a:defRPr sz="2400">
                <a:solidFill>
                  <a:schemeClr val="tx1"/>
                </a:solidFill>
                <a:latin typeface="Times New Roman" charset="0"/>
              </a:defRPr>
            </a:lvl7pPr>
            <a:lvl8pPr marL="3019425" indent="-165100" defTabSz="658813" eaLnBrk="0" fontAlgn="base" hangingPunct="0">
              <a:spcBef>
                <a:spcPct val="0"/>
              </a:spcBef>
              <a:spcAft>
                <a:spcPct val="0"/>
              </a:spcAft>
              <a:defRPr sz="2400">
                <a:solidFill>
                  <a:schemeClr val="tx1"/>
                </a:solidFill>
                <a:latin typeface="Times New Roman" charset="0"/>
              </a:defRPr>
            </a:lvl8pPr>
            <a:lvl9pPr marL="3476625" indent="-165100" defTabSz="658813" eaLnBrk="0" fontAlgn="base" hangingPunct="0">
              <a:spcBef>
                <a:spcPct val="0"/>
              </a:spcBef>
              <a:spcAft>
                <a:spcPct val="0"/>
              </a:spcAft>
              <a:defRPr sz="2400">
                <a:solidFill>
                  <a:schemeClr val="tx1"/>
                </a:solidFill>
                <a:latin typeface="Times New Roman" charset="0"/>
              </a:defRPr>
            </a:lvl9pPr>
          </a:lstStyle>
          <a:p>
            <a:pPr algn="ctr">
              <a:lnSpc>
                <a:spcPct val="95000"/>
              </a:lnSpc>
              <a:spcBef>
                <a:spcPct val="10000"/>
              </a:spcBef>
              <a:spcAft>
                <a:spcPct val="10000"/>
              </a:spcAft>
            </a:pPr>
            <a:r>
              <a:rPr lang="en-US" altLang="en-GB" sz="2000" b="1">
                <a:solidFill>
                  <a:schemeClr val="bg2"/>
                </a:solidFill>
              </a:rPr>
              <a:t>Death</a:t>
            </a:r>
          </a:p>
        </p:txBody>
      </p:sp>
      <p:sp>
        <p:nvSpPr>
          <p:cNvPr id="6154" name="Rectangle 10"/>
          <p:cNvSpPr>
            <a:spLocks noChangeArrowheads="1"/>
          </p:cNvSpPr>
          <p:nvPr/>
        </p:nvSpPr>
        <p:spPr bwMode="auto">
          <a:xfrm>
            <a:off x="755577" y="2398713"/>
            <a:ext cx="5683324" cy="3768725"/>
          </a:xfrm>
          <a:prstGeom prst="rect">
            <a:avLst/>
          </a:prstGeom>
          <a:solidFill>
            <a:srgbClr val="007BC5"/>
          </a:solidFill>
          <a:ln w="28575">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GB" sz="2200" b="1" dirty="0"/>
              <a:t>Infection with signs of at least one </a:t>
            </a:r>
            <a:r>
              <a:rPr lang="en-US" altLang="en-GB" sz="2200" b="1" u="sng" dirty="0"/>
              <a:t>acute</a:t>
            </a:r>
            <a:r>
              <a:rPr lang="en-US" altLang="en-GB" sz="2200" b="1" dirty="0"/>
              <a:t> organ dysfunction as represented by a SOFA* score of 2 or more:</a:t>
            </a:r>
          </a:p>
          <a:p>
            <a:endParaRPr lang="en-US" altLang="en-GB" sz="1600" b="1" dirty="0">
              <a:sym typeface="Symbol" charset="2"/>
            </a:endParaRPr>
          </a:p>
        </p:txBody>
      </p:sp>
      <p:sp>
        <p:nvSpPr>
          <p:cNvPr id="6155" name="Rectangle 11"/>
          <p:cNvSpPr>
            <a:spLocks noChangeArrowheads="1"/>
          </p:cNvSpPr>
          <p:nvPr/>
        </p:nvSpPr>
        <p:spPr bwMode="auto">
          <a:xfrm>
            <a:off x="974830" y="3546662"/>
            <a:ext cx="5100638" cy="3274743"/>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spcBef>
                <a:spcPct val="20000"/>
              </a:spcBef>
              <a:buClr>
                <a:srgbClr val="F7CE5B"/>
              </a:buClr>
              <a:buSzPct val="70000"/>
              <a:buFont typeface="Wingdings" charset="2"/>
              <a:buChar char="l"/>
            </a:pPr>
            <a:r>
              <a:rPr lang="en-US" altLang="en-GB" sz="2200" b="1" dirty="0"/>
              <a:t>Hypotension</a:t>
            </a:r>
          </a:p>
          <a:p>
            <a:pPr>
              <a:spcBef>
                <a:spcPct val="20000"/>
              </a:spcBef>
              <a:buClr>
                <a:srgbClr val="F7CE5B"/>
              </a:buClr>
              <a:buSzPct val="70000"/>
              <a:buFont typeface="Wingdings" charset="2"/>
              <a:buChar char="l"/>
            </a:pPr>
            <a:r>
              <a:rPr lang="en-US" altLang="en-GB" sz="2200" b="1" dirty="0"/>
              <a:t>Altered GCS</a:t>
            </a:r>
          </a:p>
          <a:p>
            <a:pPr>
              <a:spcBef>
                <a:spcPct val="20000"/>
              </a:spcBef>
              <a:buClr>
                <a:srgbClr val="F7CE5B"/>
              </a:buClr>
              <a:buSzPct val="70000"/>
              <a:buFont typeface="Wingdings" charset="2"/>
              <a:buChar char="l"/>
            </a:pPr>
            <a:r>
              <a:rPr lang="en-US" altLang="en-GB" sz="2200" b="1" dirty="0"/>
              <a:t>Respiratory failure (PaO</a:t>
            </a:r>
            <a:r>
              <a:rPr lang="en-US" altLang="en-GB" sz="2200" b="1" baseline="-25000" dirty="0"/>
              <a:t>2</a:t>
            </a:r>
            <a:r>
              <a:rPr lang="en-US" altLang="en-GB" sz="2200" b="1" dirty="0"/>
              <a:t>/FiO</a:t>
            </a:r>
            <a:r>
              <a:rPr lang="en-US" altLang="en-GB" sz="2200" b="1" baseline="-25000" dirty="0"/>
              <a:t>2</a:t>
            </a:r>
            <a:r>
              <a:rPr lang="en-US" altLang="en-GB" sz="2200" b="1" dirty="0"/>
              <a:t>)</a:t>
            </a:r>
          </a:p>
          <a:p>
            <a:pPr>
              <a:spcBef>
                <a:spcPct val="20000"/>
              </a:spcBef>
              <a:buClr>
                <a:srgbClr val="F7CE5B"/>
              </a:buClr>
              <a:buSzPct val="70000"/>
              <a:buFont typeface="Wingdings" charset="2"/>
              <a:buChar char="l"/>
            </a:pPr>
            <a:r>
              <a:rPr lang="en-US" altLang="en-GB" sz="2200" b="1" dirty="0"/>
              <a:t>AKI</a:t>
            </a:r>
          </a:p>
          <a:p>
            <a:pPr>
              <a:spcBef>
                <a:spcPct val="20000"/>
              </a:spcBef>
              <a:buClr>
                <a:srgbClr val="F7CE5B"/>
              </a:buClr>
              <a:buSzPct val="70000"/>
              <a:buFont typeface="Wingdings" charset="2"/>
              <a:buChar char="l"/>
            </a:pPr>
            <a:r>
              <a:rPr lang="en-US" altLang="en-GB" sz="2200" b="1" dirty="0"/>
              <a:t>DIC</a:t>
            </a:r>
          </a:p>
          <a:p>
            <a:pPr>
              <a:spcBef>
                <a:spcPct val="20000"/>
              </a:spcBef>
              <a:buClr>
                <a:srgbClr val="F7CE5B"/>
              </a:buClr>
              <a:buSzPct val="70000"/>
              <a:buFont typeface="Wingdings" charset="2"/>
              <a:buChar char="l"/>
            </a:pPr>
            <a:r>
              <a:rPr lang="en-US" altLang="en-GB" sz="2200" b="1" dirty="0"/>
              <a:t>etc.</a:t>
            </a:r>
          </a:p>
          <a:p>
            <a:pPr>
              <a:spcBef>
                <a:spcPct val="20000"/>
              </a:spcBef>
              <a:buClr>
                <a:srgbClr val="F7CE5B"/>
              </a:buClr>
              <a:buSzPct val="70000"/>
              <a:buFont typeface="Wingdings" charset="2"/>
              <a:buChar char="l"/>
            </a:pPr>
            <a:endParaRPr lang="en-US" altLang="en-GB" sz="2200" b="1" dirty="0"/>
          </a:p>
          <a:p>
            <a:pPr>
              <a:spcBef>
                <a:spcPct val="20000"/>
              </a:spcBef>
              <a:buClr>
                <a:schemeClr val="accent2"/>
              </a:buClr>
              <a:buSzPct val="70000"/>
              <a:buFont typeface="Wingdings" charset="2"/>
              <a:buChar char="l"/>
            </a:pPr>
            <a:endParaRPr lang="en-GB" altLang="en-US" sz="2200" b="1" dirty="0">
              <a:sym typeface="Symbol" charset="2"/>
            </a:endParaRPr>
          </a:p>
        </p:txBody>
      </p:sp>
      <p:sp>
        <p:nvSpPr>
          <p:cNvPr id="6156" name="Rectangle 12"/>
          <p:cNvSpPr>
            <a:spLocks noChangeArrowheads="1"/>
          </p:cNvSpPr>
          <p:nvPr/>
        </p:nvSpPr>
        <p:spPr bwMode="auto">
          <a:xfrm>
            <a:off x="5967413" y="2178050"/>
            <a:ext cx="111125" cy="209550"/>
          </a:xfrm>
          <a:prstGeom prst="rect">
            <a:avLst/>
          </a:prstGeom>
          <a:solidFill>
            <a:srgbClr val="F7CE5B"/>
          </a:solidFill>
          <a:ln w="1270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8" name="Rectangle 14"/>
          <p:cNvSpPr>
            <a:spLocks noChangeArrowheads="1"/>
          </p:cNvSpPr>
          <p:nvPr/>
        </p:nvSpPr>
        <p:spPr bwMode="auto">
          <a:xfrm>
            <a:off x="6797675" y="4340225"/>
            <a:ext cx="2133600" cy="1827213"/>
          </a:xfrm>
          <a:prstGeom prst="rect">
            <a:avLst/>
          </a:prstGeom>
          <a:solidFill>
            <a:srgbClr val="007BC5"/>
          </a:solidFill>
          <a:ln w="28575">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GB" sz="2000" b="1" dirty="0">
                <a:solidFill>
                  <a:srgbClr val="F7CE5B"/>
                </a:solidFill>
              </a:rPr>
              <a:t>Septic shock</a:t>
            </a:r>
            <a:r>
              <a:rPr lang="en-US" altLang="en-GB" sz="2000" b="1" dirty="0"/>
              <a:t> </a:t>
            </a:r>
            <a:r>
              <a:rPr lang="en-US" altLang="en-GB" sz="1800" b="1" dirty="0"/>
              <a:t>Sepsis with hypotension refractory to adequate volume resuscitation</a:t>
            </a:r>
            <a:endParaRPr lang="en-US" altLang="en-GB" sz="1800" b="1" dirty="0">
              <a:sym typeface="Symbol" charset="2"/>
            </a:endParaRPr>
          </a:p>
        </p:txBody>
      </p:sp>
      <p:sp>
        <p:nvSpPr>
          <p:cNvPr id="6159" name="AutoShape 15"/>
          <p:cNvSpPr>
            <a:spLocks noChangeArrowheads="1"/>
          </p:cNvSpPr>
          <p:nvPr/>
        </p:nvSpPr>
        <p:spPr bwMode="auto">
          <a:xfrm>
            <a:off x="6078538" y="5527675"/>
            <a:ext cx="719137" cy="493713"/>
          </a:xfrm>
          <a:prstGeom prst="leftArrow">
            <a:avLst>
              <a:gd name="adj1" fmla="val 50000"/>
              <a:gd name="adj2" fmla="val 36415"/>
            </a:avLst>
          </a:prstGeom>
          <a:solidFill>
            <a:srgbClr val="F7CE5B"/>
          </a:solidFill>
          <a:ln w="28575">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2" name="Striped Right Arrow 1"/>
          <p:cNvSpPr/>
          <p:nvPr/>
        </p:nvSpPr>
        <p:spPr bwMode="auto">
          <a:xfrm>
            <a:off x="1810695" y="1575755"/>
            <a:ext cx="3304290" cy="360040"/>
          </a:xfrm>
          <a:prstGeom prst="striped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 name="TextBox 2"/>
          <p:cNvSpPr txBox="1"/>
          <p:nvPr/>
        </p:nvSpPr>
        <p:spPr>
          <a:xfrm>
            <a:off x="672496" y="6288650"/>
            <a:ext cx="5849485" cy="400110"/>
          </a:xfrm>
          <a:prstGeom prst="rect">
            <a:avLst/>
          </a:prstGeom>
          <a:noFill/>
        </p:spPr>
        <p:txBody>
          <a:bodyPr wrap="square" rtlCol="0">
            <a:spAutoFit/>
          </a:bodyPr>
          <a:lstStyle/>
          <a:p>
            <a:r>
              <a:rPr lang="en-US" sz="2000" dirty="0">
                <a:latin typeface="Calibri" charset="0"/>
                <a:ea typeface="Calibri" charset="0"/>
                <a:cs typeface="Calibri" charset="0"/>
              </a:rPr>
              <a:t>*Sepsis-related organ failure assessment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AD42A2-0ACA-834C-99BB-C395D13962AF}"/>
              </a:ext>
            </a:extLst>
          </p:cNvPr>
          <p:cNvPicPr>
            <a:picLocks noChangeAspect="1"/>
          </p:cNvPicPr>
          <p:nvPr/>
        </p:nvPicPr>
        <p:blipFill>
          <a:blip r:embed="rId2"/>
          <a:stretch>
            <a:fillRect/>
          </a:stretch>
        </p:blipFill>
        <p:spPr>
          <a:xfrm>
            <a:off x="508000" y="1916832"/>
            <a:ext cx="8128000" cy="4381500"/>
          </a:xfrm>
          <a:prstGeom prst="rect">
            <a:avLst/>
          </a:prstGeom>
        </p:spPr>
      </p:pic>
      <p:pic>
        <p:nvPicPr>
          <p:cNvPr id="4" name="Picture 3">
            <a:extLst>
              <a:ext uri="{FF2B5EF4-FFF2-40B4-BE49-F238E27FC236}">
                <a16:creationId xmlns:a16="http://schemas.microsoft.com/office/drawing/2014/main" id="{CB4E0139-5AF4-5244-BC17-60471732EEF4}"/>
              </a:ext>
            </a:extLst>
          </p:cNvPr>
          <p:cNvPicPr>
            <a:picLocks noChangeAspect="1"/>
          </p:cNvPicPr>
          <p:nvPr/>
        </p:nvPicPr>
        <p:blipFill rotWithShape="1">
          <a:blip r:embed="rId3"/>
          <a:srcRect t="39793" b="31024"/>
          <a:stretch/>
        </p:blipFill>
        <p:spPr>
          <a:xfrm>
            <a:off x="-23374" y="188640"/>
            <a:ext cx="9144000" cy="936104"/>
          </a:xfrm>
          <a:prstGeom prst="rect">
            <a:avLst/>
          </a:prstGeom>
        </p:spPr>
      </p:pic>
      <p:pic>
        <p:nvPicPr>
          <p:cNvPr id="5" name="Picture 4">
            <a:extLst>
              <a:ext uri="{FF2B5EF4-FFF2-40B4-BE49-F238E27FC236}">
                <a16:creationId xmlns:a16="http://schemas.microsoft.com/office/drawing/2014/main" id="{44C556B5-8C80-0A40-B14A-1AED1C2CF899}"/>
              </a:ext>
            </a:extLst>
          </p:cNvPr>
          <p:cNvPicPr>
            <a:picLocks noChangeAspect="1"/>
          </p:cNvPicPr>
          <p:nvPr/>
        </p:nvPicPr>
        <p:blipFill>
          <a:blip r:embed="rId4"/>
          <a:stretch>
            <a:fillRect/>
          </a:stretch>
        </p:blipFill>
        <p:spPr>
          <a:xfrm>
            <a:off x="-23374" y="1124744"/>
            <a:ext cx="4076700" cy="419100"/>
          </a:xfrm>
          <a:prstGeom prst="rect">
            <a:avLst/>
          </a:prstGeom>
        </p:spPr>
      </p:pic>
    </p:spTree>
    <p:extLst>
      <p:ext uri="{BB962C8B-B14F-4D97-AF65-F5344CB8AC3E}">
        <p14:creationId xmlns:p14="http://schemas.microsoft.com/office/powerpoint/2010/main" val="23671106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3911"/>
            <a:ext cx="7772400" cy="838200"/>
          </a:xfrm>
        </p:spPr>
        <p:txBody>
          <a:bodyPr/>
          <a:lstStyle/>
          <a:p>
            <a:r>
              <a:rPr lang="en-US" sz="3200" dirty="0">
                <a:latin typeface="Calibri" panose="020F0502020204030204" pitchFamily="34" charset="0"/>
                <a:cs typeface="Calibri" panose="020F0502020204030204" pitchFamily="34" charset="0"/>
              </a:rPr>
              <a:t>All hospitals are required to screen for sepsis</a:t>
            </a:r>
          </a:p>
        </p:txBody>
      </p:sp>
      <p:sp>
        <p:nvSpPr>
          <p:cNvPr id="3" name="Content Placeholder 2"/>
          <p:cNvSpPr>
            <a:spLocks noGrp="1"/>
          </p:cNvSpPr>
          <p:nvPr>
            <p:ph idx="1"/>
          </p:nvPr>
        </p:nvSpPr>
        <p:spPr>
          <a:xfrm>
            <a:off x="691767" y="1143000"/>
            <a:ext cx="7772400" cy="4572000"/>
          </a:xfrm>
        </p:spPr>
        <p:txBody>
          <a:bodyPr/>
          <a:lstStyle/>
          <a:p>
            <a:pPr marL="0" indent="0">
              <a:buNone/>
            </a:pPr>
            <a:r>
              <a:rPr lang="en-US" dirty="0">
                <a:latin typeface="Calibri" panose="020F0502020204030204" pitchFamily="34" charset="0"/>
                <a:cs typeface="Calibri" panose="020F0502020204030204" pitchFamily="34" charset="0"/>
              </a:rPr>
              <a:t>UK Sepsis Trust and NICE recommendations - </a:t>
            </a:r>
          </a:p>
          <a:p>
            <a:pPr marL="0" indent="0">
              <a:buNone/>
            </a:pPr>
            <a:r>
              <a:rPr lang="en-US" dirty="0">
                <a:latin typeface="Calibri" panose="020F0502020204030204" pitchFamily="34" charset="0"/>
                <a:cs typeface="Calibri" panose="020F0502020204030204" pitchFamily="34" charset="0"/>
              </a:rPr>
              <a:t>If one of more of these present, the patient is ‘high risk’ (of having sepsis):</a:t>
            </a:r>
          </a:p>
          <a:p>
            <a:r>
              <a:rPr lang="en-US" sz="2200" dirty="0">
                <a:latin typeface="Calibri" panose="020F0502020204030204" pitchFamily="34" charset="0"/>
                <a:cs typeface="Calibri" panose="020F0502020204030204" pitchFamily="34" charset="0"/>
              </a:rPr>
              <a:t>New altered mental state</a:t>
            </a:r>
          </a:p>
          <a:p>
            <a:r>
              <a:rPr lang="en-US" sz="2200" dirty="0">
                <a:latin typeface="Calibri" panose="020F0502020204030204" pitchFamily="34" charset="0"/>
                <a:cs typeface="Calibri" panose="020F0502020204030204" pitchFamily="34" charset="0"/>
              </a:rPr>
              <a:t>BP </a:t>
            </a:r>
            <a:r>
              <a:rPr lang="en-US" sz="2200" u="sng" dirty="0">
                <a:latin typeface="Calibri" panose="020F0502020204030204" pitchFamily="34" charset="0"/>
                <a:cs typeface="Calibri" panose="020F0502020204030204" pitchFamily="34" charset="0"/>
              </a:rPr>
              <a:t>&lt;</a:t>
            </a:r>
            <a:r>
              <a:rPr lang="en-US" sz="2200" dirty="0">
                <a:latin typeface="Calibri" panose="020F0502020204030204" pitchFamily="34" charset="0"/>
                <a:cs typeface="Calibri" panose="020F0502020204030204" pitchFamily="34" charset="0"/>
              </a:rPr>
              <a:t> 90 systolic</a:t>
            </a:r>
          </a:p>
          <a:p>
            <a:r>
              <a:rPr lang="en-US" sz="2200" dirty="0">
                <a:latin typeface="Calibri" panose="020F0502020204030204" pitchFamily="34" charset="0"/>
                <a:cs typeface="Calibri" panose="020F0502020204030204" pitchFamily="34" charset="0"/>
              </a:rPr>
              <a:t>HR </a:t>
            </a:r>
            <a:r>
              <a:rPr lang="en-US" sz="2200" u="sng" dirty="0">
                <a:latin typeface="Calibri" panose="020F0502020204030204" pitchFamily="34" charset="0"/>
                <a:cs typeface="Calibri" panose="020F0502020204030204" pitchFamily="34" charset="0"/>
              </a:rPr>
              <a:t>&gt;</a:t>
            </a:r>
            <a:r>
              <a:rPr lang="en-US" sz="2200" dirty="0">
                <a:latin typeface="Calibri" panose="020F0502020204030204" pitchFamily="34" charset="0"/>
                <a:cs typeface="Calibri" panose="020F0502020204030204" pitchFamily="34" charset="0"/>
              </a:rPr>
              <a:t>130 /min</a:t>
            </a:r>
          </a:p>
          <a:p>
            <a:r>
              <a:rPr lang="en-US" sz="2200" dirty="0">
                <a:latin typeface="Calibri" panose="020F0502020204030204" pitchFamily="34" charset="0"/>
                <a:cs typeface="Calibri" panose="020F0502020204030204" pitchFamily="34" charset="0"/>
              </a:rPr>
              <a:t>RR </a:t>
            </a:r>
            <a:r>
              <a:rPr lang="en-US" sz="2200" u="sng" dirty="0">
                <a:latin typeface="Calibri" panose="020F0502020204030204" pitchFamily="34" charset="0"/>
                <a:cs typeface="Calibri" panose="020F0502020204030204" pitchFamily="34" charset="0"/>
              </a:rPr>
              <a:t>&gt;</a:t>
            </a:r>
            <a:r>
              <a:rPr lang="en-US" sz="2200" dirty="0">
                <a:latin typeface="Calibri" panose="020F0502020204030204" pitchFamily="34" charset="0"/>
                <a:cs typeface="Calibri" panose="020F0502020204030204" pitchFamily="34" charset="0"/>
              </a:rPr>
              <a:t> 25 /min</a:t>
            </a:r>
          </a:p>
          <a:p>
            <a:r>
              <a:rPr lang="en-US" sz="2200" dirty="0">
                <a:latin typeface="Calibri" panose="020F0502020204030204" pitchFamily="34" charset="0"/>
                <a:cs typeface="Calibri" panose="020F0502020204030204" pitchFamily="34" charset="0"/>
              </a:rPr>
              <a:t>Needs oxygen</a:t>
            </a:r>
          </a:p>
          <a:p>
            <a:r>
              <a:rPr lang="en-US" sz="2200" dirty="0">
                <a:latin typeface="Calibri" panose="020F0502020204030204" pitchFamily="34" charset="0"/>
                <a:cs typeface="Calibri" panose="020F0502020204030204" pitchFamily="34" charset="0"/>
              </a:rPr>
              <a:t>Poor urine output</a:t>
            </a:r>
          </a:p>
          <a:p>
            <a:r>
              <a:rPr lang="en-US" sz="2200" dirty="0">
                <a:latin typeface="Calibri" panose="020F0502020204030204" pitchFamily="34" charset="0"/>
                <a:cs typeface="Calibri" panose="020F0502020204030204" pitchFamily="34" charset="0"/>
              </a:rPr>
              <a:t>Lactate </a:t>
            </a:r>
            <a:r>
              <a:rPr lang="en-US" sz="2200" u="sng" dirty="0">
                <a:latin typeface="Calibri" panose="020F0502020204030204" pitchFamily="34" charset="0"/>
                <a:cs typeface="Calibri" panose="020F0502020204030204" pitchFamily="34" charset="0"/>
              </a:rPr>
              <a:t>&gt;</a:t>
            </a:r>
            <a:r>
              <a:rPr lang="en-US" sz="2200" dirty="0">
                <a:latin typeface="Calibri" panose="020F0502020204030204" pitchFamily="34" charset="0"/>
                <a:cs typeface="Calibri" panose="020F0502020204030204" pitchFamily="34" charset="0"/>
              </a:rPr>
              <a:t> 2 mmol/L</a:t>
            </a:r>
          </a:p>
          <a:p>
            <a:r>
              <a:rPr lang="en-US" sz="2200" dirty="0">
                <a:latin typeface="Calibri" panose="020F0502020204030204" pitchFamily="34" charset="0"/>
                <a:cs typeface="Calibri" panose="020F0502020204030204" pitchFamily="34" charset="0"/>
              </a:rPr>
              <a:t>Recent chemotherapy</a:t>
            </a:r>
          </a:p>
          <a:p>
            <a:r>
              <a:rPr lang="en-US" sz="2200" dirty="0">
                <a:latin typeface="Calibri" panose="020F0502020204030204" pitchFamily="34" charset="0"/>
                <a:cs typeface="Calibri" panose="020F0502020204030204" pitchFamily="34" charset="0"/>
              </a:rPr>
              <a:t>Mottled or ashen appearance</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p>
        </p:txBody>
      </p:sp>
    </p:spTree>
    <p:extLst>
      <p:ext uri="{BB962C8B-B14F-4D97-AF65-F5344CB8AC3E}">
        <p14:creationId xmlns:p14="http://schemas.microsoft.com/office/powerpoint/2010/main" val="131172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CB56-4C6D-0A44-B7AE-FA0AA4F8BCC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Is this sepsis?</a:t>
            </a:r>
          </a:p>
        </p:txBody>
      </p:sp>
      <p:sp>
        <p:nvSpPr>
          <p:cNvPr id="3" name="Content Placeholder 2">
            <a:extLst>
              <a:ext uri="{FF2B5EF4-FFF2-40B4-BE49-F238E27FC236}">
                <a16:creationId xmlns:a16="http://schemas.microsoft.com/office/drawing/2014/main" id="{EB3302A2-4728-674F-B12C-F7A06DFE90C9}"/>
              </a:ext>
            </a:extLst>
          </p:cNvPr>
          <p:cNvSpPr>
            <a:spLocks noGrp="1"/>
          </p:cNvSpPr>
          <p:nvPr>
            <p:ph idx="1"/>
          </p:nvPr>
        </p:nvSpPr>
        <p:spPr>
          <a:xfrm>
            <a:off x="827584" y="1556792"/>
            <a:ext cx="7772400" cy="4572000"/>
          </a:xfrm>
        </p:spPr>
        <p:txBody>
          <a:bodyPr/>
          <a:lstStyle/>
          <a:p>
            <a:pPr marL="0" indent="0">
              <a:buNone/>
            </a:pPr>
            <a:r>
              <a:rPr lang="en-US" dirty="0">
                <a:latin typeface="Calibri" panose="020F0502020204030204" pitchFamily="34" charset="0"/>
                <a:cs typeface="Calibri" panose="020F0502020204030204" pitchFamily="34" charset="0"/>
              </a:rPr>
              <a:t>A frail elderly patient admitted with a chest infection, delirium and fast atrial fibrillation.</a:t>
            </a:r>
          </a:p>
          <a:p>
            <a:pPr marL="0" indent="0">
              <a:buNone/>
            </a:pPr>
            <a:endParaRPr lang="en-US"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New altered mental state</a:t>
            </a:r>
          </a:p>
          <a:p>
            <a:r>
              <a:rPr lang="en-US" sz="2400" dirty="0">
                <a:latin typeface="Calibri" panose="020F0502020204030204" pitchFamily="34" charset="0"/>
                <a:cs typeface="Calibri" panose="020F0502020204030204" pitchFamily="34" charset="0"/>
              </a:rPr>
              <a:t>Needs oxygen</a:t>
            </a:r>
          </a:p>
          <a:p>
            <a:r>
              <a:rPr lang="en-US" sz="2400" dirty="0">
                <a:latin typeface="Calibri" panose="020F0502020204030204" pitchFamily="34" charset="0"/>
                <a:cs typeface="Calibri" panose="020F0502020204030204" pitchFamily="34" charset="0"/>
              </a:rPr>
              <a:t>HR </a:t>
            </a:r>
            <a:r>
              <a:rPr lang="en-US" sz="2400" u="sng" dirty="0">
                <a:latin typeface="Calibri" panose="020F0502020204030204" pitchFamily="34" charset="0"/>
                <a:cs typeface="Calibri" panose="020F0502020204030204" pitchFamily="34" charset="0"/>
              </a:rPr>
              <a:t>&gt;</a:t>
            </a:r>
            <a:r>
              <a:rPr lang="en-US" sz="2400" dirty="0">
                <a:latin typeface="Calibri" panose="020F0502020204030204" pitchFamily="34" charset="0"/>
                <a:cs typeface="Calibri" panose="020F0502020204030204" pitchFamily="34" charset="0"/>
              </a:rPr>
              <a:t>130 /min</a:t>
            </a:r>
          </a:p>
        </p:txBody>
      </p:sp>
    </p:spTree>
    <p:extLst>
      <p:ext uri="{BB962C8B-B14F-4D97-AF65-F5344CB8AC3E}">
        <p14:creationId xmlns:p14="http://schemas.microsoft.com/office/powerpoint/2010/main" val="28482622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751E01-F2E5-6A43-B5CB-02555C54EE3D}"/>
              </a:ext>
            </a:extLst>
          </p:cNvPr>
          <p:cNvPicPr>
            <a:picLocks noChangeAspect="1"/>
          </p:cNvPicPr>
          <p:nvPr/>
        </p:nvPicPr>
        <p:blipFill>
          <a:blip r:embed="rId2"/>
          <a:stretch>
            <a:fillRect/>
          </a:stretch>
        </p:blipFill>
        <p:spPr>
          <a:xfrm>
            <a:off x="971600" y="676275"/>
            <a:ext cx="4247417" cy="5505449"/>
          </a:xfrm>
          <a:prstGeom prst="rect">
            <a:avLst/>
          </a:prstGeom>
        </p:spPr>
      </p:pic>
      <p:sp>
        <p:nvSpPr>
          <p:cNvPr id="8" name="TextBox 7">
            <a:extLst>
              <a:ext uri="{FF2B5EF4-FFF2-40B4-BE49-F238E27FC236}">
                <a16:creationId xmlns:a16="http://schemas.microsoft.com/office/drawing/2014/main" id="{34B371F5-CEC7-E149-B530-65D05409A6DC}"/>
              </a:ext>
            </a:extLst>
          </p:cNvPr>
          <p:cNvSpPr txBox="1"/>
          <p:nvPr/>
        </p:nvSpPr>
        <p:spPr>
          <a:xfrm>
            <a:off x="5508104" y="5519260"/>
            <a:ext cx="2952328"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Lancet 2019; 394</a:t>
            </a:r>
            <a:r>
              <a:rPr lang="en-US" sz="1800" dirty="0">
                <a:latin typeface="Calibri" panose="020F0502020204030204" pitchFamily="34" charset="0"/>
                <a:cs typeface="Calibri" panose="020F0502020204030204" pitchFamily="34" charset="0"/>
                <a:sym typeface="Wingdings" pitchFamily="2" charset="2"/>
              </a:rPr>
              <a:t>(10208):1513-14</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42729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67884-F03F-2F40-87DD-43DA679B1C0E}"/>
              </a:ext>
            </a:extLst>
          </p:cNvPr>
          <p:cNvSpPr>
            <a:spLocks noGrp="1"/>
          </p:cNvSpPr>
          <p:nvPr>
            <p:ph idx="1"/>
          </p:nvPr>
        </p:nvSpPr>
        <p:spPr>
          <a:xfrm>
            <a:off x="685800" y="1143000"/>
            <a:ext cx="7772400" cy="4572000"/>
          </a:xfrm>
        </p:spPr>
        <p:txBody>
          <a:bodyPr/>
          <a:lstStyle/>
          <a:p>
            <a:r>
              <a:rPr lang="en-GB" sz="2600" dirty="0">
                <a:latin typeface="Calibri" panose="020F0502020204030204" pitchFamily="34" charset="0"/>
                <a:cs typeface="Calibri" panose="020F0502020204030204" pitchFamily="34" charset="0"/>
              </a:rPr>
              <a:t>In response to concerns about labelling people with infection as having sepsis and concerns about antibiotic stewardship, the updated 2019 UK Sepsis Trust care bundle and the NICE guideline has ‘immediate review by a senior clinical decision maker to assess the person and think about alternative diagnoses to sepsis’ as the first step.</a:t>
            </a:r>
          </a:p>
          <a:p>
            <a:endParaRPr lang="en-GB" sz="2600" dirty="0">
              <a:latin typeface="Calibri" panose="020F0502020204030204" pitchFamily="34" charset="0"/>
              <a:cs typeface="Calibri" panose="020F0502020204030204" pitchFamily="34" charset="0"/>
            </a:endParaRPr>
          </a:p>
          <a:p>
            <a:r>
              <a:rPr lang="en-GB" sz="2600" dirty="0">
                <a:latin typeface="Calibri" panose="020F0502020204030204" pitchFamily="34" charset="0"/>
                <a:cs typeface="Calibri" panose="020F0502020204030204" pitchFamily="34" charset="0"/>
              </a:rPr>
              <a:t>This is not yet in the Trust’s sepsis screening tool.</a:t>
            </a:r>
          </a:p>
          <a:p>
            <a:pPr marL="0" indent="0">
              <a:buNone/>
            </a:pPr>
            <a:endParaRPr lang="en-US" dirty="0"/>
          </a:p>
        </p:txBody>
      </p:sp>
    </p:spTree>
    <p:extLst>
      <p:ext uri="{BB962C8B-B14F-4D97-AF65-F5344CB8AC3E}">
        <p14:creationId xmlns:p14="http://schemas.microsoft.com/office/powerpoint/2010/main" val="14336766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E3E3-B675-3B42-944C-3546B75C5BA5}"/>
              </a:ext>
            </a:extLst>
          </p:cNvPr>
          <p:cNvSpPr>
            <a:spLocks noGrp="1"/>
          </p:cNvSpPr>
          <p:nvPr>
            <p:ph type="title"/>
          </p:nvPr>
        </p:nvSpPr>
        <p:spPr>
          <a:xfrm>
            <a:off x="685800" y="332656"/>
            <a:ext cx="7772400" cy="838200"/>
          </a:xfrm>
        </p:spPr>
        <p:txBody>
          <a:bodyPr/>
          <a:lstStyle/>
          <a:p>
            <a:r>
              <a:rPr lang="en-US" dirty="0">
                <a:latin typeface="Calibri" panose="020F0502020204030204" pitchFamily="34" charset="0"/>
                <a:cs typeface="Calibri" panose="020F0502020204030204" pitchFamily="34" charset="0"/>
              </a:rPr>
              <a:t>The problem of sepsis</a:t>
            </a:r>
          </a:p>
        </p:txBody>
      </p:sp>
      <p:sp>
        <p:nvSpPr>
          <p:cNvPr id="3" name="Content Placeholder 2">
            <a:extLst>
              <a:ext uri="{FF2B5EF4-FFF2-40B4-BE49-F238E27FC236}">
                <a16:creationId xmlns:a16="http://schemas.microsoft.com/office/drawing/2014/main" id="{9F764786-DA89-764B-85E6-7EA9B4CB7F68}"/>
              </a:ext>
            </a:extLst>
          </p:cNvPr>
          <p:cNvSpPr>
            <a:spLocks noGrp="1"/>
          </p:cNvSpPr>
          <p:nvPr>
            <p:ph idx="1"/>
          </p:nvPr>
        </p:nvSpPr>
        <p:spPr>
          <a:xfrm>
            <a:off x="685800" y="1317144"/>
            <a:ext cx="7772400" cy="4572000"/>
          </a:xfrm>
        </p:spPr>
        <p:txBody>
          <a:bodyPr/>
          <a:lstStyle/>
          <a:p>
            <a:r>
              <a:rPr lang="en-US" dirty="0">
                <a:latin typeface="Calibri" panose="020F0502020204030204" pitchFamily="34" charset="0"/>
                <a:cs typeface="Calibri" panose="020F0502020204030204" pitchFamily="34" charset="0"/>
              </a:rPr>
              <a:t>A life-threatening medical emergency</a:t>
            </a:r>
          </a:p>
          <a:p>
            <a:r>
              <a:rPr lang="en-US" dirty="0">
                <a:latin typeface="Calibri" panose="020F0502020204030204" pitchFamily="34" charset="0"/>
                <a:cs typeface="Calibri" panose="020F0502020204030204" pitchFamily="34" charset="0"/>
              </a:rPr>
              <a:t>A global health priority (WHO)</a:t>
            </a:r>
          </a:p>
          <a:p>
            <a:r>
              <a:rPr lang="en-US" dirty="0">
                <a:latin typeface="Calibri" panose="020F0502020204030204" pitchFamily="34" charset="0"/>
                <a:cs typeface="Calibri" panose="020F0502020204030204" pitchFamily="34" charset="0"/>
              </a:rPr>
              <a:t>A clinical syndrome that can arise from virtually any infection</a:t>
            </a:r>
          </a:p>
          <a:p>
            <a:r>
              <a:rPr lang="en-US" dirty="0">
                <a:latin typeface="Calibri" panose="020F0502020204030204" pitchFamily="34" charset="0"/>
                <a:cs typeface="Calibri" panose="020F0502020204030204" pitchFamily="34" charset="0"/>
              </a:rPr>
              <a:t>Resulting in a wide variety of presentations</a:t>
            </a:r>
          </a:p>
          <a:p>
            <a:r>
              <a:rPr lang="en-US" dirty="0">
                <a:latin typeface="Calibri" panose="020F0502020204030204" pitchFamily="34" charset="0"/>
                <a:cs typeface="Calibri" panose="020F0502020204030204" pitchFamily="34" charset="0"/>
              </a:rPr>
              <a:t>Can sometimes be difficult to recognise</a:t>
            </a:r>
          </a:p>
          <a:p>
            <a:r>
              <a:rPr lang="en-US" dirty="0">
                <a:latin typeface="Calibri" panose="020F0502020204030204" pitchFamily="34" charset="0"/>
                <a:cs typeface="Calibri" panose="020F0502020204030204" pitchFamily="34" charset="0"/>
              </a:rPr>
              <a:t>250,000 cases each year in the UK and 44,000 deaths</a:t>
            </a:r>
          </a:p>
          <a:p>
            <a:r>
              <a:rPr lang="en-US" dirty="0">
                <a:latin typeface="Calibri" panose="020F0502020204030204" pitchFamily="34" charset="0"/>
                <a:cs typeface="Calibri" panose="020F0502020204030204" pitchFamily="34" charset="0"/>
              </a:rPr>
              <a:t>Over half of survivors experience long term reductions in quality of life</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0767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Screening for sepsis</a:t>
            </a:r>
          </a:p>
        </p:txBody>
      </p:sp>
      <p:sp>
        <p:nvSpPr>
          <p:cNvPr id="3" name="Content Placeholder 2"/>
          <p:cNvSpPr>
            <a:spLocks noGrp="1"/>
          </p:cNvSpPr>
          <p:nvPr>
            <p:ph idx="1"/>
          </p:nvPr>
        </p:nvSpPr>
        <p:spPr>
          <a:xfrm>
            <a:off x="685800" y="1556792"/>
            <a:ext cx="7772400" cy="4572000"/>
          </a:xfrm>
        </p:spPr>
        <p:txBody>
          <a:bodyPr/>
          <a:lstStyle/>
          <a:p>
            <a:r>
              <a:rPr lang="en-US" dirty="0">
                <a:latin typeface="Calibri" panose="020F0502020204030204" pitchFamily="34" charset="0"/>
                <a:cs typeface="Calibri" panose="020F0502020204030204" pitchFamily="34" charset="0"/>
              </a:rPr>
              <a:t>NEWS2 </a:t>
            </a:r>
            <a:r>
              <a:rPr lang="en-GB" dirty="0">
                <a:latin typeface="Calibri" panose="020F0502020204030204" pitchFamily="34" charset="0"/>
                <a:cs typeface="Calibri" panose="020F0502020204030204" pitchFamily="34" charset="0"/>
              </a:rPr>
              <a:t>has been found to be a good predictor of mortality</a:t>
            </a:r>
          </a:p>
          <a:p>
            <a:r>
              <a:rPr lang="en-GB" dirty="0">
                <a:latin typeface="Calibri" panose="020F0502020204030204" pitchFamily="34" charset="0"/>
                <a:cs typeface="Calibri" panose="020F0502020204030204" pitchFamily="34" charset="0"/>
              </a:rPr>
              <a:t>‘Is this person scoring because of an infection?’</a:t>
            </a:r>
          </a:p>
          <a:p>
            <a:r>
              <a:rPr lang="en-GB" dirty="0">
                <a:latin typeface="Calibri" panose="020F0502020204030204" pitchFamily="34" charset="0"/>
                <a:cs typeface="Calibri" panose="020F0502020204030204" pitchFamily="34" charset="0"/>
              </a:rPr>
              <a:t>qSOFA rapidly identifies patients likely to have poor outcomes from </a:t>
            </a:r>
            <a:r>
              <a:rPr lang="en-GB" b="1" u="sng" dirty="0">
                <a:latin typeface="Calibri" panose="020F0502020204030204" pitchFamily="34" charset="0"/>
                <a:cs typeface="Calibri" panose="020F0502020204030204" pitchFamily="34" charset="0"/>
              </a:rPr>
              <a:t>sepsis</a:t>
            </a:r>
            <a:r>
              <a:rPr lang="en-GB" dirty="0">
                <a:latin typeface="Calibri" panose="020F0502020204030204" pitchFamily="34" charset="0"/>
                <a:cs typeface="Calibri" panose="020F0502020204030204" pitchFamily="34" charset="0"/>
              </a:rPr>
              <a:t>, and should prompt clinicians to look for organ dysfunction and escalate care</a:t>
            </a:r>
          </a:p>
          <a:p>
            <a:pPr lvl="1"/>
            <a:r>
              <a:rPr lang="en-GB" sz="1800" dirty="0">
                <a:latin typeface="Calibri" panose="020F0502020204030204" pitchFamily="34" charset="0"/>
                <a:cs typeface="Calibri" panose="020F0502020204030204" pitchFamily="34" charset="0"/>
              </a:rPr>
              <a:t>Respiratory rate of </a:t>
            </a:r>
            <a:r>
              <a:rPr lang="en-GB" sz="1800" u="sng" dirty="0">
                <a:latin typeface="Calibri" panose="020F0502020204030204" pitchFamily="34" charset="0"/>
                <a:cs typeface="Calibri" panose="020F0502020204030204" pitchFamily="34" charset="0"/>
              </a:rPr>
              <a:t>&gt;</a:t>
            </a:r>
            <a:r>
              <a:rPr lang="en-GB" sz="1800" dirty="0">
                <a:latin typeface="Calibri" panose="020F0502020204030204" pitchFamily="34" charset="0"/>
                <a:cs typeface="Calibri" panose="020F0502020204030204" pitchFamily="34" charset="0"/>
              </a:rPr>
              <a:t>22/min </a:t>
            </a:r>
          </a:p>
          <a:p>
            <a:pPr lvl="1"/>
            <a:r>
              <a:rPr lang="en-GB" sz="1800" dirty="0">
                <a:latin typeface="Calibri" panose="020F0502020204030204" pitchFamily="34" charset="0"/>
                <a:cs typeface="Calibri" panose="020F0502020204030204" pitchFamily="34" charset="0"/>
              </a:rPr>
              <a:t>Altered mentation (Glasgow Coma Score of less than 15)</a:t>
            </a:r>
          </a:p>
          <a:p>
            <a:pPr lvl="1"/>
            <a:r>
              <a:rPr lang="en-GB" sz="1800" dirty="0">
                <a:latin typeface="Calibri" panose="020F0502020204030204" pitchFamily="34" charset="0"/>
                <a:cs typeface="Calibri" panose="020F0502020204030204" pitchFamily="34" charset="0"/>
              </a:rPr>
              <a:t>Systolic blood pressure of </a:t>
            </a:r>
            <a:r>
              <a:rPr lang="en-GB" sz="1800" u="sng" dirty="0">
                <a:latin typeface="Calibri" panose="020F0502020204030204" pitchFamily="34" charset="0"/>
                <a:cs typeface="Calibri" panose="020F0502020204030204" pitchFamily="34" charset="0"/>
              </a:rPr>
              <a:t>&lt;</a:t>
            </a:r>
            <a:r>
              <a:rPr lang="en-GB" sz="1800" dirty="0">
                <a:latin typeface="Calibri" panose="020F0502020204030204" pitchFamily="34" charset="0"/>
                <a:cs typeface="Calibri" panose="020F0502020204030204" pitchFamily="34" charset="0"/>
              </a:rPr>
              <a:t>100 mmHg</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216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D79C-2B98-7941-A8ED-FC7FDDD2A4E3}"/>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Screening for sepsis</a:t>
            </a:r>
          </a:p>
        </p:txBody>
      </p:sp>
      <p:sp>
        <p:nvSpPr>
          <p:cNvPr id="3" name="Content Placeholder 2">
            <a:extLst>
              <a:ext uri="{FF2B5EF4-FFF2-40B4-BE49-F238E27FC236}">
                <a16:creationId xmlns:a16="http://schemas.microsoft.com/office/drawing/2014/main" id="{C87550A0-A252-554A-9B60-5B842FCCA5AD}"/>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There is no diagnostic test for sepsis</a:t>
            </a:r>
          </a:p>
          <a:p>
            <a:r>
              <a:rPr lang="en-US" dirty="0">
                <a:latin typeface="Calibri" panose="020F0502020204030204" pitchFamily="34" charset="0"/>
                <a:cs typeface="Calibri" panose="020F0502020204030204" pitchFamily="34" charset="0"/>
              </a:rPr>
              <a:t>So ‘think sepsis’ if:</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patient looks ill</a:t>
            </a:r>
          </a:p>
          <a:p>
            <a:r>
              <a:rPr lang="en-US" dirty="0">
                <a:latin typeface="Calibri" panose="020F0502020204030204" pitchFamily="34" charset="0"/>
                <a:cs typeface="Calibri" panose="020F0502020204030204" pitchFamily="34" charset="0"/>
              </a:rPr>
              <a:t>Is triggering on NEWS2</a:t>
            </a:r>
          </a:p>
          <a:p>
            <a:r>
              <a:rPr lang="en-US" dirty="0">
                <a:latin typeface="Calibri" panose="020F0502020204030204" pitchFamily="34" charset="0"/>
                <a:cs typeface="Calibri" panose="020F0502020204030204" pitchFamily="34" charset="0"/>
              </a:rPr>
              <a:t>And has symptoms or signs of an infection (including on blood tests)</a:t>
            </a:r>
          </a:p>
        </p:txBody>
      </p:sp>
    </p:spTree>
    <p:extLst>
      <p:ext uri="{BB962C8B-B14F-4D97-AF65-F5344CB8AC3E}">
        <p14:creationId xmlns:p14="http://schemas.microsoft.com/office/powerpoint/2010/main" val="10986564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ADD4-2860-3C49-A300-4A43B6A922A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Biochemical markers of severe illness</a:t>
            </a:r>
          </a:p>
        </p:txBody>
      </p:sp>
      <p:sp>
        <p:nvSpPr>
          <p:cNvPr id="3" name="Content Placeholder 2">
            <a:extLst>
              <a:ext uri="{FF2B5EF4-FFF2-40B4-BE49-F238E27FC236}">
                <a16:creationId xmlns:a16="http://schemas.microsoft.com/office/drawing/2014/main" id="{6E66E525-89E8-BA41-B837-F742CBE1A8DF}"/>
              </a:ext>
            </a:extLst>
          </p:cNvPr>
          <p:cNvSpPr>
            <a:spLocks noGrp="1"/>
          </p:cNvSpPr>
          <p:nvPr>
            <p:ph idx="1"/>
          </p:nvPr>
        </p:nvSpPr>
        <p:spPr/>
        <p:txBody>
          <a:bodyPr/>
          <a:lstStyle/>
          <a:p>
            <a:pPr marL="0" lvl="0" indent="0">
              <a:buNone/>
            </a:pPr>
            <a:r>
              <a:rPr lang="en-GB" dirty="0">
                <a:latin typeface="Calibri" panose="020F0502020204030204" pitchFamily="34" charset="0"/>
                <a:cs typeface="Calibri" panose="020F0502020204030204" pitchFamily="34" charset="0"/>
              </a:rPr>
              <a:t>Infection + NEW:</a:t>
            </a:r>
          </a:p>
          <a:p>
            <a:pPr lvl="0"/>
            <a:r>
              <a:rPr lang="en-GB" dirty="0">
                <a:latin typeface="Calibri" panose="020F0502020204030204" pitchFamily="34" charset="0"/>
                <a:cs typeface="Calibri" panose="020F0502020204030204" pitchFamily="34" charset="0"/>
              </a:rPr>
              <a:t>Metabolic (lactic) acidosis</a:t>
            </a:r>
          </a:p>
          <a:p>
            <a:pPr lvl="0"/>
            <a:r>
              <a:rPr lang="en-GB" dirty="0">
                <a:latin typeface="Calibri" panose="020F0502020204030204" pitchFamily="34" charset="0"/>
                <a:cs typeface="Calibri" panose="020F0502020204030204" pitchFamily="34" charset="0"/>
              </a:rPr>
              <a:t>High or low white cell count</a:t>
            </a:r>
          </a:p>
          <a:p>
            <a:pPr lvl="0"/>
            <a:r>
              <a:rPr lang="en-GB" dirty="0">
                <a:latin typeface="Calibri" panose="020F0502020204030204" pitchFamily="34" charset="0"/>
                <a:cs typeface="Calibri" panose="020F0502020204030204" pitchFamily="34" charset="0"/>
              </a:rPr>
              <a:t>Low platelet count</a:t>
            </a:r>
          </a:p>
          <a:p>
            <a:pPr lvl="0"/>
            <a:r>
              <a:rPr lang="en-GB" dirty="0">
                <a:latin typeface="Calibri" panose="020F0502020204030204" pitchFamily="34" charset="0"/>
                <a:cs typeface="Calibri" panose="020F0502020204030204" pitchFamily="34" charset="0"/>
              </a:rPr>
              <a:t>High creatinine</a:t>
            </a:r>
          </a:p>
          <a:p>
            <a:pPr lvl="0"/>
            <a:r>
              <a:rPr lang="en-GB" dirty="0">
                <a:latin typeface="Calibri" panose="020F0502020204030204" pitchFamily="34" charset="0"/>
                <a:cs typeface="Calibri" panose="020F0502020204030204" pitchFamily="34" charset="0"/>
              </a:rPr>
              <a:t>High C-reactive protein (CRP)</a:t>
            </a:r>
          </a:p>
          <a:p>
            <a:endParaRPr lang="en-US" dirty="0"/>
          </a:p>
        </p:txBody>
      </p:sp>
    </p:spTree>
    <p:extLst>
      <p:ext uri="{BB962C8B-B14F-4D97-AF65-F5344CB8AC3E}">
        <p14:creationId xmlns:p14="http://schemas.microsoft.com/office/powerpoint/2010/main" val="29215800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When do I ‘think sepsis’?</a:t>
            </a:r>
          </a:p>
        </p:txBody>
      </p:sp>
    </p:spTree>
    <p:extLst>
      <p:ext uri="{BB962C8B-B14F-4D97-AF65-F5344CB8AC3E}">
        <p14:creationId xmlns:p14="http://schemas.microsoft.com/office/powerpoint/2010/main" val="5384607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ea typeface="Calibri" charset="0"/>
                <a:cs typeface="Calibri" charset="0"/>
              </a:rPr>
              <a:t>Summary: what is sepsis?</a:t>
            </a:r>
          </a:p>
        </p:txBody>
      </p:sp>
      <p:sp>
        <p:nvSpPr>
          <p:cNvPr id="3" name="Content Placeholder 2"/>
          <p:cNvSpPr>
            <a:spLocks noGrp="1"/>
          </p:cNvSpPr>
          <p:nvPr>
            <p:ph idx="1"/>
          </p:nvPr>
        </p:nvSpPr>
        <p:spPr>
          <a:xfrm>
            <a:off x="685800" y="1844824"/>
            <a:ext cx="7772400" cy="3096344"/>
          </a:xfrm>
        </p:spPr>
        <p:txBody>
          <a:bodyPr/>
          <a:lstStyle/>
          <a:p>
            <a:r>
              <a:rPr lang="en-US" dirty="0">
                <a:latin typeface="Calibri" charset="0"/>
                <a:ea typeface="Calibri" charset="0"/>
                <a:cs typeface="Calibri" charset="0"/>
              </a:rPr>
              <a:t>Pneumonia requiring oxygen?</a:t>
            </a:r>
          </a:p>
          <a:p>
            <a:r>
              <a:rPr lang="en-US" dirty="0">
                <a:latin typeface="Calibri" charset="0"/>
                <a:ea typeface="Calibri" charset="0"/>
                <a:cs typeface="Calibri" charset="0"/>
              </a:rPr>
              <a:t>Hypotension and AKI in an elderly nursing home resident, not eating and drinking because of an infection?</a:t>
            </a:r>
          </a:p>
          <a:p>
            <a:endParaRPr lang="en-US" dirty="0">
              <a:latin typeface="Calibri" charset="0"/>
              <a:ea typeface="Calibri" charset="0"/>
              <a:cs typeface="Calibri" charset="0"/>
            </a:endParaRPr>
          </a:p>
          <a:p>
            <a:r>
              <a:rPr lang="en-US" dirty="0">
                <a:latin typeface="Calibri" charset="0"/>
                <a:ea typeface="Calibri" charset="0"/>
                <a:cs typeface="Calibri" charset="0"/>
              </a:rPr>
              <a:t>An infection with normal BP + organ failure(s) + severe metabolic acidosis?</a:t>
            </a:r>
          </a:p>
        </p:txBody>
      </p:sp>
    </p:spTree>
    <p:extLst>
      <p:ext uri="{BB962C8B-B14F-4D97-AF65-F5344CB8AC3E}">
        <p14:creationId xmlns:p14="http://schemas.microsoft.com/office/powerpoint/2010/main" val="288193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2BBF-D556-5345-BF20-13E69A4E765D}"/>
              </a:ext>
            </a:extLst>
          </p:cNvPr>
          <p:cNvSpPr>
            <a:spLocks noGrp="1"/>
          </p:cNvSpPr>
          <p:nvPr>
            <p:ph type="title"/>
          </p:nvPr>
        </p:nvSpPr>
        <p:spPr>
          <a:xfrm>
            <a:off x="685800" y="34774"/>
            <a:ext cx="7772400" cy="838200"/>
          </a:xfrm>
        </p:spPr>
        <p:txBody>
          <a:bodyPr/>
          <a:lstStyle/>
          <a:p>
            <a:r>
              <a:rPr lang="en-US" sz="3200" dirty="0"/>
              <a:t>The updated ‘Sepsis Six'</a:t>
            </a:r>
          </a:p>
        </p:txBody>
      </p:sp>
      <p:pic>
        <p:nvPicPr>
          <p:cNvPr id="5" name="Picture 4">
            <a:extLst>
              <a:ext uri="{FF2B5EF4-FFF2-40B4-BE49-F238E27FC236}">
                <a16:creationId xmlns:a16="http://schemas.microsoft.com/office/drawing/2014/main" id="{0518754C-7C22-774A-B604-6C3A5416F1EF}"/>
              </a:ext>
            </a:extLst>
          </p:cNvPr>
          <p:cNvPicPr>
            <a:picLocks noChangeAspect="1"/>
          </p:cNvPicPr>
          <p:nvPr/>
        </p:nvPicPr>
        <p:blipFill>
          <a:blip r:embed="rId2"/>
          <a:stretch>
            <a:fillRect/>
          </a:stretch>
        </p:blipFill>
        <p:spPr>
          <a:xfrm>
            <a:off x="596900" y="872974"/>
            <a:ext cx="7950200" cy="5803900"/>
          </a:xfrm>
          <a:prstGeom prst="rect">
            <a:avLst/>
          </a:prstGeom>
        </p:spPr>
      </p:pic>
    </p:spTree>
    <p:extLst>
      <p:ext uri="{BB962C8B-B14F-4D97-AF65-F5344CB8AC3E}">
        <p14:creationId xmlns:p14="http://schemas.microsoft.com/office/powerpoint/2010/main" val="33029145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D7B7-12B8-9447-B319-AB412AD36974}"/>
              </a:ext>
            </a:extLst>
          </p:cNvPr>
          <p:cNvSpPr>
            <a:spLocks noGrp="1"/>
          </p:cNvSpPr>
          <p:nvPr>
            <p:ph type="title"/>
          </p:nvPr>
        </p:nvSpPr>
        <p:spPr/>
        <p:txBody>
          <a:bodyPr/>
          <a:lstStyle/>
          <a:p>
            <a:r>
              <a:rPr lang="en-GB" sz="3200" dirty="0"/>
              <a:t>Sepsis Six: a word of caution …</a:t>
            </a:r>
          </a:p>
        </p:txBody>
      </p:sp>
      <p:sp>
        <p:nvSpPr>
          <p:cNvPr id="3" name="Content Placeholder 2">
            <a:extLst>
              <a:ext uri="{FF2B5EF4-FFF2-40B4-BE49-F238E27FC236}">
                <a16:creationId xmlns:a16="http://schemas.microsoft.com/office/drawing/2014/main" id="{CB9E8C05-33B0-834D-A9B9-C39A136D7884}"/>
              </a:ext>
            </a:extLst>
          </p:cNvPr>
          <p:cNvSpPr>
            <a:spLocks noGrp="1"/>
          </p:cNvSpPr>
          <p:nvPr>
            <p:ph idx="1"/>
          </p:nvPr>
        </p:nvSpPr>
        <p:spPr>
          <a:xfrm>
            <a:off x="685800" y="1295400"/>
            <a:ext cx="7772400" cy="4572000"/>
          </a:xfrm>
        </p:spPr>
        <p:txBody>
          <a:bodyPr/>
          <a:lstStyle/>
          <a:p>
            <a:r>
              <a:rPr lang="en-GB" u="sng" dirty="0"/>
              <a:t>Hyper</a:t>
            </a:r>
            <a:r>
              <a:rPr lang="en-GB" dirty="0"/>
              <a:t>oxaemia can be harmful</a:t>
            </a:r>
          </a:p>
          <a:p>
            <a:r>
              <a:rPr lang="en-GB" dirty="0"/>
              <a:t>Lactate levels correlate with mortality but lactate might be an adaptive response in sepsis</a:t>
            </a:r>
          </a:p>
          <a:p>
            <a:r>
              <a:rPr lang="en-GB" dirty="0"/>
              <a:t>Never write ‘blood cultures if spikes fever’!</a:t>
            </a:r>
          </a:p>
          <a:p>
            <a:r>
              <a:rPr lang="en-GB" dirty="0"/>
              <a:t>What’s the evidence for antibiotics within 1 hour?</a:t>
            </a:r>
          </a:p>
          <a:p>
            <a:r>
              <a:rPr lang="en-GB" dirty="0"/>
              <a:t>Sepsis-induced hypotension is the result of different pathological processes – too much fluid is harmful</a:t>
            </a:r>
          </a:p>
        </p:txBody>
      </p:sp>
    </p:spTree>
    <p:extLst>
      <p:ext uri="{BB962C8B-B14F-4D97-AF65-F5344CB8AC3E}">
        <p14:creationId xmlns:p14="http://schemas.microsoft.com/office/powerpoint/2010/main" val="15605515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EC75-2009-CC40-9A23-634991C81D6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Don’t stop after the ‘Sepsis Six’</a:t>
            </a:r>
          </a:p>
        </p:txBody>
      </p:sp>
      <p:sp>
        <p:nvSpPr>
          <p:cNvPr id="3" name="Content Placeholder 2">
            <a:extLst>
              <a:ext uri="{FF2B5EF4-FFF2-40B4-BE49-F238E27FC236}">
                <a16:creationId xmlns:a16="http://schemas.microsoft.com/office/drawing/2014/main" id="{17666C9A-819B-2A47-8804-9ECAA8CC6242}"/>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Culture everything!</a:t>
            </a:r>
          </a:p>
          <a:p>
            <a:r>
              <a:rPr lang="en-US" dirty="0">
                <a:latin typeface="Calibri" panose="020F0502020204030204" pitchFamily="34" charset="0"/>
                <a:cs typeface="Calibri" panose="020F0502020204030204" pitchFamily="34" charset="0"/>
              </a:rPr>
              <a:t>Source control – the 4 D’s:</a:t>
            </a:r>
          </a:p>
          <a:p>
            <a:pPr lvl="1"/>
            <a:r>
              <a:rPr lang="en-US" dirty="0">
                <a:latin typeface="Calibri" panose="020F0502020204030204" pitchFamily="34" charset="0"/>
                <a:cs typeface="Calibri" panose="020F0502020204030204" pitchFamily="34" charset="0"/>
              </a:rPr>
              <a:t>Drainage</a:t>
            </a:r>
          </a:p>
          <a:p>
            <a:pPr lvl="1"/>
            <a:r>
              <a:rPr lang="en-US" dirty="0">
                <a:latin typeface="Calibri" panose="020F0502020204030204" pitchFamily="34" charset="0"/>
                <a:cs typeface="Calibri" panose="020F0502020204030204" pitchFamily="34" charset="0"/>
              </a:rPr>
              <a:t>Debridement</a:t>
            </a:r>
          </a:p>
          <a:p>
            <a:pPr lvl="1"/>
            <a:r>
              <a:rPr lang="en-US" dirty="0">
                <a:latin typeface="Calibri" panose="020F0502020204030204" pitchFamily="34" charset="0"/>
                <a:cs typeface="Calibri" panose="020F0502020204030204" pitchFamily="34" charset="0"/>
              </a:rPr>
              <a:t>Device removal</a:t>
            </a:r>
          </a:p>
          <a:p>
            <a:pPr lvl="1"/>
            <a:r>
              <a:rPr lang="en-US" dirty="0">
                <a:latin typeface="Calibri" panose="020F0502020204030204" pitchFamily="34" charset="0"/>
                <a:cs typeface="Calibri" panose="020F0502020204030204" pitchFamily="34" charset="0"/>
              </a:rPr>
              <a:t>Definitive repair of anatomical abnormality (e.g. perforated viscus)</a:t>
            </a:r>
          </a:p>
          <a:p>
            <a:r>
              <a:rPr lang="en-US" dirty="0">
                <a:latin typeface="Calibri" panose="020F0502020204030204" pitchFamily="34" charset="0"/>
                <a:cs typeface="Calibri" panose="020F0502020204030204" pitchFamily="34" charset="0"/>
              </a:rPr>
              <a:t>Monitor for signs of improvement</a:t>
            </a:r>
          </a:p>
          <a:p>
            <a:r>
              <a:rPr lang="en-US" dirty="0">
                <a:latin typeface="Calibri" panose="020F0502020204030204" pitchFamily="34" charset="0"/>
                <a:cs typeface="Calibri" panose="020F0502020204030204" pitchFamily="34" charset="0"/>
              </a:rPr>
              <a:t>If no improvement in 1 hour – escalate! </a:t>
            </a:r>
          </a:p>
        </p:txBody>
      </p:sp>
    </p:spTree>
    <p:extLst>
      <p:ext uri="{BB962C8B-B14F-4D97-AF65-F5344CB8AC3E}">
        <p14:creationId xmlns:p14="http://schemas.microsoft.com/office/powerpoint/2010/main" val="35998976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GB" dirty="0">
                <a:latin typeface="Calibri" charset="0"/>
                <a:ea typeface="Calibri" charset="0"/>
                <a:cs typeface="Calibri" charset="0"/>
              </a:rPr>
              <a:t>Summary</a:t>
            </a:r>
          </a:p>
        </p:txBody>
      </p:sp>
      <p:pic>
        <p:nvPicPr>
          <p:cNvPr id="133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2" y="1700808"/>
            <a:ext cx="2795588"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457200" y="1828800"/>
            <a:ext cx="4351338"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endParaRPr lang="en-GB" altLang="en-GB"/>
          </a:p>
        </p:txBody>
      </p:sp>
      <p:sp>
        <p:nvSpPr>
          <p:cNvPr id="133126" name="Text Box 6"/>
          <p:cNvSpPr txBox="1">
            <a:spLocks noChangeArrowheads="1"/>
          </p:cNvSpPr>
          <p:nvPr/>
        </p:nvSpPr>
        <p:spPr bwMode="auto">
          <a:xfrm>
            <a:off x="457200" y="1700808"/>
            <a:ext cx="505090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457200" indent="-457200">
              <a:buFont typeface="Arial" charset="0"/>
              <a:buChar char="•"/>
            </a:pPr>
            <a:r>
              <a:rPr lang="en-GB" altLang="en-US" sz="2800" dirty="0">
                <a:latin typeface="Calibri" charset="0"/>
                <a:ea typeface="Calibri" charset="0"/>
                <a:cs typeface="Calibri" charset="0"/>
              </a:rPr>
              <a:t>Sepsis continues to have a high mortality</a:t>
            </a:r>
          </a:p>
          <a:p>
            <a:pPr marL="457200" indent="-457200">
              <a:buFont typeface="Arial" charset="0"/>
              <a:buChar char="•"/>
            </a:pPr>
            <a:r>
              <a:rPr lang="en-GB" altLang="en-US" sz="2800" dirty="0">
                <a:latin typeface="Calibri" charset="0"/>
                <a:ea typeface="Calibri" charset="0"/>
                <a:cs typeface="Calibri" charset="0"/>
              </a:rPr>
              <a:t>Rapid recognition and treatment outside the ICU can improve mortality</a:t>
            </a:r>
          </a:p>
          <a:p>
            <a:pPr marL="457200" indent="-457200">
              <a:buFont typeface="Arial" charset="0"/>
              <a:buChar char="•"/>
            </a:pPr>
            <a:r>
              <a:rPr lang="en-GB" altLang="en-US" sz="2800" dirty="0">
                <a:latin typeface="Calibri" charset="0"/>
                <a:ea typeface="Calibri" charset="0"/>
                <a:cs typeface="Calibri" charset="0"/>
              </a:rPr>
              <a:t>New definitions</a:t>
            </a:r>
          </a:p>
          <a:p>
            <a:pPr marL="457200" indent="-457200">
              <a:buFont typeface="Arial" charset="0"/>
              <a:buChar char="•"/>
            </a:pPr>
            <a:r>
              <a:rPr lang="en-GB" altLang="en-US" sz="2800" dirty="0">
                <a:latin typeface="Calibri" charset="0"/>
                <a:ea typeface="Calibri" charset="0"/>
                <a:cs typeface="Calibri" charset="0"/>
              </a:rPr>
              <a:t>NICE emphasises ‘think sepsis’ </a:t>
            </a:r>
            <a:r>
              <a:rPr lang="mr-IN" altLang="en-US" sz="2800" dirty="0">
                <a:latin typeface="Calibri" charset="0"/>
                <a:ea typeface="Calibri" charset="0"/>
                <a:cs typeface="Calibri" charset="0"/>
              </a:rPr>
              <a:t>–</a:t>
            </a:r>
            <a:r>
              <a:rPr lang="en-GB" altLang="en-US" sz="2800" dirty="0">
                <a:latin typeface="Calibri" charset="0"/>
                <a:ea typeface="Calibri" charset="0"/>
                <a:cs typeface="Calibri" charset="0"/>
              </a:rPr>
              <a:t> </a:t>
            </a:r>
            <a:r>
              <a:rPr lang="en-GB" altLang="en-US" sz="2800" b="1" dirty="0">
                <a:latin typeface="Calibri" charset="0"/>
                <a:ea typeface="Calibri" charset="0"/>
                <a:cs typeface="Calibri" charset="0"/>
              </a:rPr>
              <a:t>but NICE criteria is not (necessarily) sepsis</a:t>
            </a:r>
          </a:p>
          <a:p>
            <a:endParaRPr lang="en-GB" altLang="en-US" sz="2800" dirty="0">
              <a:latin typeface="Calibri" charset="0"/>
              <a:ea typeface="Calibri" charset="0"/>
              <a:cs typeface="Calibri"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2483768" y="2708920"/>
            <a:ext cx="4713288" cy="1011238"/>
          </a:xfrm>
        </p:spPr>
        <p:txBody>
          <a:bodyPr anchor="ctr"/>
          <a:lstStyle/>
          <a:p>
            <a:r>
              <a:rPr lang="en-GB" altLang="en-US" sz="4400" dirty="0">
                <a:latin typeface="Calibri" charset="0"/>
                <a:ea typeface="Calibri" charset="0"/>
                <a:cs typeface="Calibri" charset="0"/>
              </a:rPr>
              <a:t>Questions?</a:t>
            </a:r>
            <a:endParaRPr lang="en-GB" altLang="en-US" sz="3600" dirty="0">
              <a:latin typeface="Calibri" charset="0"/>
              <a:ea typeface="Calibri" charset="0"/>
              <a:cs typeface="Calibri" charset="0"/>
            </a:endParaRPr>
          </a:p>
        </p:txBody>
      </p:sp>
      <p:graphicFrame>
        <p:nvGraphicFramePr>
          <p:cNvPr id="183299" name="Object 3"/>
          <p:cNvGraphicFramePr>
            <a:graphicFrameLocks noChangeAspect="1"/>
          </p:cNvGraphicFramePr>
          <p:nvPr>
            <p:extLst>
              <p:ext uri="{D42A27DB-BD31-4B8C-83A1-F6EECF244321}">
                <p14:modId xmlns:p14="http://schemas.microsoft.com/office/powerpoint/2010/main" val="1402890674"/>
              </p:ext>
            </p:extLst>
          </p:nvPr>
        </p:nvGraphicFramePr>
        <p:xfrm>
          <a:off x="2051720" y="1384700"/>
          <a:ext cx="1295400" cy="3933825"/>
        </p:xfrm>
        <a:graphic>
          <a:graphicData uri="http://schemas.openxmlformats.org/presentationml/2006/ole">
            <mc:AlternateContent xmlns:mc="http://schemas.openxmlformats.org/markup-compatibility/2006">
              <mc:Choice xmlns:v="urn:schemas-microsoft-com:vml" Requires="v">
                <p:oleObj spid="_x0000_s183358" name="Clip" r:id="rId4" imgW="1295640" imgH="3934080" progId="MS_ClipArt_Gallery.5">
                  <p:embed/>
                </p:oleObj>
              </mc:Choice>
              <mc:Fallback>
                <p:oleObj name="Clip" r:id="rId4" imgW="1295640" imgH="3934080" progId="MS_ClipArt_Gallery.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384700"/>
                        <a:ext cx="1295400" cy="393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surviving sepsis campaign logo"/>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15" y="370565"/>
            <a:ext cx="5400600" cy="1440160"/>
          </a:xfrm>
          <a:prstGeom prst="rect">
            <a:avLst/>
          </a:prstGeom>
          <a:solidFill>
            <a:schemeClr val="tx1"/>
          </a:solidFill>
        </p:spPr>
      </p:pic>
      <p:pic>
        <p:nvPicPr>
          <p:cNvPr id="1028" name="Picture 4" descr="mage result for society of critical care medici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057896"/>
            <a:ext cx="4528899" cy="13815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e result for european society of intensive care medicine logo"/>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395801"/>
            <a:ext cx="3242642" cy="193980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95936" y="3591586"/>
            <a:ext cx="5795123" cy="461665"/>
          </a:xfrm>
          <a:prstGeom prst="rect">
            <a:avLst/>
          </a:prstGeom>
          <a:noFill/>
        </p:spPr>
        <p:txBody>
          <a:bodyPr wrap="square" rtlCol="0">
            <a:spAutoFit/>
          </a:bodyPr>
          <a:lstStyle/>
          <a:p>
            <a:r>
              <a:rPr lang="en-US" dirty="0">
                <a:latin typeface="Calibri" charset="0"/>
                <a:ea typeface="Calibri" charset="0"/>
                <a:cs typeface="Calibri" charset="0"/>
              </a:rPr>
              <a:t>Barcelona Declaration 2002</a:t>
            </a:r>
          </a:p>
        </p:txBody>
      </p:sp>
      <p:pic>
        <p:nvPicPr>
          <p:cNvPr id="1034" name="Picture 10" descr="https://www.norf.org.uk/resources/Pictures/NOrF%20logo%20RRS%2020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855664"/>
            <a:ext cx="4994920" cy="10073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5650095"/>
            <a:ext cx="2370684" cy="9482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ge result for sepsis trus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5676" y="4335605"/>
            <a:ext cx="1656184" cy="1171039"/>
          </a:xfrm>
          <a:prstGeom prst="rect">
            <a:avLst/>
          </a:prstGeom>
          <a:solidFill>
            <a:schemeClr val="tx1"/>
          </a:solidFill>
        </p:spPr>
      </p:pic>
    </p:spTree>
    <p:extLst>
      <p:ext uri="{BB962C8B-B14F-4D97-AF65-F5344CB8AC3E}">
        <p14:creationId xmlns:p14="http://schemas.microsoft.com/office/powerpoint/2010/main" val="391749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4B38-B47C-AB45-BA20-57EC31E0A740}"/>
              </a:ext>
            </a:extLst>
          </p:cNvPr>
          <p:cNvSpPr>
            <a:spLocks noGrp="1"/>
          </p:cNvSpPr>
          <p:nvPr>
            <p:ph type="title"/>
          </p:nvPr>
        </p:nvSpPr>
        <p:spPr/>
        <p:txBody>
          <a:bodyPr/>
          <a:lstStyle/>
          <a:p>
            <a:r>
              <a:rPr lang="en-GB" dirty="0"/>
              <a:t>Is this sepsis? 1</a:t>
            </a:r>
          </a:p>
        </p:txBody>
      </p:sp>
      <p:sp>
        <p:nvSpPr>
          <p:cNvPr id="3" name="Content Placeholder 2">
            <a:extLst>
              <a:ext uri="{FF2B5EF4-FFF2-40B4-BE49-F238E27FC236}">
                <a16:creationId xmlns:a16="http://schemas.microsoft.com/office/drawing/2014/main" id="{FD8C8321-FB50-9849-A7B4-DC5615E02D28}"/>
              </a:ext>
            </a:extLst>
          </p:cNvPr>
          <p:cNvSpPr>
            <a:spLocks noGrp="1"/>
          </p:cNvSpPr>
          <p:nvPr>
            <p:ph idx="1"/>
          </p:nvPr>
        </p:nvSpPr>
        <p:spPr/>
        <p:txBody>
          <a:bodyPr/>
          <a:lstStyle/>
          <a:p>
            <a:pPr marL="0" indent="0">
              <a:buNone/>
            </a:pPr>
            <a:r>
              <a:rPr lang="en-GB" sz="2400" dirty="0"/>
              <a:t>A 60-year-old man was admitted from the heart failure clinic with increased SOB. His most recent LVEF was 35%. </a:t>
            </a:r>
          </a:p>
          <a:p>
            <a:pPr marL="0" indent="0">
              <a:buNone/>
            </a:pPr>
            <a:r>
              <a:rPr lang="en-GB" sz="2400" dirty="0"/>
              <a:t>Vital signs: alert, BP 88/60, temp 38.1</a:t>
            </a:r>
            <a:r>
              <a:rPr lang="en-GB" sz="2400" baseline="30000" dirty="0"/>
              <a:t>o</a:t>
            </a:r>
            <a:r>
              <a:rPr lang="en-GB" sz="2400" dirty="0"/>
              <a:t>C, RR 24, SpO</a:t>
            </a:r>
            <a:r>
              <a:rPr lang="en-GB" sz="2400" baseline="-25000" dirty="0"/>
              <a:t>2</a:t>
            </a:r>
            <a:r>
              <a:rPr lang="en-GB" sz="2400" dirty="0"/>
              <a:t> 93% on air, HR 90. NEWS2 = 8</a:t>
            </a:r>
          </a:p>
          <a:p>
            <a:pPr marL="0" indent="0">
              <a:buNone/>
            </a:pPr>
            <a:r>
              <a:rPr lang="en-GB" sz="2400" dirty="0"/>
              <a:t>VBG shows a lactate of 1.2 mmol/L</a:t>
            </a:r>
          </a:p>
          <a:p>
            <a:pPr marL="0" indent="0">
              <a:buNone/>
            </a:pPr>
            <a:r>
              <a:rPr lang="en-GB" sz="2400" dirty="0"/>
              <a:t>Chest X-ray: left basal consolidation, CURB-65 = 1</a:t>
            </a:r>
          </a:p>
        </p:txBody>
      </p:sp>
    </p:spTree>
    <p:extLst>
      <p:ext uri="{BB962C8B-B14F-4D97-AF65-F5344CB8AC3E}">
        <p14:creationId xmlns:p14="http://schemas.microsoft.com/office/powerpoint/2010/main" val="179495043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4B38-B47C-AB45-BA20-57EC31E0A740}"/>
              </a:ext>
            </a:extLst>
          </p:cNvPr>
          <p:cNvSpPr>
            <a:spLocks noGrp="1"/>
          </p:cNvSpPr>
          <p:nvPr>
            <p:ph type="title"/>
          </p:nvPr>
        </p:nvSpPr>
        <p:spPr/>
        <p:txBody>
          <a:bodyPr/>
          <a:lstStyle/>
          <a:p>
            <a:r>
              <a:rPr lang="en-GB" dirty="0"/>
              <a:t>Is this sepsis? 2</a:t>
            </a:r>
          </a:p>
        </p:txBody>
      </p:sp>
      <p:sp>
        <p:nvSpPr>
          <p:cNvPr id="3" name="Content Placeholder 2">
            <a:extLst>
              <a:ext uri="{FF2B5EF4-FFF2-40B4-BE49-F238E27FC236}">
                <a16:creationId xmlns:a16="http://schemas.microsoft.com/office/drawing/2014/main" id="{FD8C8321-FB50-9849-A7B4-DC5615E02D28}"/>
              </a:ext>
            </a:extLst>
          </p:cNvPr>
          <p:cNvSpPr>
            <a:spLocks noGrp="1"/>
          </p:cNvSpPr>
          <p:nvPr>
            <p:ph idx="1"/>
          </p:nvPr>
        </p:nvSpPr>
        <p:spPr/>
        <p:txBody>
          <a:bodyPr/>
          <a:lstStyle/>
          <a:p>
            <a:pPr marL="0" indent="0">
              <a:buNone/>
            </a:pPr>
            <a:r>
              <a:rPr lang="en-GB" sz="2400" dirty="0"/>
              <a:t>A 52-year-old woman with no PMH attended ED feeling unwell. Her daughter said she had a fever, was confused at times, felt nauseated and “ill”.</a:t>
            </a:r>
          </a:p>
          <a:p>
            <a:pPr marL="0" indent="0">
              <a:buNone/>
            </a:pPr>
            <a:r>
              <a:rPr lang="en-GB" sz="2400" dirty="0"/>
              <a:t>Vital signs: alert, BP 120/70, temp 38.0</a:t>
            </a:r>
            <a:r>
              <a:rPr lang="en-GB" sz="2400" baseline="30000" dirty="0"/>
              <a:t>o</a:t>
            </a:r>
            <a:r>
              <a:rPr lang="en-GB" sz="2400" dirty="0"/>
              <a:t>C, RR 18, SpO</a:t>
            </a:r>
            <a:r>
              <a:rPr lang="en-GB" sz="2400" baseline="-25000" dirty="0"/>
              <a:t>2</a:t>
            </a:r>
            <a:r>
              <a:rPr lang="en-GB" sz="2400" dirty="0"/>
              <a:t> 96% on air, HR 90. NEWS2 = 0.</a:t>
            </a:r>
          </a:p>
          <a:p>
            <a:pPr marL="0" indent="0">
              <a:buNone/>
            </a:pPr>
            <a:r>
              <a:rPr lang="en-GB" sz="2400" dirty="0"/>
              <a:t>While she was being examined, the doctor noticed rapidly appearing purpuric spots on her abdomen and limbs which the daughter and patient had not noticed before.</a:t>
            </a:r>
          </a:p>
          <a:p>
            <a:pPr marL="0" indent="0">
              <a:buNone/>
            </a:pPr>
            <a:endParaRPr lang="en-GB" sz="2400" dirty="0"/>
          </a:p>
        </p:txBody>
      </p:sp>
    </p:spTree>
    <p:extLst>
      <p:ext uri="{BB962C8B-B14F-4D97-AF65-F5344CB8AC3E}">
        <p14:creationId xmlns:p14="http://schemas.microsoft.com/office/powerpoint/2010/main" val="14277880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4B38-B47C-AB45-BA20-57EC31E0A740}"/>
              </a:ext>
            </a:extLst>
          </p:cNvPr>
          <p:cNvSpPr>
            <a:spLocks noGrp="1"/>
          </p:cNvSpPr>
          <p:nvPr>
            <p:ph type="title"/>
          </p:nvPr>
        </p:nvSpPr>
        <p:spPr/>
        <p:txBody>
          <a:bodyPr/>
          <a:lstStyle/>
          <a:p>
            <a:r>
              <a:rPr lang="en-GB" dirty="0"/>
              <a:t>Is this sepsis? 3</a:t>
            </a:r>
          </a:p>
        </p:txBody>
      </p:sp>
      <p:sp>
        <p:nvSpPr>
          <p:cNvPr id="3" name="Content Placeholder 2">
            <a:extLst>
              <a:ext uri="{FF2B5EF4-FFF2-40B4-BE49-F238E27FC236}">
                <a16:creationId xmlns:a16="http://schemas.microsoft.com/office/drawing/2014/main" id="{FD8C8321-FB50-9849-A7B4-DC5615E02D28}"/>
              </a:ext>
            </a:extLst>
          </p:cNvPr>
          <p:cNvSpPr>
            <a:spLocks noGrp="1"/>
          </p:cNvSpPr>
          <p:nvPr>
            <p:ph idx="1"/>
          </p:nvPr>
        </p:nvSpPr>
        <p:spPr/>
        <p:txBody>
          <a:bodyPr/>
          <a:lstStyle/>
          <a:p>
            <a:pPr marL="0" indent="0">
              <a:buNone/>
            </a:pPr>
            <a:r>
              <a:rPr lang="en-GB" sz="2400" dirty="0"/>
              <a:t>A 95-year-old woman was admitted from a nursing home with drowsiness, not eating and drinking. She had been started on antibiotics two days before for a chest infection. PMH: CCF, AF, CKD, dementia. On a diuretic, </a:t>
            </a:r>
            <a:r>
              <a:rPr lang="en-GB" sz="2400" dirty="0" err="1"/>
              <a:t>ACEi</a:t>
            </a:r>
            <a:r>
              <a:rPr lang="en-GB" sz="2400" dirty="0"/>
              <a:t> and DOAC.</a:t>
            </a:r>
          </a:p>
          <a:p>
            <a:pPr marL="0" indent="0">
              <a:buNone/>
            </a:pPr>
            <a:r>
              <a:rPr lang="en-GB" sz="2400" dirty="0"/>
              <a:t>Vital signs: drowsy, BP 90/60, temp 36.7</a:t>
            </a:r>
            <a:r>
              <a:rPr lang="en-GB" sz="2400" baseline="30000" dirty="0"/>
              <a:t>o</a:t>
            </a:r>
            <a:r>
              <a:rPr lang="en-GB" sz="2400" dirty="0"/>
              <a:t>C, RR 22, SpO</a:t>
            </a:r>
            <a:r>
              <a:rPr lang="en-GB" sz="2400" baseline="-25000" dirty="0"/>
              <a:t>2</a:t>
            </a:r>
            <a:r>
              <a:rPr lang="en-GB" sz="2400" dirty="0"/>
              <a:t> 93% on air, HR 135. NEWS2 = 13. </a:t>
            </a:r>
          </a:p>
          <a:p>
            <a:pPr marL="0" indent="0">
              <a:buNone/>
            </a:pPr>
            <a:r>
              <a:rPr lang="en-GB" sz="2400" dirty="0"/>
              <a:t>Chest X-ray: right lower zone consolidation</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34352467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4B38-B47C-AB45-BA20-57EC31E0A740}"/>
              </a:ext>
            </a:extLst>
          </p:cNvPr>
          <p:cNvSpPr>
            <a:spLocks noGrp="1"/>
          </p:cNvSpPr>
          <p:nvPr>
            <p:ph type="title"/>
          </p:nvPr>
        </p:nvSpPr>
        <p:spPr/>
        <p:txBody>
          <a:bodyPr/>
          <a:lstStyle/>
          <a:p>
            <a:r>
              <a:rPr lang="en-GB" dirty="0"/>
              <a:t>Is this sepsis? 4</a:t>
            </a:r>
          </a:p>
        </p:txBody>
      </p:sp>
      <p:sp>
        <p:nvSpPr>
          <p:cNvPr id="3" name="Content Placeholder 2">
            <a:extLst>
              <a:ext uri="{FF2B5EF4-FFF2-40B4-BE49-F238E27FC236}">
                <a16:creationId xmlns:a16="http://schemas.microsoft.com/office/drawing/2014/main" id="{FD8C8321-FB50-9849-A7B4-DC5615E02D28}"/>
              </a:ext>
            </a:extLst>
          </p:cNvPr>
          <p:cNvSpPr>
            <a:spLocks noGrp="1"/>
          </p:cNvSpPr>
          <p:nvPr>
            <p:ph idx="1"/>
          </p:nvPr>
        </p:nvSpPr>
        <p:spPr/>
        <p:txBody>
          <a:bodyPr/>
          <a:lstStyle/>
          <a:p>
            <a:pPr marL="0" indent="0">
              <a:buNone/>
            </a:pPr>
            <a:r>
              <a:rPr lang="en-GB" sz="2400" dirty="0"/>
              <a:t>A 30-year-old woman was admitted to hospital via her GP because she triggered on the community sepsis screening tool. She had been to see her GP because of a fever, sore throat and feeling ”awful”.</a:t>
            </a:r>
          </a:p>
          <a:p>
            <a:pPr marL="0" indent="0">
              <a:buNone/>
            </a:pPr>
            <a:r>
              <a:rPr lang="en-GB" sz="2400" dirty="0"/>
              <a:t>She walked in to the department with her GP letter.</a:t>
            </a:r>
          </a:p>
          <a:p>
            <a:pPr marL="0" indent="0">
              <a:buNone/>
            </a:pPr>
            <a:r>
              <a:rPr lang="en-GB" sz="2400" dirty="0"/>
              <a:t>Vital signs: alert, BP 140/65, temp 38.9</a:t>
            </a:r>
            <a:r>
              <a:rPr lang="en-GB" sz="2400" baseline="30000" dirty="0"/>
              <a:t>o</a:t>
            </a:r>
            <a:r>
              <a:rPr lang="en-GB" sz="2400" dirty="0"/>
              <a:t>C, RR 20, SpO</a:t>
            </a:r>
            <a:r>
              <a:rPr lang="en-GB" sz="2400" baseline="-25000" dirty="0"/>
              <a:t>2</a:t>
            </a:r>
            <a:r>
              <a:rPr lang="en-GB" sz="2400" dirty="0"/>
              <a:t> 98% on air, HR 115. NEWS2 = 3.</a:t>
            </a:r>
          </a:p>
          <a:p>
            <a:pPr marL="0" indent="0">
              <a:buNone/>
            </a:pPr>
            <a:r>
              <a:rPr lang="en-GB" sz="2400" dirty="0"/>
              <a:t>On examination, she had enlarged tonsils covered in white exudate, and tender anterior cervical lymph nodes. She was able to swallow.</a:t>
            </a:r>
          </a:p>
          <a:p>
            <a:pPr marL="0" indent="0">
              <a:buNone/>
            </a:pPr>
            <a:r>
              <a:rPr lang="en-GB" sz="2400" dirty="0"/>
              <a:t>Centor Score = 4</a:t>
            </a:r>
          </a:p>
          <a:p>
            <a:pPr marL="0" indent="0">
              <a:buNone/>
            </a:pPr>
            <a:endParaRPr lang="en-GB" sz="2400" dirty="0"/>
          </a:p>
        </p:txBody>
      </p:sp>
    </p:spTree>
    <p:extLst>
      <p:ext uri="{BB962C8B-B14F-4D97-AF65-F5344CB8AC3E}">
        <p14:creationId xmlns:p14="http://schemas.microsoft.com/office/powerpoint/2010/main" val="138180060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19939"/>
            <a:ext cx="9144000" cy="6418122"/>
          </a:xfrm>
          <a:prstGeom prst="rect">
            <a:avLst/>
          </a:prstGeom>
        </p:spPr>
      </p:pic>
    </p:spTree>
    <p:extLst>
      <p:ext uri="{BB962C8B-B14F-4D97-AF65-F5344CB8AC3E}">
        <p14:creationId xmlns:p14="http://schemas.microsoft.com/office/powerpoint/2010/main" val="5899590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‘sepsis’?</a:t>
            </a:r>
          </a:p>
        </p:txBody>
      </p:sp>
      <p:sp>
        <p:nvSpPr>
          <p:cNvPr id="3" name="Content Placeholder 2"/>
          <p:cNvSpPr>
            <a:spLocks noGrp="1"/>
          </p:cNvSpPr>
          <p:nvPr>
            <p:ph idx="1"/>
          </p:nvPr>
        </p:nvSpPr>
        <p:spPr>
          <a:xfrm>
            <a:off x="685800" y="1772816"/>
            <a:ext cx="7772400" cy="4536504"/>
          </a:xfrm>
        </p:spPr>
        <p:txBody>
          <a:bodyPr/>
          <a:lstStyle/>
          <a:p>
            <a:r>
              <a:rPr lang="en-US" sz="3000" dirty="0">
                <a:latin typeface="Calibri" charset="0"/>
                <a:ea typeface="Calibri" charset="0"/>
                <a:cs typeface="Calibri" charset="0"/>
              </a:rPr>
              <a:t>What differentiates sepsis from ‘infection’ is an abnormal or dysregulated host response and the presence of organ dysfunction</a:t>
            </a:r>
          </a:p>
          <a:p>
            <a:pPr marL="0" indent="0">
              <a:buNone/>
            </a:pPr>
            <a:endParaRPr lang="en-US" sz="3000" dirty="0">
              <a:latin typeface="Calibri" charset="0"/>
              <a:ea typeface="Calibri" charset="0"/>
              <a:cs typeface="Calibri" charset="0"/>
            </a:endParaRPr>
          </a:p>
          <a:p>
            <a:r>
              <a:rPr lang="en-US" sz="3000" dirty="0">
                <a:latin typeface="Calibri" charset="0"/>
                <a:ea typeface="Calibri" charset="0"/>
                <a:cs typeface="Calibri" charset="0"/>
              </a:rPr>
              <a:t>Specific infections may result in local organ dysfunction without generating a dysregulated host response</a:t>
            </a:r>
          </a:p>
          <a:p>
            <a:pPr marL="0" indent="0">
              <a:buNone/>
            </a:pPr>
            <a:endParaRPr lang="en-US" sz="3200" dirty="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1689654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1535113" y="3930650"/>
            <a:ext cx="6624637"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Line 3"/>
          <p:cNvSpPr>
            <a:spLocks noChangeShapeType="1"/>
          </p:cNvSpPr>
          <p:nvPr/>
        </p:nvSpPr>
        <p:spPr bwMode="auto">
          <a:xfrm>
            <a:off x="1576388" y="4341813"/>
            <a:ext cx="6557962" cy="1587"/>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Rectangle 4"/>
          <p:cNvSpPr>
            <a:spLocks noGrp="1" noChangeArrowheads="1"/>
          </p:cNvSpPr>
          <p:nvPr>
            <p:ph type="title"/>
          </p:nvPr>
        </p:nvSpPr>
        <p:spPr>
          <a:xfrm>
            <a:off x="304800" y="228600"/>
            <a:ext cx="8686800" cy="1066800"/>
          </a:xfrm>
        </p:spPr>
        <p:txBody>
          <a:bodyPr/>
          <a:lstStyle/>
          <a:p>
            <a:r>
              <a:rPr lang="en-US" altLang="en-GB" sz="2800" dirty="0">
                <a:latin typeface="Calibri" charset="0"/>
                <a:ea typeface="Calibri" charset="0"/>
                <a:cs typeface="Calibri" charset="0"/>
              </a:rPr>
              <a:t>Prevalence and hospital mortality associated with sepsis</a:t>
            </a:r>
            <a:endParaRPr lang="en-US" altLang="en-GB" dirty="0">
              <a:latin typeface="Calibri" charset="0"/>
              <a:ea typeface="Calibri" charset="0"/>
              <a:cs typeface="Calibri" charset="0"/>
            </a:endParaRPr>
          </a:p>
        </p:txBody>
      </p:sp>
      <p:sp>
        <p:nvSpPr>
          <p:cNvPr id="16389" name="Rectangle 5"/>
          <p:cNvSpPr>
            <a:spLocks noChangeArrowheads="1"/>
          </p:cNvSpPr>
          <p:nvPr/>
        </p:nvSpPr>
        <p:spPr bwMode="auto">
          <a:xfrm>
            <a:off x="2021408" y="1449905"/>
            <a:ext cx="438363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60000"/>
              </a:spcBef>
            </a:pPr>
            <a:r>
              <a:rPr lang="en-US" altLang="en-GB" sz="2000" b="1" dirty="0">
                <a:latin typeface="Calibri" charset="0"/>
                <a:ea typeface="Calibri" charset="0"/>
                <a:cs typeface="Calibri" charset="0"/>
              </a:rPr>
              <a:t>Proportion (%) of admissions to ICU with </a:t>
            </a:r>
            <a:br>
              <a:rPr lang="en-US" altLang="en-GB" sz="2000" b="1" dirty="0">
                <a:latin typeface="Calibri" charset="0"/>
                <a:ea typeface="Calibri" charset="0"/>
                <a:cs typeface="Calibri" charset="0"/>
              </a:rPr>
            </a:br>
            <a:r>
              <a:rPr lang="en-US" altLang="en-GB" sz="2000" b="1" dirty="0">
                <a:latin typeface="Calibri" charset="0"/>
                <a:ea typeface="Calibri" charset="0"/>
                <a:cs typeface="Calibri" charset="0"/>
              </a:rPr>
              <a:t>severe sepsis in the first 24 hours</a:t>
            </a:r>
            <a:endParaRPr lang="en-US" altLang="en-GB" sz="1800" b="1" dirty="0">
              <a:latin typeface="Calibri" charset="0"/>
              <a:ea typeface="Calibri" charset="0"/>
              <a:cs typeface="Calibri" charset="0"/>
            </a:endParaRPr>
          </a:p>
          <a:p>
            <a:pPr>
              <a:spcBef>
                <a:spcPct val="40000"/>
              </a:spcBef>
            </a:pPr>
            <a:r>
              <a:rPr lang="en-US" altLang="en-GB" sz="2000" b="1" dirty="0">
                <a:latin typeface="Calibri" charset="0"/>
                <a:ea typeface="Calibri" charset="0"/>
                <a:cs typeface="Calibri" charset="0"/>
              </a:rPr>
              <a:t>Hospital mortality (%) </a:t>
            </a:r>
          </a:p>
        </p:txBody>
      </p:sp>
      <p:sp>
        <p:nvSpPr>
          <p:cNvPr id="16390" name="Rectangle 6"/>
          <p:cNvSpPr>
            <a:spLocks noChangeArrowheads="1"/>
          </p:cNvSpPr>
          <p:nvPr/>
        </p:nvSpPr>
        <p:spPr bwMode="auto">
          <a:xfrm>
            <a:off x="4876800" y="1974850"/>
            <a:ext cx="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endParaRPr lang="en-GB" altLang="en-US" sz="1000" b="1"/>
          </a:p>
        </p:txBody>
      </p:sp>
      <p:sp>
        <p:nvSpPr>
          <p:cNvPr id="16392" name="Rectangle 8"/>
          <p:cNvSpPr>
            <a:spLocks noChangeArrowheads="1"/>
          </p:cNvSpPr>
          <p:nvPr/>
        </p:nvSpPr>
        <p:spPr bwMode="auto">
          <a:xfrm>
            <a:off x="1600200" y="2209800"/>
            <a:ext cx="227013" cy="227013"/>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6393" name="Rectangle 9"/>
          <p:cNvSpPr>
            <a:spLocks noChangeArrowheads="1"/>
          </p:cNvSpPr>
          <p:nvPr/>
        </p:nvSpPr>
        <p:spPr bwMode="auto">
          <a:xfrm>
            <a:off x="1600200" y="1524000"/>
            <a:ext cx="227013" cy="227013"/>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6394" name="Line 10"/>
          <p:cNvSpPr>
            <a:spLocks noChangeShapeType="1"/>
          </p:cNvSpPr>
          <p:nvPr/>
        </p:nvSpPr>
        <p:spPr bwMode="auto">
          <a:xfrm>
            <a:off x="1576388" y="5200650"/>
            <a:ext cx="6559550"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Line 11"/>
          <p:cNvSpPr>
            <a:spLocks noChangeShapeType="1"/>
          </p:cNvSpPr>
          <p:nvPr/>
        </p:nvSpPr>
        <p:spPr bwMode="auto">
          <a:xfrm>
            <a:off x="1576388" y="4772025"/>
            <a:ext cx="6557962"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12"/>
          <p:cNvSpPr>
            <a:spLocks noChangeShapeType="1"/>
          </p:cNvSpPr>
          <p:nvPr/>
        </p:nvSpPr>
        <p:spPr bwMode="auto">
          <a:xfrm>
            <a:off x="1535113" y="3495675"/>
            <a:ext cx="6624637"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13"/>
          <p:cNvSpPr>
            <a:spLocks noChangeShapeType="1"/>
          </p:cNvSpPr>
          <p:nvPr/>
        </p:nvSpPr>
        <p:spPr bwMode="auto">
          <a:xfrm>
            <a:off x="1576388" y="3065463"/>
            <a:ext cx="658336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98" name="Group 14"/>
          <p:cNvGrpSpPr>
            <a:grpSpLocks/>
          </p:cNvGrpSpPr>
          <p:nvPr/>
        </p:nvGrpSpPr>
        <p:grpSpPr bwMode="auto">
          <a:xfrm>
            <a:off x="1627188" y="4133850"/>
            <a:ext cx="6446837" cy="1495425"/>
            <a:chOff x="1025" y="2517"/>
            <a:chExt cx="4061" cy="942"/>
          </a:xfrm>
        </p:grpSpPr>
        <p:sp>
          <p:nvSpPr>
            <p:cNvPr id="16399" name="Rectangle 15"/>
            <p:cNvSpPr>
              <a:spLocks noChangeArrowheads="1"/>
            </p:cNvSpPr>
            <p:nvPr/>
          </p:nvSpPr>
          <p:spPr bwMode="auto">
            <a:xfrm>
              <a:off x="1025" y="2517"/>
              <a:ext cx="147" cy="942"/>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0" name="Rectangle 16"/>
            <p:cNvSpPr>
              <a:spLocks noChangeArrowheads="1"/>
            </p:cNvSpPr>
            <p:nvPr/>
          </p:nvSpPr>
          <p:spPr bwMode="auto">
            <a:xfrm>
              <a:off x="1243" y="2759"/>
              <a:ext cx="148" cy="700"/>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1" name="Rectangle 17"/>
            <p:cNvSpPr>
              <a:spLocks noChangeArrowheads="1"/>
            </p:cNvSpPr>
            <p:nvPr/>
          </p:nvSpPr>
          <p:spPr bwMode="auto">
            <a:xfrm>
              <a:off x="1461" y="2946"/>
              <a:ext cx="148" cy="513"/>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2" name="Rectangle 18"/>
            <p:cNvSpPr>
              <a:spLocks noChangeArrowheads="1"/>
            </p:cNvSpPr>
            <p:nvPr/>
          </p:nvSpPr>
          <p:spPr bwMode="auto">
            <a:xfrm>
              <a:off x="1679" y="2856"/>
              <a:ext cx="148" cy="603"/>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3" name="Rectangle 19"/>
            <p:cNvSpPr>
              <a:spLocks noChangeArrowheads="1"/>
            </p:cNvSpPr>
            <p:nvPr/>
          </p:nvSpPr>
          <p:spPr bwMode="auto">
            <a:xfrm>
              <a:off x="1897" y="2939"/>
              <a:ext cx="148" cy="520"/>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4" name="Rectangle 20"/>
            <p:cNvSpPr>
              <a:spLocks noChangeArrowheads="1"/>
            </p:cNvSpPr>
            <p:nvPr/>
          </p:nvSpPr>
          <p:spPr bwMode="auto">
            <a:xfrm>
              <a:off x="2115" y="2912"/>
              <a:ext cx="142" cy="547"/>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5" name="Rectangle 21"/>
            <p:cNvSpPr>
              <a:spLocks noChangeArrowheads="1"/>
            </p:cNvSpPr>
            <p:nvPr/>
          </p:nvSpPr>
          <p:spPr bwMode="auto">
            <a:xfrm>
              <a:off x="2327" y="2870"/>
              <a:ext cx="148" cy="589"/>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6" name="Rectangle 22"/>
            <p:cNvSpPr>
              <a:spLocks noChangeArrowheads="1"/>
            </p:cNvSpPr>
            <p:nvPr/>
          </p:nvSpPr>
          <p:spPr bwMode="auto">
            <a:xfrm>
              <a:off x="2545" y="2808"/>
              <a:ext cx="148" cy="651"/>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7" name="Rectangle 23"/>
            <p:cNvSpPr>
              <a:spLocks noChangeArrowheads="1"/>
            </p:cNvSpPr>
            <p:nvPr/>
          </p:nvSpPr>
          <p:spPr bwMode="auto">
            <a:xfrm>
              <a:off x="2763" y="2711"/>
              <a:ext cx="148" cy="748"/>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8" name="Rectangle 24"/>
            <p:cNvSpPr>
              <a:spLocks noChangeArrowheads="1"/>
            </p:cNvSpPr>
            <p:nvPr/>
          </p:nvSpPr>
          <p:spPr bwMode="auto">
            <a:xfrm>
              <a:off x="2982" y="2697"/>
              <a:ext cx="147" cy="762"/>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09" name="Rectangle 25"/>
            <p:cNvSpPr>
              <a:spLocks noChangeArrowheads="1"/>
            </p:cNvSpPr>
            <p:nvPr/>
          </p:nvSpPr>
          <p:spPr bwMode="auto">
            <a:xfrm>
              <a:off x="3200" y="2655"/>
              <a:ext cx="147" cy="804"/>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0" name="Rectangle 26"/>
            <p:cNvSpPr>
              <a:spLocks noChangeArrowheads="1"/>
            </p:cNvSpPr>
            <p:nvPr/>
          </p:nvSpPr>
          <p:spPr bwMode="auto">
            <a:xfrm>
              <a:off x="3418" y="2655"/>
              <a:ext cx="147" cy="804"/>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1" name="Rectangle 27"/>
            <p:cNvSpPr>
              <a:spLocks noChangeArrowheads="1"/>
            </p:cNvSpPr>
            <p:nvPr/>
          </p:nvSpPr>
          <p:spPr bwMode="auto">
            <a:xfrm>
              <a:off x="3636" y="2655"/>
              <a:ext cx="148" cy="804"/>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2" name="Rectangle 28"/>
            <p:cNvSpPr>
              <a:spLocks noChangeArrowheads="1"/>
            </p:cNvSpPr>
            <p:nvPr/>
          </p:nvSpPr>
          <p:spPr bwMode="auto">
            <a:xfrm>
              <a:off x="3854" y="2683"/>
              <a:ext cx="148" cy="776"/>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3" name="Rectangle 29"/>
            <p:cNvSpPr>
              <a:spLocks noChangeArrowheads="1"/>
            </p:cNvSpPr>
            <p:nvPr/>
          </p:nvSpPr>
          <p:spPr bwMode="auto">
            <a:xfrm>
              <a:off x="4072" y="2676"/>
              <a:ext cx="148" cy="783"/>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4" name="Rectangle 30"/>
            <p:cNvSpPr>
              <a:spLocks noChangeArrowheads="1"/>
            </p:cNvSpPr>
            <p:nvPr/>
          </p:nvSpPr>
          <p:spPr bwMode="auto">
            <a:xfrm>
              <a:off x="4290" y="2683"/>
              <a:ext cx="141" cy="776"/>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5" name="Rectangle 31"/>
            <p:cNvSpPr>
              <a:spLocks noChangeArrowheads="1"/>
            </p:cNvSpPr>
            <p:nvPr/>
          </p:nvSpPr>
          <p:spPr bwMode="auto">
            <a:xfrm>
              <a:off x="4502" y="2725"/>
              <a:ext cx="148" cy="734"/>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6" name="Rectangle 32"/>
            <p:cNvSpPr>
              <a:spLocks noChangeArrowheads="1"/>
            </p:cNvSpPr>
            <p:nvPr/>
          </p:nvSpPr>
          <p:spPr bwMode="auto">
            <a:xfrm>
              <a:off x="4720" y="2718"/>
              <a:ext cx="148" cy="741"/>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417" name="Rectangle 33"/>
            <p:cNvSpPr>
              <a:spLocks noChangeArrowheads="1"/>
            </p:cNvSpPr>
            <p:nvPr/>
          </p:nvSpPr>
          <p:spPr bwMode="auto">
            <a:xfrm>
              <a:off x="4938" y="2870"/>
              <a:ext cx="148" cy="589"/>
            </a:xfrm>
            <a:prstGeom prst="rect">
              <a:avLst/>
            </a:prstGeom>
            <a:gradFill rotWithShape="0">
              <a:gsLst>
                <a:gs pos="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418" name="Line 34"/>
          <p:cNvSpPr>
            <a:spLocks noChangeShapeType="1"/>
          </p:cNvSpPr>
          <p:nvPr/>
        </p:nvSpPr>
        <p:spPr bwMode="auto">
          <a:xfrm>
            <a:off x="1490663" y="5200650"/>
            <a:ext cx="80962" cy="158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9" name="Line 35"/>
          <p:cNvSpPr>
            <a:spLocks noChangeShapeType="1"/>
          </p:cNvSpPr>
          <p:nvPr/>
        </p:nvSpPr>
        <p:spPr bwMode="auto">
          <a:xfrm>
            <a:off x="1490663" y="3495675"/>
            <a:ext cx="80962" cy="158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0" name="Line 36"/>
          <p:cNvSpPr>
            <a:spLocks noChangeShapeType="1"/>
          </p:cNvSpPr>
          <p:nvPr/>
        </p:nvSpPr>
        <p:spPr bwMode="auto">
          <a:xfrm>
            <a:off x="1490663" y="3065463"/>
            <a:ext cx="80962" cy="158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37"/>
          <p:cNvSpPr>
            <a:spLocks noChangeShapeType="1"/>
          </p:cNvSpPr>
          <p:nvPr/>
        </p:nvSpPr>
        <p:spPr bwMode="auto">
          <a:xfrm>
            <a:off x="1493838" y="5629275"/>
            <a:ext cx="6642100" cy="158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38"/>
          <p:cNvSpPr>
            <a:spLocks noChangeShapeType="1"/>
          </p:cNvSpPr>
          <p:nvPr/>
        </p:nvSpPr>
        <p:spPr bwMode="auto">
          <a:xfrm flipV="1">
            <a:off x="1922463"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Line 39"/>
          <p:cNvSpPr>
            <a:spLocks noChangeShapeType="1"/>
          </p:cNvSpPr>
          <p:nvPr/>
        </p:nvSpPr>
        <p:spPr bwMode="auto">
          <a:xfrm flipV="1">
            <a:off x="2268538"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Line 40"/>
          <p:cNvSpPr>
            <a:spLocks noChangeShapeType="1"/>
          </p:cNvSpPr>
          <p:nvPr/>
        </p:nvSpPr>
        <p:spPr bwMode="auto">
          <a:xfrm flipV="1">
            <a:off x="2614613"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5" name="Line 41"/>
          <p:cNvSpPr>
            <a:spLocks noChangeShapeType="1"/>
          </p:cNvSpPr>
          <p:nvPr/>
        </p:nvSpPr>
        <p:spPr bwMode="auto">
          <a:xfrm flipV="1">
            <a:off x="2960688"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42"/>
          <p:cNvSpPr>
            <a:spLocks noChangeShapeType="1"/>
          </p:cNvSpPr>
          <p:nvPr/>
        </p:nvSpPr>
        <p:spPr bwMode="auto">
          <a:xfrm flipV="1">
            <a:off x="3306763"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43"/>
          <p:cNvSpPr>
            <a:spLocks noChangeShapeType="1"/>
          </p:cNvSpPr>
          <p:nvPr/>
        </p:nvSpPr>
        <p:spPr bwMode="auto">
          <a:xfrm flipV="1">
            <a:off x="3643313"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44"/>
          <p:cNvSpPr>
            <a:spLocks noChangeShapeType="1"/>
          </p:cNvSpPr>
          <p:nvPr/>
        </p:nvSpPr>
        <p:spPr bwMode="auto">
          <a:xfrm flipV="1">
            <a:off x="3989388"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45"/>
          <p:cNvSpPr>
            <a:spLocks noChangeShapeType="1"/>
          </p:cNvSpPr>
          <p:nvPr/>
        </p:nvSpPr>
        <p:spPr bwMode="auto">
          <a:xfrm flipV="1">
            <a:off x="4335463"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46"/>
          <p:cNvSpPr>
            <a:spLocks noChangeShapeType="1"/>
          </p:cNvSpPr>
          <p:nvPr/>
        </p:nvSpPr>
        <p:spPr bwMode="auto">
          <a:xfrm flipV="1">
            <a:off x="4681538" y="5584825"/>
            <a:ext cx="1587"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47"/>
          <p:cNvSpPr>
            <a:spLocks noChangeShapeType="1"/>
          </p:cNvSpPr>
          <p:nvPr/>
        </p:nvSpPr>
        <p:spPr bwMode="auto">
          <a:xfrm flipV="1">
            <a:off x="5029200"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48"/>
          <p:cNvSpPr>
            <a:spLocks noChangeShapeType="1"/>
          </p:cNvSpPr>
          <p:nvPr/>
        </p:nvSpPr>
        <p:spPr bwMode="auto">
          <a:xfrm flipV="1">
            <a:off x="5375275"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49"/>
          <p:cNvSpPr>
            <a:spLocks noChangeShapeType="1"/>
          </p:cNvSpPr>
          <p:nvPr/>
        </p:nvSpPr>
        <p:spPr bwMode="auto">
          <a:xfrm flipV="1">
            <a:off x="5721350"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50"/>
          <p:cNvSpPr>
            <a:spLocks noChangeShapeType="1"/>
          </p:cNvSpPr>
          <p:nvPr/>
        </p:nvSpPr>
        <p:spPr bwMode="auto">
          <a:xfrm flipV="1">
            <a:off x="6067425"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51"/>
          <p:cNvSpPr>
            <a:spLocks noChangeShapeType="1"/>
          </p:cNvSpPr>
          <p:nvPr/>
        </p:nvSpPr>
        <p:spPr bwMode="auto">
          <a:xfrm flipV="1">
            <a:off x="6413500"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52"/>
          <p:cNvSpPr>
            <a:spLocks noChangeShapeType="1"/>
          </p:cNvSpPr>
          <p:nvPr/>
        </p:nvSpPr>
        <p:spPr bwMode="auto">
          <a:xfrm flipV="1">
            <a:off x="6759575"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53"/>
          <p:cNvSpPr>
            <a:spLocks noChangeShapeType="1"/>
          </p:cNvSpPr>
          <p:nvPr/>
        </p:nvSpPr>
        <p:spPr bwMode="auto">
          <a:xfrm flipV="1">
            <a:off x="7096125"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54"/>
          <p:cNvSpPr>
            <a:spLocks noChangeShapeType="1"/>
          </p:cNvSpPr>
          <p:nvPr/>
        </p:nvSpPr>
        <p:spPr bwMode="auto">
          <a:xfrm flipV="1">
            <a:off x="7442200"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55"/>
          <p:cNvSpPr>
            <a:spLocks noChangeShapeType="1"/>
          </p:cNvSpPr>
          <p:nvPr/>
        </p:nvSpPr>
        <p:spPr bwMode="auto">
          <a:xfrm flipV="1">
            <a:off x="7788275"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56"/>
          <p:cNvSpPr>
            <a:spLocks noChangeShapeType="1"/>
          </p:cNvSpPr>
          <p:nvPr/>
        </p:nvSpPr>
        <p:spPr bwMode="auto">
          <a:xfrm flipV="1">
            <a:off x="8134350" y="5584825"/>
            <a:ext cx="1588" cy="88900"/>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Rectangle 57"/>
          <p:cNvSpPr>
            <a:spLocks noChangeArrowheads="1"/>
          </p:cNvSpPr>
          <p:nvPr/>
        </p:nvSpPr>
        <p:spPr bwMode="auto">
          <a:xfrm>
            <a:off x="1276350" y="5440363"/>
            <a:ext cx="127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0</a:t>
            </a:r>
          </a:p>
        </p:txBody>
      </p:sp>
      <p:sp>
        <p:nvSpPr>
          <p:cNvPr id="16442" name="Rectangle 58"/>
          <p:cNvSpPr>
            <a:spLocks noChangeArrowheads="1"/>
          </p:cNvSpPr>
          <p:nvPr/>
        </p:nvSpPr>
        <p:spPr bwMode="auto">
          <a:xfrm>
            <a:off x="1182688" y="5010150"/>
            <a:ext cx="25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10</a:t>
            </a:r>
          </a:p>
        </p:txBody>
      </p:sp>
      <p:sp>
        <p:nvSpPr>
          <p:cNvPr id="16443" name="Rectangle 59"/>
          <p:cNvSpPr>
            <a:spLocks noChangeArrowheads="1"/>
          </p:cNvSpPr>
          <p:nvPr/>
        </p:nvSpPr>
        <p:spPr bwMode="auto">
          <a:xfrm>
            <a:off x="1182688" y="4581525"/>
            <a:ext cx="25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20</a:t>
            </a:r>
          </a:p>
        </p:txBody>
      </p:sp>
      <p:sp>
        <p:nvSpPr>
          <p:cNvPr id="16444" name="Rectangle 60"/>
          <p:cNvSpPr>
            <a:spLocks noChangeArrowheads="1"/>
          </p:cNvSpPr>
          <p:nvPr/>
        </p:nvSpPr>
        <p:spPr bwMode="auto">
          <a:xfrm>
            <a:off x="1182688" y="4152900"/>
            <a:ext cx="25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30</a:t>
            </a:r>
          </a:p>
        </p:txBody>
      </p:sp>
      <p:sp>
        <p:nvSpPr>
          <p:cNvPr id="16445" name="Rectangle 61"/>
          <p:cNvSpPr>
            <a:spLocks noChangeArrowheads="1"/>
          </p:cNvSpPr>
          <p:nvPr/>
        </p:nvSpPr>
        <p:spPr bwMode="auto">
          <a:xfrm>
            <a:off x="1182688" y="3735388"/>
            <a:ext cx="254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40</a:t>
            </a:r>
          </a:p>
        </p:txBody>
      </p:sp>
      <p:sp>
        <p:nvSpPr>
          <p:cNvPr id="16446" name="Rectangle 62"/>
          <p:cNvSpPr>
            <a:spLocks noChangeArrowheads="1"/>
          </p:cNvSpPr>
          <p:nvPr/>
        </p:nvSpPr>
        <p:spPr bwMode="auto">
          <a:xfrm>
            <a:off x="1182688" y="3305175"/>
            <a:ext cx="25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50</a:t>
            </a:r>
          </a:p>
        </p:txBody>
      </p:sp>
      <p:sp>
        <p:nvSpPr>
          <p:cNvPr id="16447" name="Rectangle 63"/>
          <p:cNvSpPr>
            <a:spLocks noChangeArrowheads="1"/>
          </p:cNvSpPr>
          <p:nvPr/>
        </p:nvSpPr>
        <p:spPr bwMode="auto">
          <a:xfrm>
            <a:off x="1182688" y="2876550"/>
            <a:ext cx="25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60</a:t>
            </a:r>
          </a:p>
        </p:txBody>
      </p:sp>
      <p:sp>
        <p:nvSpPr>
          <p:cNvPr id="16448" name="Rectangle 64"/>
          <p:cNvSpPr>
            <a:spLocks noChangeArrowheads="1"/>
          </p:cNvSpPr>
          <p:nvPr/>
        </p:nvSpPr>
        <p:spPr bwMode="auto">
          <a:xfrm>
            <a:off x="1182688" y="2447925"/>
            <a:ext cx="25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800" b="1">
                <a:solidFill>
                  <a:srgbClr val="FFFFFF"/>
                </a:solidFill>
              </a:rPr>
              <a:t>70</a:t>
            </a:r>
          </a:p>
        </p:txBody>
      </p:sp>
      <p:sp>
        <p:nvSpPr>
          <p:cNvPr id="16449" name="Rectangle 65"/>
          <p:cNvSpPr>
            <a:spLocks noChangeArrowheads="1"/>
          </p:cNvSpPr>
          <p:nvPr/>
        </p:nvSpPr>
        <p:spPr bwMode="auto">
          <a:xfrm rot="-2865816">
            <a:off x="1454944" y="5738019"/>
            <a:ext cx="338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0–4</a:t>
            </a:r>
          </a:p>
        </p:txBody>
      </p:sp>
      <p:sp>
        <p:nvSpPr>
          <p:cNvPr id="16450" name="Rectangle 66"/>
          <p:cNvSpPr>
            <a:spLocks noChangeArrowheads="1"/>
          </p:cNvSpPr>
          <p:nvPr/>
        </p:nvSpPr>
        <p:spPr bwMode="auto">
          <a:xfrm rot="-2865816">
            <a:off x="1801019" y="5738019"/>
            <a:ext cx="338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5–9</a:t>
            </a:r>
          </a:p>
        </p:txBody>
      </p:sp>
      <p:sp>
        <p:nvSpPr>
          <p:cNvPr id="16451" name="Rectangle 67"/>
          <p:cNvSpPr>
            <a:spLocks noChangeArrowheads="1"/>
          </p:cNvSpPr>
          <p:nvPr/>
        </p:nvSpPr>
        <p:spPr bwMode="auto">
          <a:xfrm rot="-2877516">
            <a:off x="2012156" y="57872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10–14</a:t>
            </a:r>
          </a:p>
        </p:txBody>
      </p:sp>
      <p:sp>
        <p:nvSpPr>
          <p:cNvPr id="16452" name="Rectangle 68"/>
          <p:cNvSpPr>
            <a:spLocks noChangeArrowheads="1"/>
          </p:cNvSpPr>
          <p:nvPr/>
        </p:nvSpPr>
        <p:spPr bwMode="auto">
          <a:xfrm rot="-2877516">
            <a:off x="2332831" y="58380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15–19</a:t>
            </a:r>
          </a:p>
        </p:txBody>
      </p:sp>
      <p:sp>
        <p:nvSpPr>
          <p:cNvPr id="16453" name="Rectangle 69"/>
          <p:cNvSpPr>
            <a:spLocks noChangeArrowheads="1"/>
          </p:cNvSpPr>
          <p:nvPr/>
        </p:nvSpPr>
        <p:spPr bwMode="auto">
          <a:xfrm rot="-2877516">
            <a:off x="2667793" y="58507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20–24</a:t>
            </a:r>
          </a:p>
        </p:txBody>
      </p:sp>
      <p:sp>
        <p:nvSpPr>
          <p:cNvPr id="16454" name="Rectangle 70"/>
          <p:cNvSpPr>
            <a:spLocks noChangeArrowheads="1"/>
          </p:cNvSpPr>
          <p:nvPr/>
        </p:nvSpPr>
        <p:spPr bwMode="auto">
          <a:xfrm rot="-2877516">
            <a:off x="3028156" y="58126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25–29</a:t>
            </a:r>
          </a:p>
        </p:txBody>
      </p:sp>
      <p:sp>
        <p:nvSpPr>
          <p:cNvPr id="16455" name="Rectangle 71"/>
          <p:cNvSpPr>
            <a:spLocks noChangeArrowheads="1"/>
          </p:cNvSpPr>
          <p:nvPr/>
        </p:nvSpPr>
        <p:spPr bwMode="auto">
          <a:xfrm rot="-2877516">
            <a:off x="3348831" y="58380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30–34</a:t>
            </a:r>
          </a:p>
        </p:txBody>
      </p:sp>
      <p:sp>
        <p:nvSpPr>
          <p:cNvPr id="16456" name="Rectangle 72"/>
          <p:cNvSpPr>
            <a:spLocks noChangeArrowheads="1"/>
          </p:cNvSpPr>
          <p:nvPr/>
        </p:nvSpPr>
        <p:spPr bwMode="auto">
          <a:xfrm rot="-2877516">
            <a:off x="3699668" y="5834857"/>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35–39</a:t>
            </a:r>
          </a:p>
        </p:txBody>
      </p:sp>
      <p:sp>
        <p:nvSpPr>
          <p:cNvPr id="16457" name="Rectangle 73"/>
          <p:cNvSpPr>
            <a:spLocks noChangeArrowheads="1"/>
          </p:cNvSpPr>
          <p:nvPr/>
        </p:nvSpPr>
        <p:spPr bwMode="auto">
          <a:xfrm rot="-2877516">
            <a:off x="4042568" y="58507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40–44</a:t>
            </a:r>
          </a:p>
        </p:txBody>
      </p:sp>
      <p:sp>
        <p:nvSpPr>
          <p:cNvPr id="16458" name="Rectangle 74"/>
          <p:cNvSpPr>
            <a:spLocks noChangeArrowheads="1"/>
          </p:cNvSpPr>
          <p:nvPr/>
        </p:nvSpPr>
        <p:spPr bwMode="auto">
          <a:xfrm rot="-2877516">
            <a:off x="4414043" y="58126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45–49</a:t>
            </a:r>
          </a:p>
        </p:txBody>
      </p:sp>
      <p:sp>
        <p:nvSpPr>
          <p:cNvPr id="16459" name="Rectangle 75"/>
          <p:cNvSpPr>
            <a:spLocks noChangeArrowheads="1"/>
          </p:cNvSpPr>
          <p:nvPr/>
        </p:nvSpPr>
        <p:spPr bwMode="auto">
          <a:xfrm rot="-2877516">
            <a:off x="4734718" y="58507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50–54</a:t>
            </a:r>
          </a:p>
        </p:txBody>
      </p:sp>
      <p:sp>
        <p:nvSpPr>
          <p:cNvPr id="16460" name="Rectangle 76"/>
          <p:cNvSpPr>
            <a:spLocks noChangeArrowheads="1"/>
          </p:cNvSpPr>
          <p:nvPr/>
        </p:nvSpPr>
        <p:spPr bwMode="auto">
          <a:xfrm rot="-2877516">
            <a:off x="5055393" y="5850732"/>
            <a:ext cx="563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30000"/>
              </a:lnSpc>
              <a:spcBef>
                <a:spcPct val="30000"/>
              </a:spcBef>
            </a:pPr>
            <a:r>
              <a:rPr lang="en-US" altLang="en-GB" sz="1600" b="1">
                <a:solidFill>
                  <a:srgbClr val="FFFFFF"/>
                </a:solidFill>
              </a:rPr>
              <a:t>55–59</a:t>
            </a:r>
          </a:p>
        </p:txBody>
      </p:sp>
      <p:sp>
        <p:nvSpPr>
          <p:cNvPr id="16461" name="Rectangle 77"/>
          <p:cNvSpPr>
            <a:spLocks noChangeArrowheads="1"/>
          </p:cNvSpPr>
          <p:nvPr/>
        </p:nvSpPr>
        <p:spPr bwMode="auto">
          <a:xfrm rot="-2870750">
            <a:off x="5393531" y="5918994"/>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1600" b="1">
                <a:solidFill>
                  <a:srgbClr val="FFFFFF"/>
                </a:solidFill>
              </a:rPr>
              <a:t>60–64</a:t>
            </a:r>
          </a:p>
        </p:txBody>
      </p:sp>
      <p:sp>
        <p:nvSpPr>
          <p:cNvPr id="16462" name="Rectangle 78"/>
          <p:cNvSpPr>
            <a:spLocks noChangeArrowheads="1"/>
          </p:cNvSpPr>
          <p:nvPr/>
        </p:nvSpPr>
        <p:spPr bwMode="auto">
          <a:xfrm rot="-2870750">
            <a:off x="5765006" y="5931694"/>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1600" b="1">
                <a:solidFill>
                  <a:srgbClr val="FFFFFF"/>
                </a:solidFill>
              </a:rPr>
              <a:t>65–69</a:t>
            </a:r>
          </a:p>
        </p:txBody>
      </p:sp>
      <p:sp>
        <p:nvSpPr>
          <p:cNvPr id="16463" name="Rectangle 79"/>
          <p:cNvSpPr>
            <a:spLocks noChangeArrowheads="1"/>
          </p:cNvSpPr>
          <p:nvPr/>
        </p:nvSpPr>
        <p:spPr bwMode="auto">
          <a:xfrm rot="-2870750">
            <a:off x="6111081" y="5918994"/>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1600" b="1">
                <a:solidFill>
                  <a:srgbClr val="FFFFFF"/>
                </a:solidFill>
              </a:rPr>
              <a:t>70–74</a:t>
            </a:r>
          </a:p>
        </p:txBody>
      </p:sp>
      <p:sp>
        <p:nvSpPr>
          <p:cNvPr id="16464" name="Rectangle 80"/>
          <p:cNvSpPr>
            <a:spLocks noChangeArrowheads="1"/>
          </p:cNvSpPr>
          <p:nvPr/>
        </p:nvSpPr>
        <p:spPr bwMode="auto">
          <a:xfrm rot="-2870750">
            <a:off x="6460331" y="5918994"/>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1600" b="1">
                <a:solidFill>
                  <a:srgbClr val="FFFFFF"/>
                </a:solidFill>
              </a:rPr>
              <a:t>75–79</a:t>
            </a:r>
          </a:p>
        </p:txBody>
      </p:sp>
      <p:sp>
        <p:nvSpPr>
          <p:cNvPr id="16465" name="Rectangle 81"/>
          <p:cNvSpPr>
            <a:spLocks noChangeArrowheads="1"/>
          </p:cNvSpPr>
          <p:nvPr/>
        </p:nvSpPr>
        <p:spPr bwMode="auto">
          <a:xfrm rot="-2870750">
            <a:off x="6806406" y="5868194"/>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1600" b="1">
                <a:solidFill>
                  <a:srgbClr val="FFFFFF"/>
                </a:solidFill>
              </a:rPr>
              <a:t>80–84</a:t>
            </a:r>
          </a:p>
        </p:txBody>
      </p:sp>
      <p:sp>
        <p:nvSpPr>
          <p:cNvPr id="16466" name="Rectangle 82"/>
          <p:cNvSpPr>
            <a:spLocks noChangeArrowheads="1"/>
          </p:cNvSpPr>
          <p:nvPr/>
        </p:nvSpPr>
        <p:spPr bwMode="auto">
          <a:xfrm rot="-2870750">
            <a:off x="7177881" y="5868194"/>
            <a:ext cx="563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1600" b="1">
                <a:solidFill>
                  <a:srgbClr val="FFFFFF"/>
                </a:solidFill>
              </a:rPr>
              <a:t>85–89</a:t>
            </a:r>
          </a:p>
        </p:txBody>
      </p:sp>
      <p:sp>
        <p:nvSpPr>
          <p:cNvPr id="16467" name="Rectangle 83"/>
          <p:cNvSpPr>
            <a:spLocks noChangeArrowheads="1"/>
          </p:cNvSpPr>
          <p:nvPr/>
        </p:nvSpPr>
        <p:spPr bwMode="auto">
          <a:xfrm rot="-2871600">
            <a:off x="7711282" y="5752306"/>
            <a:ext cx="344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1600" b="1">
                <a:solidFill>
                  <a:srgbClr val="FFFFFF"/>
                </a:solidFill>
              </a:rPr>
              <a:t>90+</a:t>
            </a:r>
          </a:p>
        </p:txBody>
      </p:sp>
      <p:sp>
        <p:nvSpPr>
          <p:cNvPr id="16468" name="Rectangle 84"/>
          <p:cNvSpPr>
            <a:spLocks noChangeArrowheads="1"/>
          </p:cNvSpPr>
          <p:nvPr/>
        </p:nvSpPr>
        <p:spPr bwMode="auto">
          <a:xfrm>
            <a:off x="3682052" y="6310313"/>
            <a:ext cx="18703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30000"/>
              </a:spcBef>
            </a:pPr>
            <a:r>
              <a:rPr lang="en-US" altLang="en-GB" sz="2000" b="1" dirty="0">
                <a:solidFill>
                  <a:srgbClr val="FFFFFF"/>
                </a:solidFill>
                <a:latin typeface="Calibri" charset="0"/>
                <a:ea typeface="Calibri" charset="0"/>
                <a:cs typeface="Calibri" charset="0"/>
              </a:rPr>
              <a:t>Age group (years)</a:t>
            </a:r>
          </a:p>
        </p:txBody>
      </p:sp>
      <p:sp>
        <p:nvSpPr>
          <p:cNvPr id="16469" name="Rectangle 85"/>
          <p:cNvSpPr>
            <a:spLocks noChangeArrowheads="1"/>
          </p:cNvSpPr>
          <p:nvPr/>
        </p:nvSpPr>
        <p:spPr bwMode="auto">
          <a:xfrm rot="16200000">
            <a:off x="-870744" y="3917157"/>
            <a:ext cx="3408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30000"/>
              </a:spcBef>
            </a:pPr>
            <a:r>
              <a:rPr lang="en-US" altLang="en-GB" sz="2000" b="1">
                <a:solidFill>
                  <a:srgbClr val="FFFFFF"/>
                </a:solidFill>
              </a:rPr>
              <a:t> %</a:t>
            </a:r>
          </a:p>
        </p:txBody>
      </p:sp>
      <p:grpSp>
        <p:nvGrpSpPr>
          <p:cNvPr id="16470" name="Group 86"/>
          <p:cNvGrpSpPr>
            <a:grpSpLocks/>
          </p:cNvGrpSpPr>
          <p:nvPr/>
        </p:nvGrpSpPr>
        <p:grpSpPr bwMode="auto">
          <a:xfrm>
            <a:off x="1708150" y="2862263"/>
            <a:ext cx="6303963" cy="2514600"/>
            <a:chOff x="1076" y="1716"/>
            <a:chExt cx="3971" cy="1584"/>
          </a:xfrm>
        </p:grpSpPr>
        <p:sp>
          <p:nvSpPr>
            <p:cNvPr id="16471" name="Rectangle 87"/>
            <p:cNvSpPr>
              <a:spLocks noChangeArrowheads="1"/>
            </p:cNvSpPr>
            <p:nvPr/>
          </p:nvSpPr>
          <p:spPr bwMode="auto">
            <a:xfrm>
              <a:off x="1076" y="3002"/>
              <a:ext cx="58" cy="62"/>
            </a:xfrm>
            <a:prstGeom prst="rect">
              <a:avLst/>
            </a:prstGeom>
            <a:solidFill>
              <a:srgbClr val="7B2441"/>
            </a:solidFill>
            <a:ln w="9525">
              <a:solidFill>
                <a:srgbClr val="F7CE5B"/>
              </a:solidFill>
              <a:miter lim="800000"/>
              <a:headEnd/>
              <a:tailEnd/>
            </a:ln>
          </p:spPr>
          <p:txBody>
            <a:bodyPr/>
            <a:lstStyle/>
            <a:p>
              <a:endParaRPr lang="en-US"/>
            </a:p>
          </p:txBody>
        </p:sp>
        <p:sp>
          <p:nvSpPr>
            <p:cNvPr id="16472" name="Rectangle 88"/>
            <p:cNvSpPr>
              <a:spLocks noChangeArrowheads="1"/>
            </p:cNvSpPr>
            <p:nvPr/>
          </p:nvSpPr>
          <p:spPr bwMode="auto">
            <a:xfrm>
              <a:off x="1294" y="3237"/>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73" name="Rectangle 89"/>
            <p:cNvSpPr>
              <a:spLocks noChangeArrowheads="1"/>
            </p:cNvSpPr>
            <p:nvPr/>
          </p:nvSpPr>
          <p:spPr bwMode="auto">
            <a:xfrm>
              <a:off x="1512" y="3036"/>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74" name="Rectangle 90"/>
            <p:cNvSpPr>
              <a:spLocks noChangeArrowheads="1"/>
            </p:cNvSpPr>
            <p:nvPr/>
          </p:nvSpPr>
          <p:spPr bwMode="auto">
            <a:xfrm>
              <a:off x="1731" y="2953"/>
              <a:ext cx="57" cy="63"/>
            </a:xfrm>
            <a:prstGeom prst="rect">
              <a:avLst/>
            </a:prstGeom>
            <a:solidFill>
              <a:srgbClr val="7B2441"/>
            </a:solidFill>
            <a:ln w="9525">
              <a:solidFill>
                <a:srgbClr val="F7CE5B"/>
              </a:solidFill>
              <a:miter lim="800000"/>
              <a:headEnd/>
              <a:tailEnd/>
            </a:ln>
          </p:spPr>
          <p:txBody>
            <a:bodyPr/>
            <a:lstStyle/>
            <a:p>
              <a:endParaRPr lang="en-US"/>
            </a:p>
          </p:txBody>
        </p:sp>
        <p:sp>
          <p:nvSpPr>
            <p:cNvPr id="16475" name="Rectangle 91"/>
            <p:cNvSpPr>
              <a:spLocks noChangeArrowheads="1"/>
            </p:cNvSpPr>
            <p:nvPr/>
          </p:nvSpPr>
          <p:spPr bwMode="auto">
            <a:xfrm>
              <a:off x="2160" y="2925"/>
              <a:ext cx="58" cy="63"/>
            </a:xfrm>
            <a:prstGeom prst="rect">
              <a:avLst/>
            </a:prstGeom>
            <a:solidFill>
              <a:srgbClr val="7B2441"/>
            </a:solidFill>
            <a:ln w="9525">
              <a:solidFill>
                <a:srgbClr val="F7CE5B"/>
              </a:solidFill>
              <a:miter lim="800000"/>
              <a:headEnd/>
              <a:tailEnd/>
            </a:ln>
          </p:spPr>
          <p:txBody>
            <a:bodyPr/>
            <a:lstStyle/>
            <a:p>
              <a:endParaRPr lang="en-US"/>
            </a:p>
          </p:txBody>
        </p:sp>
        <p:grpSp>
          <p:nvGrpSpPr>
            <p:cNvPr id="16476" name="Group 92"/>
            <p:cNvGrpSpPr>
              <a:grpSpLocks/>
            </p:cNvGrpSpPr>
            <p:nvPr/>
          </p:nvGrpSpPr>
          <p:grpSpPr bwMode="auto">
            <a:xfrm>
              <a:off x="1949" y="2232"/>
              <a:ext cx="1796" cy="797"/>
              <a:chOff x="1949" y="2232"/>
              <a:chExt cx="1796" cy="797"/>
            </a:xfrm>
          </p:grpSpPr>
          <p:sp>
            <p:nvSpPr>
              <p:cNvPr id="16477" name="Rectangle 93"/>
              <p:cNvSpPr>
                <a:spLocks noChangeArrowheads="1"/>
              </p:cNvSpPr>
              <p:nvPr/>
            </p:nvSpPr>
            <p:spPr bwMode="auto">
              <a:xfrm>
                <a:off x="1949" y="2967"/>
                <a:ext cx="57" cy="62"/>
              </a:xfrm>
              <a:prstGeom prst="rect">
                <a:avLst/>
              </a:prstGeom>
              <a:solidFill>
                <a:srgbClr val="7B2441"/>
              </a:solidFill>
              <a:ln w="9525">
                <a:solidFill>
                  <a:srgbClr val="F7CE5B"/>
                </a:solidFill>
                <a:miter lim="800000"/>
                <a:headEnd/>
                <a:tailEnd/>
              </a:ln>
            </p:spPr>
            <p:txBody>
              <a:bodyPr/>
              <a:lstStyle/>
              <a:p>
                <a:endParaRPr lang="en-US"/>
              </a:p>
            </p:txBody>
          </p:sp>
          <p:sp>
            <p:nvSpPr>
              <p:cNvPr id="16478" name="Rectangle 94"/>
              <p:cNvSpPr>
                <a:spLocks noChangeArrowheads="1"/>
              </p:cNvSpPr>
              <p:nvPr/>
            </p:nvSpPr>
            <p:spPr bwMode="auto">
              <a:xfrm>
                <a:off x="2379" y="2766"/>
                <a:ext cx="57" cy="62"/>
              </a:xfrm>
              <a:prstGeom prst="rect">
                <a:avLst/>
              </a:prstGeom>
              <a:solidFill>
                <a:srgbClr val="7B2441"/>
              </a:solidFill>
              <a:ln w="9525">
                <a:solidFill>
                  <a:srgbClr val="F7CE5B"/>
                </a:solidFill>
                <a:miter lim="800000"/>
                <a:headEnd/>
                <a:tailEnd/>
              </a:ln>
            </p:spPr>
            <p:txBody>
              <a:bodyPr/>
              <a:lstStyle/>
              <a:p>
                <a:endParaRPr lang="en-US"/>
              </a:p>
            </p:txBody>
          </p:sp>
          <p:sp>
            <p:nvSpPr>
              <p:cNvPr id="16479" name="Rectangle 95"/>
              <p:cNvSpPr>
                <a:spLocks noChangeArrowheads="1"/>
              </p:cNvSpPr>
              <p:nvPr/>
            </p:nvSpPr>
            <p:spPr bwMode="auto">
              <a:xfrm>
                <a:off x="2597" y="2572"/>
                <a:ext cx="57" cy="62"/>
              </a:xfrm>
              <a:prstGeom prst="rect">
                <a:avLst/>
              </a:prstGeom>
              <a:solidFill>
                <a:srgbClr val="7B2441"/>
              </a:solidFill>
              <a:ln w="9525">
                <a:solidFill>
                  <a:srgbClr val="F7CE5B"/>
                </a:solidFill>
                <a:miter lim="800000"/>
                <a:headEnd/>
                <a:tailEnd/>
              </a:ln>
            </p:spPr>
            <p:txBody>
              <a:bodyPr/>
              <a:lstStyle/>
              <a:p>
                <a:endParaRPr lang="en-US"/>
              </a:p>
            </p:txBody>
          </p:sp>
          <p:sp>
            <p:nvSpPr>
              <p:cNvPr id="16480" name="Rectangle 96"/>
              <p:cNvSpPr>
                <a:spLocks noChangeArrowheads="1"/>
              </p:cNvSpPr>
              <p:nvPr/>
            </p:nvSpPr>
            <p:spPr bwMode="auto">
              <a:xfrm>
                <a:off x="2815" y="2551"/>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81" name="Rectangle 97"/>
              <p:cNvSpPr>
                <a:spLocks noChangeArrowheads="1"/>
              </p:cNvSpPr>
              <p:nvPr/>
            </p:nvSpPr>
            <p:spPr bwMode="auto">
              <a:xfrm>
                <a:off x="3033" y="2392"/>
                <a:ext cx="58" cy="62"/>
              </a:xfrm>
              <a:prstGeom prst="rect">
                <a:avLst/>
              </a:prstGeom>
              <a:solidFill>
                <a:srgbClr val="7B2441"/>
              </a:solidFill>
              <a:ln w="9525">
                <a:solidFill>
                  <a:srgbClr val="F7CE5B"/>
                </a:solidFill>
                <a:miter lim="800000"/>
                <a:headEnd/>
                <a:tailEnd/>
              </a:ln>
            </p:spPr>
            <p:txBody>
              <a:bodyPr/>
              <a:lstStyle/>
              <a:p>
                <a:endParaRPr lang="en-US"/>
              </a:p>
            </p:txBody>
          </p:sp>
          <p:sp>
            <p:nvSpPr>
              <p:cNvPr id="16482" name="Rectangle 98"/>
              <p:cNvSpPr>
                <a:spLocks noChangeArrowheads="1"/>
              </p:cNvSpPr>
              <p:nvPr/>
            </p:nvSpPr>
            <p:spPr bwMode="auto">
              <a:xfrm>
                <a:off x="3251" y="2336"/>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83" name="Rectangle 99"/>
              <p:cNvSpPr>
                <a:spLocks noChangeArrowheads="1"/>
              </p:cNvSpPr>
              <p:nvPr/>
            </p:nvSpPr>
            <p:spPr bwMode="auto">
              <a:xfrm>
                <a:off x="3469" y="2260"/>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84" name="Rectangle 100"/>
              <p:cNvSpPr>
                <a:spLocks noChangeArrowheads="1"/>
              </p:cNvSpPr>
              <p:nvPr/>
            </p:nvSpPr>
            <p:spPr bwMode="auto">
              <a:xfrm>
                <a:off x="3687" y="2232"/>
                <a:ext cx="58" cy="63"/>
              </a:xfrm>
              <a:prstGeom prst="rect">
                <a:avLst/>
              </a:prstGeom>
              <a:solidFill>
                <a:srgbClr val="7B2441"/>
              </a:solidFill>
              <a:ln w="9525">
                <a:solidFill>
                  <a:srgbClr val="F7CE5B"/>
                </a:solidFill>
                <a:miter lim="800000"/>
                <a:headEnd/>
                <a:tailEnd/>
              </a:ln>
            </p:spPr>
            <p:txBody>
              <a:bodyPr/>
              <a:lstStyle/>
              <a:p>
                <a:endParaRPr lang="en-US"/>
              </a:p>
            </p:txBody>
          </p:sp>
        </p:grpSp>
        <p:grpSp>
          <p:nvGrpSpPr>
            <p:cNvPr id="16485" name="Group 101"/>
            <p:cNvGrpSpPr>
              <a:grpSpLocks/>
            </p:cNvGrpSpPr>
            <p:nvPr/>
          </p:nvGrpSpPr>
          <p:grpSpPr bwMode="auto">
            <a:xfrm>
              <a:off x="3905" y="1716"/>
              <a:ext cx="1142" cy="516"/>
              <a:chOff x="3905" y="1716"/>
              <a:chExt cx="1142" cy="516"/>
            </a:xfrm>
          </p:grpSpPr>
          <p:sp>
            <p:nvSpPr>
              <p:cNvPr id="16486" name="Rectangle 102"/>
              <p:cNvSpPr>
                <a:spLocks noChangeArrowheads="1"/>
              </p:cNvSpPr>
              <p:nvPr/>
            </p:nvSpPr>
            <p:spPr bwMode="auto">
              <a:xfrm>
                <a:off x="3905" y="2170"/>
                <a:ext cx="58" cy="62"/>
              </a:xfrm>
              <a:prstGeom prst="rect">
                <a:avLst/>
              </a:prstGeom>
              <a:solidFill>
                <a:srgbClr val="7B2441"/>
              </a:solidFill>
              <a:ln w="9525">
                <a:solidFill>
                  <a:srgbClr val="F7CE5B"/>
                </a:solidFill>
                <a:miter lim="800000"/>
                <a:headEnd/>
                <a:tailEnd/>
              </a:ln>
            </p:spPr>
            <p:txBody>
              <a:bodyPr/>
              <a:lstStyle/>
              <a:p>
                <a:endParaRPr lang="en-US"/>
              </a:p>
            </p:txBody>
          </p:sp>
          <p:sp>
            <p:nvSpPr>
              <p:cNvPr id="16487" name="Rectangle 103"/>
              <p:cNvSpPr>
                <a:spLocks noChangeArrowheads="1"/>
              </p:cNvSpPr>
              <p:nvPr/>
            </p:nvSpPr>
            <p:spPr bwMode="auto">
              <a:xfrm>
                <a:off x="4124" y="1955"/>
                <a:ext cx="57" cy="63"/>
              </a:xfrm>
              <a:prstGeom prst="rect">
                <a:avLst/>
              </a:prstGeom>
              <a:solidFill>
                <a:srgbClr val="7B2441"/>
              </a:solidFill>
              <a:ln w="9525">
                <a:solidFill>
                  <a:srgbClr val="F7CE5B"/>
                </a:solidFill>
                <a:miter lim="800000"/>
                <a:headEnd/>
                <a:tailEnd/>
              </a:ln>
            </p:spPr>
            <p:txBody>
              <a:bodyPr/>
              <a:lstStyle/>
              <a:p>
                <a:endParaRPr lang="en-US"/>
              </a:p>
            </p:txBody>
          </p:sp>
          <p:sp>
            <p:nvSpPr>
              <p:cNvPr id="16488" name="Rectangle 104"/>
              <p:cNvSpPr>
                <a:spLocks noChangeArrowheads="1"/>
              </p:cNvSpPr>
              <p:nvPr/>
            </p:nvSpPr>
            <p:spPr bwMode="auto">
              <a:xfrm>
                <a:off x="4335" y="1865"/>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89" name="Rectangle 105"/>
              <p:cNvSpPr>
                <a:spLocks noChangeArrowheads="1"/>
              </p:cNvSpPr>
              <p:nvPr/>
            </p:nvSpPr>
            <p:spPr bwMode="auto">
              <a:xfrm>
                <a:off x="4553" y="1858"/>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90" name="Rectangle 106"/>
              <p:cNvSpPr>
                <a:spLocks noChangeArrowheads="1"/>
              </p:cNvSpPr>
              <p:nvPr/>
            </p:nvSpPr>
            <p:spPr bwMode="auto">
              <a:xfrm>
                <a:off x="4771" y="1754"/>
                <a:ext cx="58" cy="63"/>
              </a:xfrm>
              <a:prstGeom prst="rect">
                <a:avLst/>
              </a:prstGeom>
              <a:solidFill>
                <a:srgbClr val="7B2441"/>
              </a:solidFill>
              <a:ln w="9525">
                <a:solidFill>
                  <a:srgbClr val="F7CE5B"/>
                </a:solidFill>
                <a:miter lim="800000"/>
                <a:headEnd/>
                <a:tailEnd/>
              </a:ln>
            </p:spPr>
            <p:txBody>
              <a:bodyPr/>
              <a:lstStyle/>
              <a:p>
                <a:endParaRPr lang="en-US"/>
              </a:p>
            </p:txBody>
          </p:sp>
          <p:sp>
            <p:nvSpPr>
              <p:cNvPr id="16491" name="Rectangle 107"/>
              <p:cNvSpPr>
                <a:spLocks noChangeArrowheads="1"/>
              </p:cNvSpPr>
              <p:nvPr/>
            </p:nvSpPr>
            <p:spPr bwMode="auto">
              <a:xfrm>
                <a:off x="4990" y="1716"/>
                <a:ext cx="57" cy="62"/>
              </a:xfrm>
              <a:prstGeom prst="rect">
                <a:avLst/>
              </a:prstGeom>
              <a:solidFill>
                <a:srgbClr val="7B2441"/>
              </a:solidFill>
              <a:ln w="9525">
                <a:solidFill>
                  <a:srgbClr val="F7CE5B"/>
                </a:solidFill>
                <a:miter lim="800000"/>
                <a:headEnd/>
                <a:tailEnd/>
              </a:ln>
            </p:spPr>
            <p:txBody>
              <a:bodyPr/>
              <a:lstStyle/>
              <a:p>
                <a:endParaRPr lang="en-US"/>
              </a:p>
            </p:txBody>
          </p:sp>
        </p:grpSp>
      </p:grpSp>
      <p:sp>
        <p:nvSpPr>
          <p:cNvPr id="16492" name="Line 108"/>
          <p:cNvSpPr>
            <a:spLocks noChangeShapeType="1"/>
          </p:cNvSpPr>
          <p:nvPr/>
        </p:nvSpPr>
        <p:spPr bwMode="auto">
          <a:xfrm>
            <a:off x="1490663" y="4341813"/>
            <a:ext cx="80962" cy="158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3" name="Line 109"/>
          <p:cNvSpPr>
            <a:spLocks noChangeShapeType="1"/>
          </p:cNvSpPr>
          <p:nvPr/>
        </p:nvSpPr>
        <p:spPr bwMode="auto">
          <a:xfrm>
            <a:off x="1490663" y="4773613"/>
            <a:ext cx="80962" cy="158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4" name="Line 110"/>
          <p:cNvSpPr>
            <a:spLocks noChangeShapeType="1"/>
          </p:cNvSpPr>
          <p:nvPr/>
        </p:nvSpPr>
        <p:spPr bwMode="auto">
          <a:xfrm>
            <a:off x="1490663" y="3933825"/>
            <a:ext cx="80962" cy="1588"/>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5" name="Line 111"/>
          <p:cNvSpPr>
            <a:spLocks noChangeShapeType="1"/>
          </p:cNvSpPr>
          <p:nvPr/>
        </p:nvSpPr>
        <p:spPr bwMode="auto">
          <a:xfrm flipV="1">
            <a:off x="1571625" y="2635250"/>
            <a:ext cx="0" cy="3087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6496" name="Line 112"/>
          <p:cNvSpPr>
            <a:spLocks noChangeShapeType="1"/>
          </p:cNvSpPr>
          <p:nvPr/>
        </p:nvSpPr>
        <p:spPr bwMode="auto">
          <a:xfrm>
            <a:off x="1576388" y="2633663"/>
            <a:ext cx="6583362"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7" name="Line 113"/>
          <p:cNvSpPr>
            <a:spLocks noChangeShapeType="1"/>
          </p:cNvSpPr>
          <p:nvPr/>
        </p:nvSpPr>
        <p:spPr bwMode="auto">
          <a:xfrm>
            <a:off x="1490663" y="2630488"/>
            <a:ext cx="80962" cy="158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398"/>
                                        </p:tgtEl>
                                        <p:attrNameLst>
                                          <p:attrName>style.visibility</p:attrName>
                                        </p:attrNameLst>
                                      </p:cBhvr>
                                      <p:to>
                                        <p:strVal val="visible"/>
                                      </p:to>
                                    </p:set>
                                    <p:animEffect transition="in" filter="wipe(left)">
                                      <p:cBhvr>
                                        <p:cTn id="7" dur="500"/>
                                        <p:tgtEl>
                                          <p:spTgt spid="1639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470"/>
                                        </p:tgtEl>
                                        <p:attrNameLst>
                                          <p:attrName>style.visibility</p:attrName>
                                        </p:attrNameLst>
                                      </p:cBhvr>
                                      <p:to>
                                        <p:strVal val="visible"/>
                                      </p:to>
                                    </p:set>
                                    <p:animEffect transition="in" filter="wipe(left)">
                                      <p:cBhvr>
                                        <p:cTn id="11" dur="500"/>
                                        <p:tgtEl>
                                          <p:spTgt spid="16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228600" y="304800"/>
            <a:ext cx="8610600" cy="1035050"/>
          </a:xfrm>
        </p:spPr>
        <p:txBody>
          <a:bodyPr/>
          <a:lstStyle/>
          <a:p>
            <a:r>
              <a:rPr lang="en-US" altLang="en-GB" sz="2800" dirty="0">
                <a:latin typeface="Calibri" charset="0"/>
                <a:ea typeface="Calibri" charset="0"/>
                <a:cs typeface="Calibri" charset="0"/>
              </a:rPr>
              <a:t>The prognostic effect of organ dysfunction in sepsis</a:t>
            </a:r>
            <a:endParaRPr lang="en-GB" altLang="en-US" dirty="0">
              <a:latin typeface="Calibri" charset="0"/>
              <a:ea typeface="Calibri" charset="0"/>
              <a:cs typeface="Calibri" charset="0"/>
            </a:endParaRPr>
          </a:p>
        </p:txBody>
      </p:sp>
      <p:sp>
        <p:nvSpPr>
          <p:cNvPr id="110596" name="Text Box 1028"/>
          <p:cNvSpPr txBox="1">
            <a:spLocks noChangeArrowheads="1"/>
          </p:cNvSpPr>
          <p:nvPr/>
        </p:nvSpPr>
        <p:spPr bwMode="auto">
          <a:xfrm>
            <a:off x="1835696" y="1391177"/>
            <a:ext cx="6886575" cy="1228198"/>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80000" anchor="b">
            <a:spAutoFit/>
          </a:bodyPr>
          <a:lstStyle/>
          <a:p>
            <a:pPr>
              <a:spcAft>
                <a:spcPct val="40000"/>
              </a:spcAft>
            </a:pPr>
            <a:r>
              <a:rPr lang="en-GB" altLang="en-US" sz="2000" b="1" dirty="0">
                <a:latin typeface="Calibri" charset="0"/>
                <a:ea typeface="Calibri" charset="0"/>
                <a:cs typeface="Calibri" charset="0"/>
              </a:rPr>
              <a:t>Proportion (%) of admissions to ICU with severe sepsis in the first 24 hours in ICU with (N) organ dysfunctions</a:t>
            </a:r>
          </a:p>
          <a:p>
            <a:pPr>
              <a:spcAft>
                <a:spcPct val="40000"/>
              </a:spcAft>
            </a:pPr>
            <a:r>
              <a:rPr lang="en-GB" altLang="en-US" sz="2000" b="1" dirty="0">
                <a:latin typeface="Calibri" charset="0"/>
                <a:ea typeface="Calibri" charset="0"/>
                <a:cs typeface="Calibri" charset="0"/>
              </a:rPr>
              <a:t>Hospital mortality (%)</a:t>
            </a:r>
          </a:p>
        </p:txBody>
      </p:sp>
      <p:sp>
        <p:nvSpPr>
          <p:cNvPr id="110597" name="Text Box 1029"/>
          <p:cNvSpPr txBox="1">
            <a:spLocks noChangeArrowheads="1"/>
          </p:cNvSpPr>
          <p:nvPr/>
        </p:nvSpPr>
        <p:spPr bwMode="auto">
          <a:xfrm>
            <a:off x="2319338" y="6010275"/>
            <a:ext cx="112712"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1</a:t>
            </a:r>
          </a:p>
        </p:txBody>
      </p:sp>
      <p:sp>
        <p:nvSpPr>
          <p:cNvPr id="110598" name="Text Box 1030"/>
          <p:cNvSpPr txBox="1">
            <a:spLocks noChangeArrowheads="1"/>
          </p:cNvSpPr>
          <p:nvPr/>
        </p:nvSpPr>
        <p:spPr bwMode="auto">
          <a:xfrm>
            <a:off x="4594225" y="6010275"/>
            <a:ext cx="11271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3</a:t>
            </a:r>
          </a:p>
        </p:txBody>
      </p:sp>
      <p:sp>
        <p:nvSpPr>
          <p:cNvPr id="110599" name="Text Box 1031"/>
          <p:cNvSpPr txBox="1">
            <a:spLocks noChangeArrowheads="1"/>
          </p:cNvSpPr>
          <p:nvPr/>
        </p:nvSpPr>
        <p:spPr bwMode="auto">
          <a:xfrm>
            <a:off x="6870700" y="6010275"/>
            <a:ext cx="11271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5</a:t>
            </a:r>
          </a:p>
        </p:txBody>
      </p:sp>
      <p:sp>
        <p:nvSpPr>
          <p:cNvPr id="110600" name="Line 1032"/>
          <p:cNvSpPr>
            <a:spLocks noChangeShapeType="1"/>
          </p:cNvSpPr>
          <p:nvPr/>
        </p:nvSpPr>
        <p:spPr bwMode="auto">
          <a:xfrm flipH="1" flipV="1">
            <a:off x="1468438" y="2713038"/>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01" name="Line 1033"/>
          <p:cNvSpPr>
            <a:spLocks noChangeShapeType="1"/>
          </p:cNvSpPr>
          <p:nvPr/>
        </p:nvSpPr>
        <p:spPr bwMode="auto">
          <a:xfrm flipH="1" flipV="1">
            <a:off x="1468438" y="3371850"/>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02" name="Line 1034"/>
          <p:cNvSpPr>
            <a:spLocks noChangeShapeType="1"/>
          </p:cNvSpPr>
          <p:nvPr/>
        </p:nvSpPr>
        <p:spPr bwMode="auto">
          <a:xfrm flipH="1" flipV="1">
            <a:off x="1468438" y="4691063"/>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03" name="Line 1035"/>
          <p:cNvSpPr>
            <a:spLocks noChangeShapeType="1"/>
          </p:cNvSpPr>
          <p:nvPr/>
        </p:nvSpPr>
        <p:spPr bwMode="auto">
          <a:xfrm flipH="1" flipV="1">
            <a:off x="1468438" y="6010275"/>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04" name="Line 1036"/>
          <p:cNvSpPr>
            <a:spLocks noChangeShapeType="1"/>
          </p:cNvSpPr>
          <p:nvPr/>
        </p:nvSpPr>
        <p:spPr bwMode="auto">
          <a:xfrm flipH="1" flipV="1">
            <a:off x="1468438" y="5351463"/>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05" name="Line 1037"/>
          <p:cNvSpPr>
            <a:spLocks noChangeShapeType="1"/>
          </p:cNvSpPr>
          <p:nvPr/>
        </p:nvSpPr>
        <p:spPr bwMode="auto">
          <a:xfrm flipH="1" flipV="1">
            <a:off x="1468438" y="4032250"/>
            <a:ext cx="1000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06" name="Text Box 1038"/>
          <p:cNvSpPr txBox="1">
            <a:spLocks noChangeArrowheads="1"/>
          </p:cNvSpPr>
          <p:nvPr/>
        </p:nvSpPr>
        <p:spPr bwMode="auto">
          <a:xfrm>
            <a:off x="1085850" y="2586038"/>
            <a:ext cx="482600"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100</a:t>
            </a:r>
          </a:p>
        </p:txBody>
      </p:sp>
      <p:sp>
        <p:nvSpPr>
          <p:cNvPr id="110607" name="Text Box 1039"/>
          <p:cNvSpPr txBox="1">
            <a:spLocks noChangeArrowheads="1"/>
          </p:cNvSpPr>
          <p:nvPr/>
        </p:nvSpPr>
        <p:spPr bwMode="auto">
          <a:xfrm>
            <a:off x="1198563" y="3241675"/>
            <a:ext cx="369887"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80</a:t>
            </a:r>
          </a:p>
        </p:txBody>
      </p:sp>
      <p:sp>
        <p:nvSpPr>
          <p:cNvPr id="110608" name="Text Box 1040"/>
          <p:cNvSpPr txBox="1">
            <a:spLocks noChangeArrowheads="1"/>
          </p:cNvSpPr>
          <p:nvPr/>
        </p:nvSpPr>
        <p:spPr bwMode="auto">
          <a:xfrm>
            <a:off x="1198563" y="3898900"/>
            <a:ext cx="369887"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60</a:t>
            </a:r>
          </a:p>
        </p:txBody>
      </p:sp>
      <p:sp>
        <p:nvSpPr>
          <p:cNvPr id="110609" name="Text Box 1041"/>
          <p:cNvSpPr txBox="1">
            <a:spLocks noChangeArrowheads="1"/>
          </p:cNvSpPr>
          <p:nvPr/>
        </p:nvSpPr>
        <p:spPr bwMode="auto">
          <a:xfrm>
            <a:off x="1198563" y="4556125"/>
            <a:ext cx="369887"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40</a:t>
            </a:r>
          </a:p>
        </p:txBody>
      </p:sp>
      <p:sp>
        <p:nvSpPr>
          <p:cNvPr id="110610" name="Text Box 1042"/>
          <p:cNvSpPr txBox="1">
            <a:spLocks noChangeArrowheads="1"/>
          </p:cNvSpPr>
          <p:nvPr/>
        </p:nvSpPr>
        <p:spPr bwMode="auto">
          <a:xfrm>
            <a:off x="1198563" y="5214938"/>
            <a:ext cx="369887"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20</a:t>
            </a:r>
          </a:p>
        </p:txBody>
      </p:sp>
      <p:sp>
        <p:nvSpPr>
          <p:cNvPr id="110611" name="Text Box 1043"/>
          <p:cNvSpPr txBox="1">
            <a:spLocks noChangeArrowheads="1"/>
          </p:cNvSpPr>
          <p:nvPr/>
        </p:nvSpPr>
        <p:spPr bwMode="auto">
          <a:xfrm>
            <a:off x="1311275" y="5875338"/>
            <a:ext cx="257175"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0</a:t>
            </a:r>
          </a:p>
        </p:txBody>
      </p:sp>
      <p:sp>
        <p:nvSpPr>
          <p:cNvPr id="110612" name="Text Box 1044"/>
          <p:cNvSpPr txBox="1">
            <a:spLocks noChangeArrowheads="1"/>
          </p:cNvSpPr>
          <p:nvPr/>
        </p:nvSpPr>
        <p:spPr bwMode="auto">
          <a:xfrm>
            <a:off x="2636838" y="6350000"/>
            <a:ext cx="3852862" cy="274638"/>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a:r>
              <a:rPr lang="en-GB" altLang="en-US" sz="1800" b="1" dirty="0">
                <a:latin typeface="Calibri" charset="0"/>
                <a:ea typeface="Calibri" charset="0"/>
                <a:cs typeface="Calibri" charset="0"/>
              </a:rPr>
              <a:t>Number of organ dysfunctions</a:t>
            </a:r>
          </a:p>
        </p:txBody>
      </p:sp>
      <p:sp>
        <p:nvSpPr>
          <p:cNvPr id="110613" name="Text Box 1045"/>
          <p:cNvSpPr txBox="1">
            <a:spLocks noChangeArrowheads="1"/>
          </p:cNvSpPr>
          <p:nvPr/>
        </p:nvSpPr>
        <p:spPr bwMode="auto">
          <a:xfrm>
            <a:off x="5722938" y="6010275"/>
            <a:ext cx="112712"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4</a:t>
            </a:r>
          </a:p>
        </p:txBody>
      </p:sp>
      <p:sp>
        <p:nvSpPr>
          <p:cNvPr id="110614" name="Text Box 1046"/>
          <p:cNvSpPr txBox="1">
            <a:spLocks noChangeArrowheads="1"/>
          </p:cNvSpPr>
          <p:nvPr/>
        </p:nvSpPr>
        <p:spPr bwMode="auto">
          <a:xfrm>
            <a:off x="3457575" y="6010275"/>
            <a:ext cx="11271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2</a:t>
            </a:r>
          </a:p>
        </p:txBody>
      </p:sp>
      <p:sp>
        <p:nvSpPr>
          <p:cNvPr id="110615" name="Freeform 1047"/>
          <p:cNvSpPr>
            <a:spLocks/>
          </p:cNvSpPr>
          <p:nvPr/>
        </p:nvSpPr>
        <p:spPr bwMode="auto">
          <a:xfrm>
            <a:off x="1568450" y="2713038"/>
            <a:ext cx="6154738" cy="3297237"/>
          </a:xfrm>
          <a:custGeom>
            <a:avLst/>
            <a:gdLst>
              <a:gd name="T0" fmla="*/ 0 w 1619"/>
              <a:gd name="T1" fmla="*/ 0 h 1486"/>
              <a:gd name="T2" fmla="*/ 0 w 1619"/>
              <a:gd name="T3" fmla="*/ 1486 h 1486"/>
              <a:gd name="T4" fmla="*/ 1619 w 1619"/>
              <a:gd name="T5" fmla="*/ 1486 h 1486"/>
            </a:gdLst>
            <a:ahLst/>
            <a:cxnLst>
              <a:cxn ang="0">
                <a:pos x="T0" y="T1"/>
              </a:cxn>
              <a:cxn ang="0">
                <a:pos x="T2" y="T3"/>
              </a:cxn>
              <a:cxn ang="0">
                <a:pos x="T4" y="T5"/>
              </a:cxn>
            </a:cxnLst>
            <a:rect l="0" t="0" r="r" b="b"/>
            <a:pathLst>
              <a:path w="1619" h="1486">
                <a:moveTo>
                  <a:pt x="0" y="0"/>
                </a:moveTo>
                <a:lnTo>
                  <a:pt x="0" y="1486"/>
                </a:lnTo>
                <a:lnTo>
                  <a:pt x="1619" y="1486"/>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nvGrpSpPr>
          <p:cNvPr id="110616" name="Group 1048"/>
          <p:cNvGrpSpPr>
            <a:grpSpLocks/>
          </p:cNvGrpSpPr>
          <p:nvPr/>
        </p:nvGrpSpPr>
        <p:grpSpPr bwMode="auto">
          <a:xfrm>
            <a:off x="2222500" y="4786313"/>
            <a:ext cx="4899025" cy="1212850"/>
            <a:chOff x="1589" y="2607"/>
            <a:chExt cx="3086" cy="764"/>
          </a:xfrm>
        </p:grpSpPr>
        <p:sp>
          <p:nvSpPr>
            <p:cNvPr id="110617" name="Rectangle 1049"/>
            <p:cNvSpPr>
              <a:spLocks noChangeArrowheads="1"/>
            </p:cNvSpPr>
            <p:nvPr/>
          </p:nvSpPr>
          <p:spPr bwMode="auto">
            <a:xfrm>
              <a:off x="1589" y="3151"/>
              <a:ext cx="221" cy="220"/>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1"/>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18" name="Rectangle 1050"/>
            <p:cNvSpPr>
              <a:spLocks noChangeArrowheads="1"/>
            </p:cNvSpPr>
            <p:nvPr/>
          </p:nvSpPr>
          <p:spPr bwMode="auto">
            <a:xfrm>
              <a:off x="2305" y="2748"/>
              <a:ext cx="220" cy="623"/>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1"/>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19" name="Rectangle 1051"/>
            <p:cNvSpPr>
              <a:spLocks noChangeArrowheads="1"/>
            </p:cNvSpPr>
            <p:nvPr/>
          </p:nvSpPr>
          <p:spPr bwMode="auto">
            <a:xfrm>
              <a:off x="3027" y="2607"/>
              <a:ext cx="220" cy="764"/>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1"/>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20" name="Rectangle 1052"/>
            <p:cNvSpPr>
              <a:spLocks noChangeArrowheads="1"/>
            </p:cNvSpPr>
            <p:nvPr/>
          </p:nvSpPr>
          <p:spPr bwMode="auto">
            <a:xfrm>
              <a:off x="3738" y="3060"/>
              <a:ext cx="220" cy="311"/>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1"/>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21" name="Rectangle 1053"/>
            <p:cNvSpPr>
              <a:spLocks noChangeArrowheads="1"/>
            </p:cNvSpPr>
            <p:nvPr/>
          </p:nvSpPr>
          <p:spPr bwMode="auto">
            <a:xfrm>
              <a:off x="4454" y="3290"/>
              <a:ext cx="221" cy="81"/>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1"/>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grpSp>
      <p:sp>
        <p:nvSpPr>
          <p:cNvPr id="110622" name="Text Box 1054"/>
          <p:cNvSpPr txBox="1">
            <a:spLocks noChangeArrowheads="1"/>
          </p:cNvSpPr>
          <p:nvPr/>
        </p:nvSpPr>
        <p:spPr bwMode="auto">
          <a:xfrm rot="-5400000">
            <a:off x="734219" y="4101307"/>
            <a:ext cx="38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30000"/>
              </a:spcBef>
            </a:pPr>
            <a:r>
              <a:rPr lang="en-GB" altLang="en-US" sz="1800" b="1"/>
              <a:t>%</a:t>
            </a:r>
            <a:endParaRPr lang="en-US" altLang="en-US" sz="1800" b="1"/>
          </a:p>
        </p:txBody>
      </p:sp>
      <p:sp>
        <p:nvSpPr>
          <p:cNvPr id="110623" name="Rectangle 1055"/>
          <p:cNvSpPr>
            <a:spLocks noChangeArrowheads="1"/>
          </p:cNvSpPr>
          <p:nvPr/>
        </p:nvSpPr>
        <p:spPr bwMode="auto">
          <a:xfrm>
            <a:off x="1447800" y="2133600"/>
            <a:ext cx="214313" cy="193675"/>
          </a:xfrm>
          <a:prstGeom prst="rect">
            <a:avLst/>
          </a:prstGeom>
          <a:solidFill>
            <a:srgbClr val="7B2441"/>
          </a:solidFill>
          <a:ln w="19050">
            <a:solidFill>
              <a:srgbClr val="F7CE5B"/>
            </a:solidFill>
            <a:miter lim="800000"/>
            <a:headEn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grpSp>
        <p:nvGrpSpPr>
          <p:cNvPr id="110624" name="Group 1056"/>
          <p:cNvGrpSpPr>
            <a:grpSpLocks/>
          </p:cNvGrpSpPr>
          <p:nvPr/>
        </p:nvGrpSpPr>
        <p:grpSpPr bwMode="auto">
          <a:xfrm>
            <a:off x="2290763" y="3101975"/>
            <a:ext cx="4757737" cy="2343150"/>
            <a:chOff x="1632" y="1546"/>
            <a:chExt cx="2997" cy="1476"/>
          </a:xfrm>
        </p:grpSpPr>
        <p:sp>
          <p:nvSpPr>
            <p:cNvPr id="110625" name="Rectangle 1057"/>
            <p:cNvSpPr>
              <a:spLocks noChangeArrowheads="1"/>
            </p:cNvSpPr>
            <p:nvPr/>
          </p:nvSpPr>
          <p:spPr bwMode="auto">
            <a:xfrm>
              <a:off x="1632" y="2923"/>
              <a:ext cx="110" cy="99"/>
            </a:xfrm>
            <a:prstGeom prst="rect">
              <a:avLst/>
            </a:prstGeom>
            <a:solidFill>
              <a:srgbClr val="7B2441"/>
            </a:solidFill>
            <a:ln w="19050">
              <a:solidFill>
                <a:srgbClr val="F7CE5B"/>
              </a:solidFill>
              <a:miter lim="800000"/>
              <a:headEn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26" name="Rectangle 1058"/>
            <p:cNvSpPr>
              <a:spLocks noChangeArrowheads="1"/>
            </p:cNvSpPr>
            <p:nvPr/>
          </p:nvSpPr>
          <p:spPr bwMode="auto">
            <a:xfrm>
              <a:off x="2360" y="2687"/>
              <a:ext cx="110" cy="99"/>
            </a:xfrm>
            <a:prstGeom prst="rect">
              <a:avLst/>
            </a:prstGeom>
            <a:solidFill>
              <a:srgbClr val="7B2441"/>
            </a:solidFill>
            <a:ln w="19050">
              <a:solidFill>
                <a:srgbClr val="F7CE5B"/>
              </a:solidFill>
              <a:miter lim="800000"/>
              <a:headEn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27" name="Rectangle 1059"/>
            <p:cNvSpPr>
              <a:spLocks noChangeArrowheads="1"/>
            </p:cNvSpPr>
            <p:nvPr/>
          </p:nvSpPr>
          <p:spPr bwMode="auto">
            <a:xfrm>
              <a:off x="3069" y="2350"/>
              <a:ext cx="110" cy="98"/>
            </a:xfrm>
            <a:prstGeom prst="rect">
              <a:avLst/>
            </a:prstGeom>
            <a:solidFill>
              <a:srgbClr val="7B2441"/>
            </a:solidFill>
            <a:ln w="19050">
              <a:solidFill>
                <a:srgbClr val="F7CE5B"/>
              </a:solidFill>
              <a:miter lim="800000"/>
              <a:headEn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28" name="Rectangle 1060"/>
            <p:cNvSpPr>
              <a:spLocks noChangeArrowheads="1"/>
            </p:cNvSpPr>
            <p:nvPr/>
          </p:nvSpPr>
          <p:spPr bwMode="auto">
            <a:xfrm>
              <a:off x="3769" y="1844"/>
              <a:ext cx="110" cy="99"/>
            </a:xfrm>
            <a:prstGeom prst="rect">
              <a:avLst/>
            </a:prstGeom>
            <a:solidFill>
              <a:srgbClr val="7B2441"/>
            </a:solidFill>
            <a:ln w="19050">
              <a:solidFill>
                <a:srgbClr val="F7CE5B"/>
              </a:solidFill>
              <a:miter lim="800000"/>
              <a:headEn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10629" name="Rectangle 1061"/>
            <p:cNvSpPr>
              <a:spLocks noChangeArrowheads="1"/>
            </p:cNvSpPr>
            <p:nvPr/>
          </p:nvSpPr>
          <p:spPr bwMode="auto">
            <a:xfrm>
              <a:off x="4519" y="1546"/>
              <a:ext cx="110" cy="99"/>
            </a:xfrm>
            <a:prstGeom prst="rect">
              <a:avLst/>
            </a:prstGeom>
            <a:solidFill>
              <a:srgbClr val="7B2441"/>
            </a:solidFill>
            <a:ln w="19050">
              <a:solidFill>
                <a:srgbClr val="F7CE5B"/>
              </a:solidFill>
              <a:miter lim="800000"/>
              <a:headEn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grpSp>
      <p:sp>
        <p:nvSpPr>
          <p:cNvPr id="110630" name="Rectangle 1062"/>
          <p:cNvSpPr>
            <a:spLocks noChangeArrowheads="1"/>
          </p:cNvSpPr>
          <p:nvPr/>
        </p:nvSpPr>
        <p:spPr bwMode="auto">
          <a:xfrm>
            <a:off x="1447800" y="1447800"/>
            <a:ext cx="214313" cy="193675"/>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rgbClr val="00FFFF"/>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0616"/>
                                        </p:tgtEl>
                                        <p:attrNameLst>
                                          <p:attrName>style.visibility</p:attrName>
                                        </p:attrNameLst>
                                      </p:cBhvr>
                                      <p:to>
                                        <p:strVal val="visible"/>
                                      </p:to>
                                    </p:set>
                                    <p:animEffect transition="in" filter="wipe(left)">
                                      <p:cBhvr>
                                        <p:cTn id="7" dur="500"/>
                                        <p:tgtEl>
                                          <p:spTgt spid="11061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0624"/>
                                        </p:tgtEl>
                                        <p:attrNameLst>
                                          <p:attrName>style.visibility</p:attrName>
                                        </p:attrNameLst>
                                      </p:cBhvr>
                                      <p:to>
                                        <p:strVal val="visible"/>
                                      </p:to>
                                    </p:set>
                                    <p:animEffect transition="in" filter="wipe(left)">
                                      <p:cBhvr>
                                        <p:cTn id="11" dur="500"/>
                                        <p:tgtEl>
                                          <p:spTgt spid="110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050"/>
          <p:cNvGrpSpPr>
            <a:grpSpLocks/>
          </p:cNvGrpSpPr>
          <p:nvPr/>
        </p:nvGrpSpPr>
        <p:grpSpPr bwMode="auto">
          <a:xfrm>
            <a:off x="2239963" y="4870450"/>
            <a:ext cx="6261100" cy="793750"/>
            <a:chOff x="1455" y="2760"/>
            <a:chExt cx="3944" cy="500"/>
          </a:xfrm>
        </p:grpSpPr>
        <p:sp>
          <p:nvSpPr>
            <p:cNvPr id="108547" name="Rectangle 2051"/>
            <p:cNvSpPr>
              <a:spLocks noChangeArrowheads="1"/>
            </p:cNvSpPr>
            <p:nvPr/>
          </p:nvSpPr>
          <p:spPr bwMode="auto">
            <a:xfrm>
              <a:off x="1455" y="3185"/>
              <a:ext cx="215" cy="71"/>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48" name="Rectangle 2052"/>
            <p:cNvSpPr>
              <a:spLocks noChangeArrowheads="1"/>
            </p:cNvSpPr>
            <p:nvPr/>
          </p:nvSpPr>
          <p:spPr bwMode="auto">
            <a:xfrm>
              <a:off x="1921" y="3041"/>
              <a:ext cx="215" cy="215"/>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49" name="Rectangle 2053"/>
            <p:cNvSpPr>
              <a:spLocks noChangeArrowheads="1"/>
            </p:cNvSpPr>
            <p:nvPr/>
          </p:nvSpPr>
          <p:spPr bwMode="auto">
            <a:xfrm>
              <a:off x="2387" y="2760"/>
              <a:ext cx="217" cy="496"/>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50" name="Rectangle 2054"/>
            <p:cNvSpPr>
              <a:spLocks noChangeArrowheads="1"/>
            </p:cNvSpPr>
            <p:nvPr/>
          </p:nvSpPr>
          <p:spPr bwMode="auto">
            <a:xfrm>
              <a:off x="2852" y="2818"/>
              <a:ext cx="215" cy="438"/>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51" name="Rectangle 2055"/>
            <p:cNvSpPr>
              <a:spLocks noChangeArrowheads="1"/>
            </p:cNvSpPr>
            <p:nvPr/>
          </p:nvSpPr>
          <p:spPr bwMode="auto">
            <a:xfrm>
              <a:off x="3320" y="3033"/>
              <a:ext cx="215" cy="223"/>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52" name="Rectangle 2056"/>
            <p:cNvSpPr>
              <a:spLocks noChangeArrowheads="1"/>
            </p:cNvSpPr>
            <p:nvPr/>
          </p:nvSpPr>
          <p:spPr bwMode="auto">
            <a:xfrm>
              <a:off x="3787" y="3135"/>
              <a:ext cx="215" cy="121"/>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53" name="Rectangle 2057"/>
            <p:cNvSpPr>
              <a:spLocks noChangeArrowheads="1"/>
            </p:cNvSpPr>
            <p:nvPr/>
          </p:nvSpPr>
          <p:spPr bwMode="auto">
            <a:xfrm>
              <a:off x="4253" y="3222"/>
              <a:ext cx="215" cy="34"/>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54" name="Rectangle 2058"/>
            <p:cNvSpPr>
              <a:spLocks noChangeArrowheads="1"/>
            </p:cNvSpPr>
            <p:nvPr/>
          </p:nvSpPr>
          <p:spPr bwMode="auto">
            <a:xfrm>
              <a:off x="4717" y="3239"/>
              <a:ext cx="215" cy="21"/>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2"/>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55" name="Rectangle 2059"/>
            <p:cNvSpPr>
              <a:spLocks noChangeArrowheads="1"/>
            </p:cNvSpPr>
            <p:nvPr/>
          </p:nvSpPr>
          <p:spPr bwMode="auto">
            <a:xfrm>
              <a:off x="5184" y="3250"/>
              <a:ext cx="215" cy="9"/>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chemeClr val="tx1"/>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grpSp>
      <p:sp>
        <p:nvSpPr>
          <p:cNvPr id="108556" name="Rectangle 2060"/>
          <p:cNvSpPr>
            <a:spLocks noGrp="1" noChangeArrowheads="1"/>
          </p:cNvSpPr>
          <p:nvPr>
            <p:ph type="title"/>
          </p:nvPr>
        </p:nvSpPr>
        <p:spPr>
          <a:xfrm>
            <a:off x="457200" y="304800"/>
            <a:ext cx="8305800" cy="887413"/>
          </a:xfrm>
        </p:spPr>
        <p:txBody>
          <a:bodyPr/>
          <a:lstStyle/>
          <a:p>
            <a:r>
              <a:rPr lang="en-US" altLang="en-GB" sz="2800" dirty="0">
                <a:latin typeface="Calibri" charset="0"/>
                <a:ea typeface="Calibri" charset="0"/>
                <a:cs typeface="Calibri" charset="0"/>
              </a:rPr>
              <a:t>Hospital mortality associated with sepsis </a:t>
            </a:r>
            <a:br>
              <a:rPr lang="en-US" altLang="en-GB" sz="2800" dirty="0">
                <a:latin typeface="Calibri" charset="0"/>
                <a:ea typeface="Calibri" charset="0"/>
                <a:cs typeface="Calibri" charset="0"/>
              </a:rPr>
            </a:br>
            <a:r>
              <a:rPr lang="en-US" altLang="en-GB" sz="2800" dirty="0">
                <a:latin typeface="Calibri" charset="0"/>
                <a:ea typeface="Calibri" charset="0"/>
                <a:cs typeface="Calibri" charset="0"/>
              </a:rPr>
              <a:t>by APACHE II score</a:t>
            </a:r>
            <a:endParaRPr lang="en-GB" altLang="en-US" dirty="0">
              <a:latin typeface="Calibri" charset="0"/>
              <a:ea typeface="Calibri" charset="0"/>
              <a:cs typeface="Calibri" charset="0"/>
            </a:endParaRPr>
          </a:p>
        </p:txBody>
      </p:sp>
      <p:sp>
        <p:nvSpPr>
          <p:cNvPr id="108558" name="Text Box 2062"/>
          <p:cNvSpPr txBox="1">
            <a:spLocks noChangeArrowheads="1"/>
          </p:cNvSpPr>
          <p:nvPr/>
        </p:nvSpPr>
        <p:spPr bwMode="auto">
          <a:xfrm>
            <a:off x="1904119" y="1551207"/>
            <a:ext cx="6894512" cy="1243587"/>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180000" anchor="b">
            <a:spAutoFit/>
          </a:bodyPr>
          <a:lstStyle/>
          <a:p>
            <a:pPr>
              <a:spcAft>
                <a:spcPct val="45000"/>
              </a:spcAft>
            </a:pPr>
            <a:r>
              <a:rPr lang="en-GB" altLang="en-US" sz="2000" b="1" dirty="0">
                <a:latin typeface="Calibri" charset="0"/>
                <a:ea typeface="Calibri" charset="0"/>
                <a:cs typeface="Calibri" charset="0"/>
              </a:rPr>
              <a:t>Proportion (%) of admissions to ICU with severe sepsis in the first 24 hours in ICU by APACHE II score</a:t>
            </a:r>
          </a:p>
          <a:p>
            <a:pPr>
              <a:spcAft>
                <a:spcPct val="45000"/>
              </a:spcAft>
            </a:pPr>
            <a:r>
              <a:rPr lang="en-GB" altLang="en-US" sz="2000" b="1" dirty="0">
                <a:latin typeface="Calibri" charset="0"/>
                <a:ea typeface="Calibri" charset="0"/>
                <a:cs typeface="Calibri" charset="0"/>
              </a:rPr>
              <a:t>Hospital mortality (%)</a:t>
            </a:r>
          </a:p>
        </p:txBody>
      </p:sp>
      <p:sp>
        <p:nvSpPr>
          <p:cNvPr id="108559" name="Line 2063"/>
          <p:cNvSpPr>
            <a:spLocks noChangeShapeType="1"/>
          </p:cNvSpPr>
          <p:nvPr/>
        </p:nvSpPr>
        <p:spPr bwMode="auto">
          <a:xfrm flipH="1" flipV="1">
            <a:off x="1263650" y="3040063"/>
            <a:ext cx="1000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60" name="Line 2064"/>
          <p:cNvSpPr>
            <a:spLocks noChangeShapeType="1"/>
          </p:cNvSpPr>
          <p:nvPr/>
        </p:nvSpPr>
        <p:spPr bwMode="auto">
          <a:xfrm flipH="1" flipV="1">
            <a:off x="1263650" y="3562350"/>
            <a:ext cx="1000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61" name="Line 2065"/>
          <p:cNvSpPr>
            <a:spLocks noChangeShapeType="1"/>
          </p:cNvSpPr>
          <p:nvPr/>
        </p:nvSpPr>
        <p:spPr bwMode="auto">
          <a:xfrm flipH="1" flipV="1">
            <a:off x="1263650" y="4611688"/>
            <a:ext cx="1000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62" name="Line 2066"/>
          <p:cNvSpPr>
            <a:spLocks noChangeShapeType="1"/>
          </p:cNvSpPr>
          <p:nvPr/>
        </p:nvSpPr>
        <p:spPr bwMode="auto">
          <a:xfrm flipH="1" flipV="1">
            <a:off x="1263650" y="5661025"/>
            <a:ext cx="1000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63" name="Line 2067"/>
          <p:cNvSpPr>
            <a:spLocks noChangeShapeType="1"/>
          </p:cNvSpPr>
          <p:nvPr/>
        </p:nvSpPr>
        <p:spPr bwMode="auto">
          <a:xfrm flipH="1" flipV="1">
            <a:off x="1263650" y="4087813"/>
            <a:ext cx="1000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64" name="Text Box 2068"/>
          <p:cNvSpPr txBox="1">
            <a:spLocks noChangeArrowheads="1"/>
          </p:cNvSpPr>
          <p:nvPr/>
        </p:nvSpPr>
        <p:spPr bwMode="auto">
          <a:xfrm>
            <a:off x="881063" y="2911475"/>
            <a:ext cx="482600"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100</a:t>
            </a:r>
          </a:p>
        </p:txBody>
      </p:sp>
      <p:sp>
        <p:nvSpPr>
          <p:cNvPr id="108565" name="Text Box 2069"/>
          <p:cNvSpPr txBox="1">
            <a:spLocks noChangeArrowheads="1"/>
          </p:cNvSpPr>
          <p:nvPr/>
        </p:nvSpPr>
        <p:spPr bwMode="auto">
          <a:xfrm>
            <a:off x="993775" y="3433763"/>
            <a:ext cx="369888"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80</a:t>
            </a:r>
          </a:p>
        </p:txBody>
      </p:sp>
      <p:sp>
        <p:nvSpPr>
          <p:cNvPr id="108566" name="Text Box 2070"/>
          <p:cNvSpPr txBox="1">
            <a:spLocks noChangeArrowheads="1"/>
          </p:cNvSpPr>
          <p:nvPr/>
        </p:nvSpPr>
        <p:spPr bwMode="auto">
          <a:xfrm>
            <a:off x="993775" y="3960813"/>
            <a:ext cx="369888"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60</a:t>
            </a:r>
          </a:p>
        </p:txBody>
      </p:sp>
      <p:sp>
        <p:nvSpPr>
          <p:cNvPr id="108567" name="Text Box 2071"/>
          <p:cNvSpPr txBox="1">
            <a:spLocks noChangeArrowheads="1"/>
          </p:cNvSpPr>
          <p:nvPr/>
        </p:nvSpPr>
        <p:spPr bwMode="auto">
          <a:xfrm>
            <a:off x="993775" y="4479925"/>
            <a:ext cx="369888"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40</a:t>
            </a:r>
          </a:p>
        </p:txBody>
      </p:sp>
      <p:sp>
        <p:nvSpPr>
          <p:cNvPr id="108568" name="Text Box 2072"/>
          <p:cNvSpPr txBox="1">
            <a:spLocks noChangeArrowheads="1"/>
          </p:cNvSpPr>
          <p:nvPr/>
        </p:nvSpPr>
        <p:spPr bwMode="auto">
          <a:xfrm>
            <a:off x="993775" y="5005388"/>
            <a:ext cx="369888"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20</a:t>
            </a:r>
          </a:p>
        </p:txBody>
      </p:sp>
      <p:sp>
        <p:nvSpPr>
          <p:cNvPr id="108569" name="Text Box 2073"/>
          <p:cNvSpPr txBox="1">
            <a:spLocks noChangeArrowheads="1"/>
          </p:cNvSpPr>
          <p:nvPr/>
        </p:nvSpPr>
        <p:spPr bwMode="auto">
          <a:xfrm>
            <a:off x="1106488" y="5529263"/>
            <a:ext cx="257175" cy="24447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144000" bIns="0" anchor="ctr">
            <a:spAutoFit/>
          </a:bodyPr>
          <a:lstStyle/>
          <a:p>
            <a:pPr algn="r"/>
            <a:r>
              <a:rPr lang="en-GB" altLang="en-US" sz="1600" b="1"/>
              <a:t>0</a:t>
            </a:r>
          </a:p>
        </p:txBody>
      </p:sp>
      <p:sp>
        <p:nvSpPr>
          <p:cNvPr id="108570" name="Text Box 2074"/>
          <p:cNvSpPr txBox="1">
            <a:spLocks noChangeArrowheads="1"/>
          </p:cNvSpPr>
          <p:nvPr/>
        </p:nvSpPr>
        <p:spPr bwMode="auto">
          <a:xfrm rot="-5400000">
            <a:off x="644526" y="4056062"/>
            <a:ext cx="203200" cy="4540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180000" anchor="b">
            <a:spAutoFit/>
          </a:bodyPr>
          <a:lstStyle/>
          <a:p>
            <a:r>
              <a:rPr lang="en-GB" altLang="en-US" sz="1800" b="1"/>
              <a:t>%</a:t>
            </a:r>
          </a:p>
        </p:txBody>
      </p:sp>
      <p:sp>
        <p:nvSpPr>
          <p:cNvPr id="108571" name="Text Box 2075"/>
          <p:cNvSpPr txBox="1">
            <a:spLocks noChangeArrowheads="1"/>
          </p:cNvSpPr>
          <p:nvPr/>
        </p:nvSpPr>
        <p:spPr bwMode="auto">
          <a:xfrm>
            <a:off x="3463925" y="6116638"/>
            <a:ext cx="2667000" cy="274637"/>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lgn="ctr"/>
            <a:r>
              <a:rPr lang="en-GB" altLang="en-US" sz="1800" b="1"/>
              <a:t>APACHE II score groups</a:t>
            </a:r>
          </a:p>
        </p:txBody>
      </p:sp>
      <p:sp>
        <p:nvSpPr>
          <p:cNvPr id="108572" name="Freeform 2076"/>
          <p:cNvSpPr>
            <a:spLocks/>
          </p:cNvSpPr>
          <p:nvPr/>
        </p:nvSpPr>
        <p:spPr bwMode="auto">
          <a:xfrm>
            <a:off x="1363663" y="3040063"/>
            <a:ext cx="7283450" cy="2620962"/>
          </a:xfrm>
          <a:custGeom>
            <a:avLst/>
            <a:gdLst>
              <a:gd name="T0" fmla="*/ 0 w 1619"/>
              <a:gd name="T1" fmla="*/ 0 h 1486"/>
              <a:gd name="T2" fmla="*/ 0 w 1619"/>
              <a:gd name="T3" fmla="*/ 1486 h 1486"/>
              <a:gd name="T4" fmla="*/ 1619 w 1619"/>
              <a:gd name="T5" fmla="*/ 1486 h 1486"/>
            </a:gdLst>
            <a:ahLst/>
            <a:cxnLst>
              <a:cxn ang="0">
                <a:pos x="T0" y="T1"/>
              </a:cxn>
              <a:cxn ang="0">
                <a:pos x="T2" y="T3"/>
              </a:cxn>
              <a:cxn ang="0">
                <a:pos x="T4" y="T5"/>
              </a:cxn>
            </a:cxnLst>
            <a:rect l="0" t="0" r="r" b="b"/>
            <a:pathLst>
              <a:path w="1619" h="1486">
                <a:moveTo>
                  <a:pt x="0" y="0"/>
                </a:moveTo>
                <a:lnTo>
                  <a:pt x="0" y="1486"/>
                </a:lnTo>
                <a:lnTo>
                  <a:pt x="1619" y="1486"/>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08573" name="Rectangle 2077"/>
          <p:cNvSpPr>
            <a:spLocks noChangeArrowheads="1"/>
          </p:cNvSpPr>
          <p:nvPr/>
        </p:nvSpPr>
        <p:spPr bwMode="auto">
          <a:xfrm>
            <a:off x="1520825" y="5661025"/>
            <a:ext cx="338138"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0–4</a:t>
            </a:r>
          </a:p>
        </p:txBody>
      </p:sp>
      <p:sp>
        <p:nvSpPr>
          <p:cNvPr id="108574" name="Rectangle 2078"/>
          <p:cNvSpPr>
            <a:spLocks noChangeArrowheads="1"/>
          </p:cNvSpPr>
          <p:nvPr/>
        </p:nvSpPr>
        <p:spPr bwMode="auto">
          <a:xfrm>
            <a:off x="2239963" y="5661025"/>
            <a:ext cx="338137"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5–9</a:t>
            </a:r>
          </a:p>
        </p:txBody>
      </p:sp>
      <p:sp>
        <p:nvSpPr>
          <p:cNvPr id="108575" name="Rectangle 2079"/>
          <p:cNvSpPr>
            <a:spLocks noChangeArrowheads="1"/>
          </p:cNvSpPr>
          <p:nvPr/>
        </p:nvSpPr>
        <p:spPr bwMode="auto">
          <a:xfrm>
            <a:off x="2871788" y="5661025"/>
            <a:ext cx="563562"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10–14</a:t>
            </a:r>
          </a:p>
        </p:txBody>
      </p:sp>
      <p:sp>
        <p:nvSpPr>
          <p:cNvPr id="108576" name="Rectangle 2080"/>
          <p:cNvSpPr>
            <a:spLocks noChangeArrowheads="1"/>
          </p:cNvSpPr>
          <p:nvPr/>
        </p:nvSpPr>
        <p:spPr bwMode="auto">
          <a:xfrm>
            <a:off x="3635375" y="5661025"/>
            <a:ext cx="56356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15–19</a:t>
            </a:r>
          </a:p>
        </p:txBody>
      </p:sp>
      <p:sp>
        <p:nvSpPr>
          <p:cNvPr id="108577" name="Rectangle 2081"/>
          <p:cNvSpPr>
            <a:spLocks noChangeArrowheads="1"/>
          </p:cNvSpPr>
          <p:nvPr/>
        </p:nvSpPr>
        <p:spPr bwMode="auto">
          <a:xfrm>
            <a:off x="4375150" y="5661025"/>
            <a:ext cx="56356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20–24</a:t>
            </a:r>
          </a:p>
        </p:txBody>
      </p:sp>
      <p:sp>
        <p:nvSpPr>
          <p:cNvPr id="108578" name="Rectangle 2082"/>
          <p:cNvSpPr>
            <a:spLocks noChangeArrowheads="1"/>
          </p:cNvSpPr>
          <p:nvPr/>
        </p:nvSpPr>
        <p:spPr bwMode="auto">
          <a:xfrm>
            <a:off x="5116513" y="5661025"/>
            <a:ext cx="563562"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25–29</a:t>
            </a:r>
          </a:p>
        </p:txBody>
      </p:sp>
      <p:sp>
        <p:nvSpPr>
          <p:cNvPr id="108579" name="Rectangle 2083"/>
          <p:cNvSpPr>
            <a:spLocks noChangeArrowheads="1"/>
          </p:cNvSpPr>
          <p:nvPr/>
        </p:nvSpPr>
        <p:spPr bwMode="auto">
          <a:xfrm>
            <a:off x="5851525" y="5661025"/>
            <a:ext cx="56356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30–34</a:t>
            </a:r>
          </a:p>
        </p:txBody>
      </p:sp>
      <p:sp>
        <p:nvSpPr>
          <p:cNvPr id="108580" name="Rectangle 2084"/>
          <p:cNvSpPr>
            <a:spLocks noChangeArrowheads="1"/>
          </p:cNvSpPr>
          <p:nvPr/>
        </p:nvSpPr>
        <p:spPr bwMode="auto">
          <a:xfrm>
            <a:off x="6575425" y="5661025"/>
            <a:ext cx="56356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35–39</a:t>
            </a:r>
          </a:p>
        </p:txBody>
      </p:sp>
      <p:sp>
        <p:nvSpPr>
          <p:cNvPr id="108581" name="Rectangle 2085"/>
          <p:cNvSpPr>
            <a:spLocks noChangeArrowheads="1"/>
          </p:cNvSpPr>
          <p:nvPr/>
        </p:nvSpPr>
        <p:spPr bwMode="auto">
          <a:xfrm>
            <a:off x="7327900" y="5661025"/>
            <a:ext cx="563563"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40–44</a:t>
            </a:r>
          </a:p>
        </p:txBody>
      </p:sp>
      <p:sp>
        <p:nvSpPr>
          <p:cNvPr id="108582" name="Rectangle 2086"/>
          <p:cNvSpPr>
            <a:spLocks noChangeArrowheads="1"/>
          </p:cNvSpPr>
          <p:nvPr/>
        </p:nvSpPr>
        <p:spPr bwMode="auto">
          <a:xfrm>
            <a:off x="8164513" y="5661025"/>
            <a:ext cx="344487" cy="352425"/>
          </a:xfrm>
          <a:prstGeom prst="rect">
            <a:avLst/>
          </a:prstGeom>
          <a:noFill/>
          <a:ln>
            <a:noFill/>
          </a:ln>
          <a:effectLst/>
          <a:extLst>
            <a:ext uri="{909E8E84-426E-40DD-AFC4-6F175D3DCCD1}">
              <a14:hiddenFill xmlns:a14="http://schemas.microsoft.com/office/drawing/2010/main">
                <a:gradFill rotWithShape="0">
                  <a:gsLst>
                    <a:gs pos="0">
                      <a:srgbClr val="E62922"/>
                    </a:gs>
                    <a:gs pos="100000">
                      <a:srgbClr val="E62922">
                        <a:gamma/>
                        <a:shade val="39216"/>
                        <a:invGamma/>
                      </a:srgbClr>
                    </a:gs>
                  </a:gsLst>
                  <a:lin ang="2700000" scaled="1"/>
                </a:gra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108000" rIns="0" bIns="0">
            <a:spAutoFit/>
          </a:bodyPr>
          <a:lstStyle/>
          <a:p>
            <a:pPr algn="ctr"/>
            <a:r>
              <a:rPr lang="en-GB" altLang="en-US" sz="1600" b="1"/>
              <a:t>45+</a:t>
            </a:r>
          </a:p>
        </p:txBody>
      </p:sp>
      <p:grpSp>
        <p:nvGrpSpPr>
          <p:cNvPr id="108583" name="Group 2087"/>
          <p:cNvGrpSpPr>
            <a:grpSpLocks/>
          </p:cNvGrpSpPr>
          <p:nvPr/>
        </p:nvGrpSpPr>
        <p:grpSpPr bwMode="auto">
          <a:xfrm>
            <a:off x="1628775" y="3027363"/>
            <a:ext cx="6765925" cy="2533650"/>
            <a:chOff x="1091" y="1524"/>
            <a:chExt cx="4262" cy="1596"/>
          </a:xfrm>
        </p:grpSpPr>
        <p:sp>
          <p:nvSpPr>
            <p:cNvPr id="108584" name="Rectangle 2088"/>
            <p:cNvSpPr>
              <a:spLocks noChangeArrowheads="1"/>
            </p:cNvSpPr>
            <p:nvPr/>
          </p:nvSpPr>
          <p:spPr bwMode="auto">
            <a:xfrm>
              <a:off x="1091" y="3034"/>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85" name="Rectangle 2089"/>
            <p:cNvSpPr>
              <a:spLocks noChangeArrowheads="1"/>
            </p:cNvSpPr>
            <p:nvPr/>
          </p:nvSpPr>
          <p:spPr bwMode="auto">
            <a:xfrm>
              <a:off x="1550" y="2999"/>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86" name="Rectangle 2090"/>
            <p:cNvSpPr>
              <a:spLocks noChangeArrowheads="1"/>
            </p:cNvSpPr>
            <p:nvPr/>
          </p:nvSpPr>
          <p:spPr bwMode="auto">
            <a:xfrm>
              <a:off x="2012" y="2754"/>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87" name="Rectangle 2091"/>
            <p:cNvSpPr>
              <a:spLocks noChangeArrowheads="1"/>
            </p:cNvSpPr>
            <p:nvPr/>
          </p:nvSpPr>
          <p:spPr bwMode="auto">
            <a:xfrm>
              <a:off x="2474" y="2529"/>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88" name="Rectangle 2092"/>
            <p:cNvSpPr>
              <a:spLocks noChangeArrowheads="1"/>
            </p:cNvSpPr>
            <p:nvPr/>
          </p:nvSpPr>
          <p:spPr bwMode="auto">
            <a:xfrm>
              <a:off x="2944" y="2308"/>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89" name="Rectangle 2093"/>
            <p:cNvSpPr>
              <a:spLocks noChangeArrowheads="1"/>
            </p:cNvSpPr>
            <p:nvPr/>
          </p:nvSpPr>
          <p:spPr bwMode="auto">
            <a:xfrm>
              <a:off x="3407" y="2051"/>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90" name="Rectangle 2094"/>
            <p:cNvSpPr>
              <a:spLocks noChangeArrowheads="1"/>
            </p:cNvSpPr>
            <p:nvPr/>
          </p:nvSpPr>
          <p:spPr bwMode="auto">
            <a:xfrm>
              <a:off x="3870" y="1892"/>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91" name="Rectangle 2095"/>
            <p:cNvSpPr>
              <a:spLocks noChangeArrowheads="1"/>
            </p:cNvSpPr>
            <p:nvPr/>
          </p:nvSpPr>
          <p:spPr bwMode="auto">
            <a:xfrm>
              <a:off x="4341" y="1704"/>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92" name="Rectangle 2096"/>
            <p:cNvSpPr>
              <a:spLocks noChangeArrowheads="1"/>
            </p:cNvSpPr>
            <p:nvPr/>
          </p:nvSpPr>
          <p:spPr bwMode="auto">
            <a:xfrm>
              <a:off x="4797" y="1788"/>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sp>
          <p:nvSpPr>
            <p:cNvPr id="108593" name="Rectangle 2097"/>
            <p:cNvSpPr>
              <a:spLocks noChangeArrowheads="1"/>
            </p:cNvSpPr>
            <p:nvPr/>
          </p:nvSpPr>
          <p:spPr bwMode="auto">
            <a:xfrm>
              <a:off x="5267" y="1524"/>
              <a:ext cx="86" cy="86"/>
            </a:xfrm>
            <a:prstGeom prst="rect">
              <a:avLst/>
            </a:prstGeom>
            <a:solidFill>
              <a:srgbClr val="7B2441"/>
            </a:solidFill>
            <a:ln w="19050">
              <a:solidFill>
                <a:srgbClr val="F7CE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endParaRPr lang="en-US"/>
            </a:p>
          </p:txBody>
        </p:sp>
      </p:grpSp>
      <p:sp>
        <p:nvSpPr>
          <p:cNvPr id="108594" name="Rectangle 2098"/>
          <p:cNvSpPr>
            <a:spLocks noChangeArrowheads="1"/>
          </p:cNvSpPr>
          <p:nvPr/>
        </p:nvSpPr>
        <p:spPr bwMode="auto">
          <a:xfrm>
            <a:off x="1468438" y="2314575"/>
            <a:ext cx="214312" cy="193675"/>
          </a:xfrm>
          <a:prstGeom prst="rect">
            <a:avLst/>
          </a:prstGeom>
          <a:solidFill>
            <a:srgbClr val="7B2441"/>
          </a:solidFill>
          <a:ln w="19050">
            <a:solidFill>
              <a:srgbClr val="F7CE5B"/>
            </a:solidFill>
            <a:miter lim="800000"/>
            <a:headEnd/>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95" name="Rectangle 2099"/>
          <p:cNvSpPr>
            <a:spLocks noChangeArrowheads="1"/>
          </p:cNvSpPr>
          <p:nvPr/>
        </p:nvSpPr>
        <p:spPr bwMode="auto">
          <a:xfrm>
            <a:off x="1468438" y="1593850"/>
            <a:ext cx="214312" cy="193675"/>
          </a:xfrm>
          <a:prstGeom prst="rect">
            <a:avLst/>
          </a:prstGeom>
          <a:gradFill rotWithShape="0">
            <a:gsLst>
              <a:gs pos="0">
                <a:srgbClr val="F7CE5B"/>
              </a:gs>
              <a:gs pos="100000">
                <a:srgbClr val="F7CE5B">
                  <a:gamma/>
                  <a:shade val="46275"/>
                  <a:invGamma/>
                </a:srgbClr>
              </a:gs>
            </a:gsLst>
            <a:lin ang="0" scaled="1"/>
          </a:gradFill>
          <a:ln>
            <a:noFill/>
          </a:ln>
          <a:effectLst/>
          <a:extLst>
            <a:ext uri="{91240B29-F687-4F45-9708-019B960494DF}">
              <a14:hiddenLine xmlns:a14="http://schemas.microsoft.com/office/drawing/2010/main" w="19050">
                <a:solidFill>
                  <a:srgbClr val="00FFFF"/>
                </a:solidFill>
                <a:miter lim="800000"/>
                <a:headEnd/>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
        <p:nvSpPr>
          <p:cNvPr id="108596" name="Line 2100"/>
          <p:cNvSpPr>
            <a:spLocks noChangeShapeType="1"/>
          </p:cNvSpPr>
          <p:nvPr/>
        </p:nvSpPr>
        <p:spPr bwMode="auto">
          <a:xfrm flipH="1" flipV="1">
            <a:off x="1263650" y="5126038"/>
            <a:ext cx="1000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wipe(left)">
                                      <p:cBhvr>
                                        <p:cTn id="7" dur="500"/>
                                        <p:tgtEl>
                                          <p:spTgt spid="10854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8583"/>
                                        </p:tgtEl>
                                        <p:attrNameLst>
                                          <p:attrName>style.visibility</p:attrName>
                                        </p:attrNameLst>
                                      </p:cBhvr>
                                      <p:to>
                                        <p:strVal val="visible"/>
                                      </p:to>
                                    </p:set>
                                    <p:animEffect transition="in" filter="wipe(left)">
                                      <p:cBhvr>
                                        <p:cTn id="11" dur="500"/>
                                        <p:tgtEl>
                                          <p:spTgt spid="108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7200"/>
            <a:ext cx="7772400" cy="685800"/>
          </a:xfrm>
        </p:spPr>
        <p:txBody>
          <a:bodyPr/>
          <a:lstStyle/>
          <a:p>
            <a:r>
              <a:rPr lang="en-US" altLang="en-GB" sz="3200" dirty="0">
                <a:latin typeface="Calibri" charset="0"/>
                <a:ea typeface="Calibri" charset="0"/>
                <a:cs typeface="Calibri" charset="0"/>
              </a:rPr>
              <a:t>Pathogens involved in sepsis</a:t>
            </a:r>
            <a:endParaRPr lang="en-US" altLang="en-GB" dirty="0">
              <a:latin typeface="Calibri" charset="0"/>
              <a:ea typeface="Calibri" charset="0"/>
              <a:cs typeface="Calibri" charset="0"/>
            </a:endParaRPr>
          </a:p>
        </p:txBody>
      </p:sp>
      <p:sp>
        <p:nvSpPr>
          <p:cNvPr id="18435" name="Rectangle 3"/>
          <p:cNvSpPr>
            <a:spLocks noGrp="1" noChangeArrowheads="1"/>
          </p:cNvSpPr>
          <p:nvPr>
            <p:ph type="body" idx="1"/>
          </p:nvPr>
        </p:nvSpPr>
        <p:spPr>
          <a:xfrm>
            <a:off x="457200" y="4572000"/>
            <a:ext cx="8159750" cy="1835150"/>
          </a:xfrm>
        </p:spPr>
        <p:txBody>
          <a:bodyPr/>
          <a:lstStyle/>
          <a:p>
            <a:pPr>
              <a:spcAft>
                <a:spcPct val="25000"/>
              </a:spcAft>
            </a:pPr>
            <a:r>
              <a:rPr lang="en-US" altLang="en-GB" sz="2400" dirty="0">
                <a:latin typeface="Calibri" charset="0"/>
                <a:ea typeface="Calibri" charset="0"/>
                <a:cs typeface="Calibri" charset="0"/>
              </a:rPr>
              <a:t>Only 60% of sepsis/septic shock cases are associated with confirmed infection</a:t>
            </a:r>
          </a:p>
          <a:p>
            <a:pPr>
              <a:lnSpc>
                <a:spcPct val="90000"/>
              </a:lnSpc>
              <a:spcAft>
                <a:spcPct val="25000"/>
              </a:spcAft>
            </a:pPr>
            <a:r>
              <a:rPr lang="en-US" altLang="en-GB" sz="2400" dirty="0">
                <a:latin typeface="Calibri" charset="0"/>
                <a:ea typeface="Calibri" charset="0"/>
                <a:cs typeface="Calibri" charset="0"/>
              </a:rPr>
              <a:t>Disease progression is similar regardless of causative organism</a:t>
            </a:r>
            <a:endParaRPr lang="en-US" altLang="en-GB" sz="2600" dirty="0">
              <a:latin typeface="Calibri" charset="0"/>
              <a:ea typeface="Calibri" charset="0"/>
              <a:cs typeface="Calibri" charset="0"/>
            </a:endParaRPr>
          </a:p>
        </p:txBody>
      </p:sp>
      <p:sp>
        <p:nvSpPr>
          <p:cNvPr id="18437" name="Rectangle 5"/>
          <p:cNvSpPr>
            <a:spLocks noChangeArrowheads="1"/>
          </p:cNvSpPr>
          <p:nvPr/>
        </p:nvSpPr>
        <p:spPr bwMode="auto">
          <a:xfrm>
            <a:off x="5630863" y="1214438"/>
            <a:ext cx="199072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p>
            <a:endParaRPr lang="en-US"/>
          </a:p>
        </p:txBody>
      </p:sp>
      <p:sp>
        <p:nvSpPr>
          <p:cNvPr id="18438" name="Freeform 6"/>
          <p:cNvSpPr>
            <a:spLocks/>
          </p:cNvSpPr>
          <p:nvPr/>
        </p:nvSpPr>
        <p:spPr bwMode="auto">
          <a:xfrm>
            <a:off x="3859213" y="2857500"/>
            <a:ext cx="1652587" cy="609600"/>
          </a:xfrm>
          <a:custGeom>
            <a:avLst/>
            <a:gdLst>
              <a:gd name="T0" fmla="*/ 0 w 1041"/>
              <a:gd name="T1" fmla="*/ 80 h 384"/>
              <a:gd name="T2" fmla="*/ 1041 w 1041"/>
              <a:gd name="T3" fmla="*/ 0 h 384"/>
              <a:gd name="T4" fmla="*/ 1041 w 1041"/>
              <a:gd name="T5" fmla="*/ 304 h 384"/>
              <a:gd name="T6" fmla="*/ 0 w 1041"/>
              <a:gd name="T7" fmla="*/ 384 h 384"/>
              <a:gd name="T8" fmla="*/ 0 w 1041"/>
              <a:gd name="T9" fmla="*/ 80 h 384"/>
            </a:gdLst>
            <a:ahLst/>
            <a:cxnLst>
              <a:cxn ang="0">
                <a:pos x="T0" y="T1"/>
              </a:cxn>
              <a:cxn ang="0">
                <a:pos x="T2" y="T3"/>
              </a:cxn>
              <a:cxn ang="0">
                <a:pos x="T4" y="T5"/>
              </a:cxn>
              <a:cxn ang="0">
                <a:pos x="T6" y="T7"/>
              </a:cxn>
              <a:cxn ang="0">
                <a:pos x="T8" y="T9"/>
              </a:cxn>
            </a:cxnLst>
            <a:rect l="0" t="0" r="r" b="b"/>
            <a:pathLst>
              <a:path w="1041" h="384">
                <a:moveTo>
                  <a:pt x="0" y="80"/>
                </a:moveTo>
                <a:lnTo>
                  <a:pt x="1041" y="0"/>
                </a:lnTo>
                <a:lnTo>
                  <a:pt x="1041" y="304"/>
                </a:lnTo>
                <a:lnTo>
                  <a:pt x="0" y="384"/>
                </a:lnTo>
                <a:lnTo>
                  <a:pt x="0" y="80"/>
                </a:lnTo>
                <a:close/>
              </a:path>
            </a:pathLst>
          </a:custGeom>
          <a:gradFill rotWithShape="0">
            <a:gsLst>
              <a:gs pos="0">
                <a:srgbClr val="AFA095">
                  <a:gamma/>
                  <a:shade val="46275"/>
                  <a:invGamma/>
                </a:srgbClr>
              </a:gs>
              <a:gs pos="50000">
                <a:srgbClr val="AFA095"/>
              </a:gs>
              <a:gs pos="100000">
                <a:srgbClr val="AFA095">
                  <a:gamma/>
                  <a:shade val="46275"/>
                  <a:invGamma/>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p:cNvSpPr>
          <p:nvPr/>
        </p:nvSpPr>
        <p:spPr bwMode="auto">
          <a:xfrm>
            <a:off x="3859213" y="2540000"/>
            <a:ext cx="1665287" cy="444500"/>
          </a:xfrm>
          <a:custGeom>
            <a:avLst/>
            <a:gdLst>
              <a:gd name="T0" fmla="*/ 0 w 1049"/>
              <a:gd name="T1" fmla="*/ 0 h 280"/>
              <a:gd name="T2" fmla="*/ 40 w 1049"/>
              <a:gd name="T3" fmla="*/ 0 h 280"/>
              <a:gd name="T4" fmla="*/ 80 w 1049"/>
              <a:gd name="T5" fmla="*/ 0 h 280"/>
              <a:gd name="T6" fmla="*/ 120 w 1049"/>
              <a:gd name="T7" fmla="*/ 0 h 280"/>
              <a:gd name="T8" fmla="*/ 136 w 1049"/>
              <a:gd name="T9" fmla="*/ 0 h 280"/>
              <a:gd name="T10" fmla="*/ 176 w 1049"/>
              <a:gd name="T11" fmla="*/ 0 h 280"/>
              <a:gd name="T12" fmla="*/ 208 w 1049"/>
              <a:gd name="T13" fmla="*/ 0 h 280"/>
              <a:gd name="T14" fmla="*/ 248 w 1049"/>
              <a:gd name="T15" fmla="*/ 8 h 280"/>
              <a:gd name="T16" fmla="*/ 288 w 1049"/>
              <a:gd name="T17" fmla="*/ 8 h 280"/>
              <a:gd name="T18" fmla="*/ 320 w 1049"/>
              <a:gd name="T19" fmla="*/ 8 h 280"/>
              <a:gd name="T20" fmla="*/ 360 w 1049"/>
              <a:gd name="T21" fmla="*/ 16 h 280"/>
              <a:gd name="T22" fmla="*/ 392 w 1049"/>
              <a:gd name="T23" fmla="*/ 16 h 280"/>
              <a:gd name="T24" fmla="*/ 408 w 1049"/>
              <a:gd name="T25" fmla="*/ 16 h 280"/>
              <a:gd name="T26" fmla="*/ 448 w 1049"/>
              <a:gd name="T27" fmla="*/ 24 h 280"/>
              <a:gd name="T28" fmla="*/ 480 w 1049"/>
              <a:gd name="T29" fmla="*/ 24 h 280"/>
              <a:gd name="T30" fmla="*/ 512 w 1049"/>
              <a:gd name="T31" fmla="*/ 32 h 280"/>
              <a:gd name="T32" fmla="*/ 552 w 1049"/>
              <a:gd name="T33" fmla="*/ 40 h 280"/>
              <a:gd name="T34" fmla="*/ 584 w 1049"/>
              <a:gd name="T35" fmla="*/ 40 h 280"/>
              <a:gd name="T36" fmla="*/ 617 w 1049"/>
              <a:gd name="T37" fmla="*/ 48 h 280"/>
              <a:gd name="T38" fmla="*/ 641 w 1049"/>
              <a:gd name="T39" fmla="*/ 56 h 280"/>
              <a:gd name="T40" fmla="*/ 657 w 1049"/>
              <a:gd name="T41" fmla="*/ 56 h 280"/>
              <a:gd name="T42" fmla="*/ 689 w 1049"/>
              <a:gd name="T43" fmla="*/ 64 h 280"/>
              <a:gd name="T44" fmla="*/ 721 w 1049"/>
              <a:gd name="T45" fmla="*/ 64 h 280"/>
              <a:gd name="T46" fmla="*/ 745 w 1049"/>
              <a:gd name="T47" fmla="*/ 72 h 280"/>
              <a:gd name="T48" fmla="*/ 777 w 1049"/>
              <a:gd name="T49" fmla="*/ 80 h 280"/>
              <a:gd name="T50" fmla="*/ 801 w 1049"/>
              <a:gd name="T51" fmla="*/ 88 h 280"/>
              <a:gd name="T52" fmla="*/ 825 w 1049"/>
              <a:gd name="T53" fmla="*/ 96 h 280"/>
              <a:gd name="T54" fmla="*/ 849 w 1049"/>
              <a:gd name="T55" fmla="*/ 104 h 280"/>
              <a:gd name="T56" fmla="*/ 865 w 1049"/>
              <a:gd name="T57" fmla="*/ 104 h 280"/>
              <a:gd name="T58" fmla="*/ 889 w 1049"/>
              <a:gd name="T59" fmla="*/ 112 h 280"/>
              <a:gd name="T60" fmla="*/ 905 w 1049"/>
              <a:gd name="T61" fmla="*/ 120 h 280"/>
              <a:gd name="T62" fmla="*/ 929 w 1049"/>
              <a:gd name="T63" fmla="*/ 128 h 280"/>
              <a:gd name="T64" fmla="*/ 945 w 1049"/>
              <a:gd name="T65" fmla="*/ 136 h 280"/>
              <a:gd name="T66" fmla="*/ 969 w 1049"/>
              <a:gd name="T67" fmla="*/ 152 h 280"/>
              <a:gd name="T68" fmla="*/ 985 w 1049"/>
              <a:gd name="T69" fmla="*/ 160 h 280"/>
              <a:gd name="T70" fmla="*/ 1001 w 1049"/>
              <a:gd name="T71" fmla="*/ 168 h 280"/>
              <a:gd name="T72" fmla="*/ 1009 w 1049"/>
              <a:gd name="T73" fmla="*/ 168 h 280"/>
              <a:gd name="T74" fmla="*/ 1025 w 1049"/>
              <a:gd name="T75" fmla="*/ 184 h 280"/>
              <a:gd name="T76" fmla="*/ 1033 w 1049"/>
              <a:gd name="T77" fmla="*/ 192 h 280"/>
              <a:gd name="T78" fmla="*/ 1049 w 1049"/>
              <a:gd name="T79" fmla="*/ 200 h 280"/>
              <a:gd name="T80" fmla="*/ 0 w 1049"/>
              <a:gd name="T81" fmla="*/ 280 h 280"/>
              <a:gd name="T82" fmla="*/ 0 w 1049"/>
              <a:gd name="T8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9" h="280">
                <a:moveTo>
                  <a:pt x="0" y="0"/>
                </a:moveTo>
                <a:lnTo>
                  <a:pt x="40" y="0"/>
                </a:lnTo>
                <a:lnTo>
                  <a:pt x="80" y="0"/>
                </a:lnTo>
                <a:lnTo>
                  <a:pt x="120" y="0"/>
                </a:lnTo>
                <a:lnTo>
                  <a:pt x="136" y="0"/>
                </a:lnTo>
                <a:lnTo>
                  <a:pt x="176" y="0"/>
                </a:lnTo>
                <a:lnTo>
                  <a:pt x="208" y="0"/>
                </a:lnTo>
                <a:lnTo>
                  <a:pt x="248" y="8"/>
                </a:lnTo>
                <a:lnTo>
                  <a:pt x="288" y="8"/>
                </a:lnTo>
                <a:lnTo>
                  <a:pt x="320" y="8"/>
                </a:lnTo>
                <a:lnTo>
                  <a:pt x="360" y="16"/>
                </a:lnTo>
                <a:lnTo>
                  <a:pt x="392" y="16"/>
                </a:lnTo>
                <a:lnTo>
                  <a:pt x="408" y="16"/>
                </a:lnTo>
                <a:lnTo>
                  <a:pt x="448" y="24"/>
                </a:lnTo>
                <a:lnTo>
                  <a:pt x="480" y="24"/>
                </a:lnTo>
                <a:lnTo>
                  <a:pt x="512" y="32"/>
                </a:lnTo>
                <a:lnTo>
                  <a:pt x="552" y="40"/>
                </a:lnTo>
                <a:lnTo>
                  <a:pt x="584" y="40"/>
                </a:lnTo>
                <a:lnTo>
                  <a:pt x="617" y="48"/>
                </a:lnTo>
                <a:lnTo>
                  <a:pt x="641" y="56"/>
                </a:lnTo>
                <a:lnTo>
                  <a:pt x="657" y="56"/>
                </a:lnTo>
                <a:lnTo>
                  <a:pt x="689" y="64"/>
                </a:lnTo>
                <a:lnTo>
                  <a:pt x="721" y="64"/>
                </a:lnTo>
                <a:lnTo>
                  <a:pt x="745" y="72"/>
                </a:lnTo>
                <a:lnTo>
                  <a:pt x="777" y="80"/>
                </a:lnTo>
                <a:lnTo>
                  <a:pt x="801" y="88"/>
                </a:lnTo>
                <a:lnTo>
                  <a:pt x="825" y="96"/>
                </a:lnTo>
                <a:lnTo>
                  <a:pt x="849" y="104"/>
                </a:lnTo>
                <a:lnTo>
                  <a:pt x="865" y="104"/>
                </a:lnTo>
                <a:lnTo>
                  <a:pt x="889" y="112"/>
                </a:lnTo>
                <a:lnTo>
                  <a:pt x="905" y="120"/>
                </a:lnTo>
                <a:lnTo>
                  <a:pt x="929" y="128"/>
                </a:lnTo>
                <a:lnTo>
                  <a:pt x="945" y="136"/>
                </a:lnTo>
                <a:lnTo>
                  <a:pt x="969" y="152"/>
                </a:lnTo>
                <a:lnTo>
                  <a:pt x="985" y="160"/>
                </a:lnTo>
                <a:lnTo>
                  <a:pt x="1001" y="168"/>
                </a:lnTo>
                <a:lnTo>
                  <a:pt x="1009" y="168"/>
                </a:lnTo>
                <a:lnTo>
                  <a:pt x="1025" y="184"/>
                </a:lnTo>
                <a:lnTo>
                  <a:pt x="1033" y="192"/>
                </a:lnTo>
                <a:lnTo>
                  <a:pt x="1049" y="200"/>
                </a:lnTo>
                <a:lnTo>
                  <a:pt x="0" y="280"/>
                </a:lnTo>
                <a:lnTo>
                  <a:pt x="0" y="0"/>
                </a:lnTo>
                <a:close/>
              </a:path>
            </a:pathLst>
          </a:custGeom>
          <a:solidFill>
            <a:srgbClr val="AFA0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0" name="Freeform 8"/>
          <p:cNvSpPr>
            <a:spLocks/>
          </p:cNvSpPr>
          <p:nvPr/>
        </p:nvSpPr>
        <p:spPr bwMode="auto">
          <a:xfrm>
            <a:off x="5092700" y="3111500"/>
            <a:ext cx="673100" cy="838200"/>
          </a:xfrm>
          <a:custGeom>
            <a:avLst/>
            <a:gdLst>
              <a:gd name="T0" fmla="*/ 424 w 424"/>
              <a:gd name="T1" fmla="*/ 0 h 528"/>
              <a:gd name="T2" fmla="*/ 424 w 424"/>
              <a:gd name="T3" fmla="*/ 8 h 528"/>
              <a:gd name="T4" fmla="*/ 416 w 424"/>
              <a:gd name="T5" fmla="*/ 24 h 528"/>
              <a:gd name="T6" fmla="*/ 416 w 424"/>
              <a:gd name="T7" fmla="*/ 32 h 528"/>
              <a:gd name="T8" fmla="*/ 408 w 424"/>
              <a:gd name="T9" fmla="*/ 40 h 528"/>
              <a:gd name="T10" fmla="*/ 408 w 424"/>
              <a:gd name="T11" fmla="*/ 48 h 528"/>
              <a:gd name="T12" fmla="*/ 400 w 424"/>
              <a:gd name="T13" fmla="*/ 64 h 528"/>
              <a:gd name="T14" fmla="*/ 392 w 424"/>
              <a:gd name="T15" fmla="*/ 64 h 528"/>
              <a:gd name="T16" fmla="*/ 384 w 424"/>
              <a:gd name="T17" fmla="*/ 72 h 528"/>
              <a:gd name="T18" fmla="*/ 376 w 424"/>
              <a:gd name="T19" fmla="*/ 88 h 528"/>
              <a:gd name="T20" fmla="*/ 360 w 424"/>
              <a:gd name="T21" fmla="*/ 96 h 528"/>
              <a:gd name="T22" fmla="*/ 352 w 424"/>
              <a:gd name="T23" fmla="*/ 104 h 528"/>
              <a:gd name="T24" fmla="*/ 336 w 424"/>
              <a:gd name="T25" fmla="*/ 112 h 528"/>
              <a:gd name="T26" fmla="*/ 320 w 424"/>
              <a:gd name="T27" fmla="*/ 120 h 528"/>
              <a:gd name="T28" fmla="*/ 304 w 424"/>
              <a:gd name="T29" fmla="*/ 128 h 528"/>
              <a:gd name="T30" fmla="*/ 288 w 424"/>
              <a:gd name="T31" fmla="*/ 136 h 528"/>
              <a:gd name="T32" fmla="*/ 264 w 424"/>
              <a:gd name="T33" fmla="*/ 152 h 528"/>
              <a:gd name="T34" fmla="*/ 248 w 424"/>
              <a:gd name="T35" fmla="*/ 160 h 528"/>
              <a:gd name="T36" fmla="*/ 224 w 424"/>
              <a:gd name="T37" fmla="*/ 168 h 528"/>
              <a:gd name="T38" fmla="*/ 200 w 424"/>
              <a:gd name="T39" fmla="*/ 176 h 528"/>
              <a:gd name="T40" fmla="*/ 176 w 424"/>
              <a:gd name="T41" fmla="*/ 184 h 528"/>
              <a:gd name="T42" fmla="*/ 168 w 424"/>
              <a:gd name="T43" fmla="*/ 184 h 528"/>
              <a:gd name="T44" fmla="*/ 144 w 424"/>
              <a:gd name="T45" fmla="*/ 192 h 528"/>
              <a:gd name="T46" fmla="*/ 112 w 424"/>
              <a:gd name="T47" fmla="*/ 200 h 528"/>
              <a:gd name="T48" fmla="*/ 88 w 424"/>
              <a:gd name="T49" fmla="*/ 208 h 528"/>
              <a:gd name="T50" fmla="*/ 64 w 424"/>
              <a:gd name="T51" fmla="*/ 216 h 528"/>
              <a:gd name="T52" fmla="*/ 32 w 424"/>
              <a:gd name="T53" fmla="*/ 216 h 528"/>
              <a:gd name="T54" fmla="*/ 0 w 424"/>
              <a:gd name="T55" fmla="*/ 224 h 528"/>
              <a:gd name="T56" fmla="*/ 0 w 424"/>
              <a:gd name="T57" fmla="*/ 528 h 528"/>
              <a:gd name="T58" fmla="*/ 32 w 424"/>
              <a:gd name="T59" fmla="*/ 520 h 528"/>
              <a:gd name="T60" fmla="*/ 64 w 424"/>
              <a:gd name="T61" fmla="*/ 520 h 528"/>
              <a:gd name="T62" fmla="*/ 88 w 424"/>
              <a:gd name="T63" fmla="*/ 512 h 528"/>
              <a:gd name="T64" fmla="*/ 112 w 424"/>
              <a:gd name="T65" fmla="*/ 504 h 528"/>
              <a:gd name="T66" fmla="*/ 144 w 424"/>
              <a:gd name="T67" fmla="*/ 496 h 528"/>
              <a:gd name="T68" fmla="*/ 168 w 424"/>
              <a:gd name="T69" fmla="*/ 488 h 528"/>
              <a:gd name="T70" fmla="*/ 176 w 424"/>
              <a:gd name="T71" fmla="*/ 488 h 528"/>
              <a:gd name="T72" fmla="*/ 200 w 424"/>
              <a:gd name="T73" fmla="*/ 480 h 528"/>
              <a:gd name="T74" fmla="*/ 224 w 424"/>
              <a:gd name="T75" fmla="*/ 472 h 528"/>
              <a:gd name="T76" fmla="*/ 248 w 424"/>
              <a:gd name="T77" fmla="*/ 464 h 528"/>
              <a:gd name="T78" fmla="*/ 264 w 424"/>
              <a:gd name="T79" fmla="*/ 456 h 528"/>
              <a:gd name="T80" fmla="*/ 288 w 424"/>
              <a:gd name="T81" fmla="*/ 440 h 528"/>
              <a:gd name="T82" fmla="*/ 304 w 424"/>
              <a:gd name="T83" fmla="*/ 432 h 528"/>
              <a:gd name="T84" fmla="*/ 320 w 424"/>
              <a:gd name="T85" fmla="*/ 424 h 528"/>
              <a:gd name="T86" fmla="*/ 336 w 424"/>
              <a:gd name="T87" fmla="*/ 416 h 528"/>
              <a:gd name="T88" fmla="*/ 352 w 424"/>
              <a:gd name="T89" fmla="*/ 408 h 528"/>
              <a:gd name="T90" fmla="*/ 360 w 424"/>
              <a:gd name="T91" fmla="*/ 400 h 528"/>
              <a:gd name="T92" fmla="*/ 376 w 424"/>
              <a:gd name="T93" fmla="*/ 392 h 528"/>
              <a:gd name="T94" fmla="*/ 384 w 424"/>
              <a:gd name="T95" fmla="*/ 376 h 528"/>
              <a:gd name="T96" fmla="*/ 392 w 424"/>
              <a:gd name="T97" fmla="*/ 368 h 528"/>
              <a:gd name="T98" fmla="*/ 400 w 424"/>
              <a:gd name="T99" fmla="*/ 368 h 528"/>
              <a:gd name="T100" fmla="*/ 408 w 424"/>
              <a:gd name="T101" fmla="*/ 352 h 528"/>
              <a:gd name="T102" fmla="*/ 408 w 424"/>
              <a:gd name="T103" fmla="*/ 344 h 528"/>
              <a:gd name="T104" fmla="*/ 416 w 424"/>
              <a:gd name="T105" fmla="*/ 336 h 528"/>
              <a:gd name="T106" fmla="*/ 416 w 424"/>
              <a:gd name="T107" fmla="*/ 328 h 528"/>
              <a:gd name="T108" fmla="*/ 424 w 424"/>
              <a:gd name="T109" fmla="*/ 312 h 528"/>
              <a:gd name="T110" fmla="*/ 424 w 424"/>
              <a:gd name="T111" fmla="*/ 304 h 528"/>
              <a:gd name="T112" fmla="*/ 424 w 424"/>
              <a:gd name="T113"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528">
                <a:moveTo>
                  <a:pt x="424" y="0"/>
                </a:moveTo>
                <a:lnTo>
                  <a:pt x="424" y="8"/>
                </a:lnTo>
                <a:lnTo>
                  <a:pt x="416" y="24"/>
                </a:lnTo>
                <a:lnTo>
                  <a:pt x="416" y="32"/>
                </a:lnTo>
                <a:lnTo>
                  <a:pt x="408" y="40"/>
                </a:lnTo>
                <a:lnTo>
                  <a:pt x="408" y="48"/>
                </a:lnTo>
                <a:lnTo>
                  <a:pt x="400" y="64"/>
                </a:lnTo>
                <a:lnTo>
                  <a:pt x="392" y="64"/>
                </a:lnTo>
                <a:lnTo>
                  <a:pt x="384" y="72"/>
                </a:lnTo>
                <a:lnTo>
                  <a:pt x="376" y="88"/>
                </a:lnTo>
                <a:lnTo>
                  <a:pt x="360" y="96"/>
                </a:lnTo>
                <a:lnTo>
                  <a:pt x="352" y="104"/>
                </a:lnTo>
                <a:lnTo>
                  <a:pt x="336" y="112"/>
                </a:lnTo>
                <a:lnTo>
                  <a:pt x="320" y="120"/>
                </a:lnTo>
                <a:lnTo>
                  <a:pt x="304" y="128"/>
                </a:lnTo>
                <a:lnTo>
                  <a:pt x="288" y="136"/>
                </a:lnTo>
                <a:lnTo>
                  <a:pt x="264" y="152"/>
                </a:lnTo>
                <a:lnTo>
                  <a:pt x="248" y="160"/>
                </a:lnTo>
                <a:lnTo>
                  <a:pt x="224" y="168"/>
                </a:lnTo>
                <a:lnTo>
                  <a:pt x="200" y="176"/>
                </a:lnTo>
                <a:lnTo>
                  <a:pt x="176" y="184"/>
                </a:lnTo>
                <a:lnTo>
                  <a:pt x="168" y="184"/>
                </a:lnTo>
                <a:lnTo>
                  <a:pt x="144" y="192"/>
                </a:lnTo>
                <a:lnTo>
                  <a:pt x="112" y="200"/>
                </a:lnTo>
                <a:lnTo>
                  <a:pt x="88" y="208"/>
                </a:lnTo>
                <a:lnTo>
                  <a:pt x="64" y="216"/>
                </a:lnTo>
                <a:lnTo>
                  <a:pt x="32" y="216"/>
                </a:lnTo>
                <a:lnTo>
                  <a:pt x="0" y="224"/>
                </a:lnTo>
                <a:lnTo>
                  <a:pt x="0" y="528"/>
                </a:lnTo>
                <a:lnTo>
                  <a:pt x="32" y="520"/>
                </a:lnTo>
                <a:lnTo>
                  <a:pt x="64" y="520"/>
                </a:lnTo>
                <a:lnTo>
                  <a:pt x="88" y="512"/>
                </a:lnTo>
                <a:lnTo>
                  <a:pt x="112" y="504"/>
                </a:lnTo>
                <a:lnTo>
                  <a:pt x="144" y="496"/>
                </a:lnTo>
                <a:lnTo>
                  <a:pt x="168" y="488"/>
                </a:lnTo>
                <a:lnTo>
                  <a:pt x="176" y="488"/>
                </a:lnTo>
                <a:lnTo>
                  <a:pt x="200" y="480"/>
                </a:lnTo>
                <a:lnTo>
                  <a:pt x="224" y="472"/>
                </a:lnTo>
                <a:lnTo>
                  <a:pt x="248" y="464"/>
                </a:lnTo>
                <a:lnTo>
                  <a:pt x="264" y="456"/>
                </a:lnTo>
                <a:lnTo>
                  <a:pt x="288" y="440"/>
                </a:lnTo>
                <a:lnTo>
                  <a:pt x="304" y="432"/>
                </a:lnTo>
                <a:lnTo>
                  <a:pt x="320" y="424"/>
                </a:lnTo>
                <a:lnTo>
                  <a:pt x="336" y="416"/>
                </a:lnTo>
                <a:lnTo>
                  <a:pt x="352" y="408"/>
                </a:lnTo>
                <a:lnTo>
                  <a:pt x="360" y="400"/>
                </a:lnTo>
                <a:lnTo>
                  <a:pt x="376" y="392"/>
                </a:lnTo>
                <a:lnTo>
                  <a:pt x="384" y="376"/>
                </a:lnTo>
                <a:lnTo>
                  <a:pt x="392" y="368"/>
                </a:lnTo>
                <a:lnTo>
                  <a:pt x="400" y="368"/>
                </a:lnTo>
                <a:lnTo>
                  <a:pt x="408" y="352"/>
                </a:lnTo>
                <a:lnTo>
                  <a:pt x="408" y="344"/>
                </a:lnTo>
                <a:lnTo>
                  <a:pt x="416" y="336"/>
                </a:lnTo>
                <a:lnTo>
                  <a:pt x="416" y="328"/>
                </a:lnTo>
                <a:lnTo>
                  <a:pt x="424" y="312"/>
                </a:lnTo>
                <a:lnTo>
                  <a:pt x="424" y="304"/>
                </a:lnTo>
                <a:lnTo>
                  <a:pt x="424" y="0"/>
                </a:lnTo>
                <a:close/>
              </a:path>
            </a:pathLst>
          </a:custGeom>
          <a:gradFill rotWithShape="0">
            <a:gsLst>
              <a:gs pos="0">
                <a:srgbClr val="007BC5">
                  <a:gamma/>
                  <a:shade val="46275"/>
                  <a:invGamma/>
                </a:srgbClr>
              </a:gs>
              <a:gs pos="50000">
                <a:srgbClr val="007BC5"/>
              </a:gs>
              <a:gs pos="100000">
                <a:srgbClr val="007BC5">
                  <a:gamma/>
                  <a:shade val="46275"/>
                  <a:invGamma/>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1" name="Freeform 9"/>
          <p:cNvSpPr>
            <a:spLocks/>
          </p:cNvSpPr>
          <p:nvPr/>
        </p:nvSpPr>
        <p:spPr bwMode="auto">
          <a:xfrm>
            <a:off x="4024313" y="3111500"/>
            <a:ext cx="1068387" cy="838200"/>
          </a:xfrm>
          <a:custGeom>
            <a:avLst/>
            <a:gdLst>
              <a:gd name="T0" fmla="*/ 0 w 673"/>
              <a:gd name="T1" fmla="*/ 0 h 528"/>
              <a:gd name="T2" fmla="*/ 673 w 673"/>
              <a:gd name="T3" fmla="*/ 224 h 528"/>
              <a:gd name="T4" fmla="*/ 673 w 673"/>
              <a:gd name="T5" fmla="*/ 528 h 528"/>
              <a:gd name="T6" fmla="*/ 0 w 673"/>
              <a:gd name="T7" fmla="*/ 304 h 528"/>
              <a:gd name="T8" fmla="*/ 0 w 673"/>
              <a:gd name="T9" fmla="*/ 0 h 528"/>
            </a:gdLst>
            <a:ahLst/>
            <a:cxnLst>
              <a:cxn ang="0">
                <a:pos x="T0" y="T1"/>
              </a:cxn>
              <a:cxn ang="0">
                <a:pos x="T2" y="T3"/>
              </a:cxn>
              <a:cxn ang="0">
                <a:pos x="T4" y="T5"/>
              </a:cxn>
              <a:cxn ang="0">
                <a:pos x="T6" y="T7"/>
              </a:cxn>
              <a:cxn ang="0">
                <a:pos x="T8" y="T9"/>
              </a:cxn>
            </a:cxnLst>
            <a:rect l="0" t="0" r="r" b="b"/>
            <a:pathLst>
              <a:path w="673" h="528">
                <a:moveTo>
                  <a:pt x="0" y="0"/>
                </a:moveTo>
                <a:lnTo>
                  <a:pt x="673" y="224"/>
                </a:lnTo>
                <a:lnTo>
                  <a:pt x="673" y="528"/>
                </a:lnTo>
                <a:lnTo>
                  <a:pt x="0" y="304"/>
                </a:lnTo>
                <a:lnTo>
                  <a:pt x="0" y="0"/>
                </a:lnTo>
                <a:close/>
              </a:path>
            </a:pathLst>
          </a:custGeom>
          <a:gradFill rotWithShape="0">
            <a:gsLst>
              <a:gs pos="0">
                <a:srgbClr val="007BC5"/>
              </a:gs>
              <a:gs pos="100000">
                <a:srgbClr val="007BC5">
                  <a:gamma/>
                  <a:shade val="46275"/>
                  <a:invGamma/>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2" name="Freeform 10"/>
          <p:cNvSpPr>
            <a:spLocks/>
          </p:cNvSpPr>
          <p:nvPr/>
        </p:nvSpPr>
        <p:spPr bwMode="auto">
          <a:xfrm>
            <a:off x="4024313" y="2984500"/>
            <a:ext cx="1741487" cy="482600"/>
          </a:xfrm>
          <a:custGeom>
            <a:avLst/>
            <a:gdLst>
              <a:gd name="T0" fmla="*/ 1049 w 1097"/>
              <a:gd name="T1" fmla="*/ 0 h 304"/>
              <a:gd name="T2" fmla="*/ 1057 w 1097"/>
              <a:gd name="T3" fmla="*/ 8 h 304"/>
              <a:gd name="T4" fmla="*/ 1065 w 1097"/>
              <a:gd name="T5" fmla="*/ 16 h 304"/>
              <a:gd name="T6" fmla="*/ 1073 w 1097"/>
              <a:gd name="T7" fmla="*/ 24 h 304"/>
              <a:gd name="T8" fmla="*/ 1081 w 1097"/>
              <a:gd name="T9" fmla="*/ 40 h 304"/>
              <a:gd name="T10" fmla="*/ 1089 w 1097"/>
              <a:gd name="T11" fmla="*/ 48 h 304"/>
              <a:gd name="T12" fmla="*/ 1089 w 1097"/>
              <a:gd name="T13" fmla="*/ 56 h 304"/>
              <a:gd name="T14" fmla="*/ 1089 w 1097"/>
              <a:gd name="T15" fmla="*/ 64 h 304"/>
              <a:gd name="T16" fmla="*/ 1097 w 1097"/>
              <a:gd name="T17" fmla="*/ 72 h 304"/>
              <a:gd name="T18" fmla="*/ 1097 w 1097"/>
              <a:gd name="T19" fmla="*/ 80 h 304"/>
              <a:gd name="T20" fmla="*/ 1097 w 1097"/>
              <a:gd name="T21" fmla="*/ 88 h 304"/>
              <a:gd name="T22" fmla="*/ 1089 w 1097"/>
              <a:gd name="T23" fmla="*/ 104 h 304"/>
              <a:gd name="T24" fmla="*/ 1089 w 1097"/>
              <a:gd name="T25" fmla="*/ 112 h 304"/>
              <a:gd name="T26" fmla="*/ 1081 w 1097"/>
              <a:gd name="T27" fmla="*/ 120 h 304"/>
              <a:gd name="T28" fmla="*/ 1081 w 1097"/>
              <a:gd name="T29" fmla="*/ 128 h 304"/>
              <a:gd name="T30" fmla="*/ 1073 w 1097"/>
              <a:gd name="T31" fmla="*/ 144 h 304"/>
              <a:gd name="T32" fmla="*/ 1065 w 1097"/>
              <a:gd name="T33" fmla="*/ 152 h 304"/>
              <a:gd name="T34" fmla="*/ 1049 w 1097"/>
              <a:gd name="T35" fmla="*/ 160 h 304"/>
              <a:gd name="T36" fmla="*/ 1041 w 1097"/>
              <a:gd name="T37" fmla="*/ 168 h 304"/>
              <a:gd name="T38" fmla="*/ 1033 w 1097"/>
              <a:gd name="T39" fmla="*/ 176 h 304"/>
              <a:gd name="T40" fmla="*/ 1025 w 1097"/>
              <a:gd name="T41" fmla="*/ 184 h 304"/>
              <a:gd name="T42" fmla="*/ 1009 w 1097"/>
              <a:gd name="T43" fmla="*/ 192 h 304"/>
              <a:gd name="T44" fmla="*/ 993 w 1097"/>
              <a:gd name="T45" fmla="*/ 200 h 304"/>
              <a:gd name="T46" fmla="*/ 977 w 1097"/>
              <a:gd name="T47" fmla="*/ 208 h 304"/>
              <a:gd name="T48" fmla="*/ 961 w 1097"/>
              <a:gd name="T49" fmla="*/ 216 h 304"/>
              <a:gd name="T50" fmla="*/ 937 w 1097"/>
              <a:gd name="T51" fmla="*/ 232 h 304"/>
              <a:gd name="T52" fmla="*/ 921 w 1097"/>
              <a:gd name="T53" fmla="*/ 240 h 304"/>
              <a:gd name="T54" fmla="*/ 897 w 1097"/>
              <a:gd name="T55" fmla="*/ 248 h 304"/>
              <a:gd name="T56" fmla="*/ 873 w 1097"/>
              <a:gd name="T57" fmla="*/ 256 h 304"/>
              <a:gd name="T58" fmla="*/ 849 w 1097"/>
              <a:gd name="T59" fmla="*/ 264 h 304"/>
              <a:gd name="T60" fmla="*/ 825 w 1097"/>
              <a:gd name="T61" fmla="*/ 272 h 304"/>
              <a:gd name="T62" fmla="*/ 817 w 1097"/>
              <a:gd name="T63" fmla="*/ 272 h 304"/>
              <a:gd name="T64" fmla="*/ 785 w 1097"/>
              <a:gd name="T65" fmla="*/ 280 h 304"/>
              <a:gd name="T66" fmla="*/ 761 w 1097"/>
              <a:gd name="T67" fmla="*/ 288 h 304"/>
              <a:gd name="T68" fmla="*/ 737 w 1097"/>
              <a:gd name="T69" fmla="*/ 296 h 304"/>
              <a:gd name="T70" fmla="*/ 705 w 1097"/>
              <a:gd name="T71" fmla="*/ 296 h 304"/>
              <a:gd name="T72" fmla="*/ 673 w 1097"/>
              <a:gd name="T73" fmla="*/ 304 h 304"/>
              <a:gd name="T74" fmla="*/ 0 w 1097"/>
              <a:gd name="T75" fmla="*/ 80 h 304"/>
              <a:gd name="T76" fmla="*/ 1049 w 1097"/>
              <a:gd name="T7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7" h="304">
                <a:moveTo>
                  <a:pt x="1049" y="0"/>
                </a:moveTo>
                <a:lnTo>
                  <a:pt x="1057" y="8"/>
                </a:lnTo>
                <a:lnTo>
                  <a:pt x="1065" y="16"/>
                </a:lnTo>
                <a:lnTo>
                  <a:pt x="1073" y="24"/>
                </a:lnTo>
                <a:lnTo>
                  <a:pt x="1081" y="40"/>
                </a:lnTo>
                <a:lnTo>
                  <a:pt x="1089" y="48"/>
                </a:lnTo>
                <a:lnTo>
                  <a:pt x="1089" y="56"/>
                </a:lnTo>
                <a:lnTo>
                  <a:pt x="1089" y="64"/>
                </a:lnTo>
                <a:lnTo>
                  <a:pt x="1097" y="72"/>
                </a:lnTo>
                <a:lnTo>
                  <a:pt x="1097" y="80"/>
                </a:lnTo>
                <a:lnTo>
                  <a:pt x="1097" y="88"/>
                </a:lnTo>
                <a:lnTo>
                  <a:pt x="1089" y="104"/>
                </a:lnTo>
                <a:lnTo>
                  <a:pt x="1089" y="112"/>
                </a:lnTo>
                <a:lnTo>
                  <a:pt x="1081" y="120"/>
                </a:lnTo>
                <a:lnTo>
                  <a:pt x="1081" y="128"/>
                </a:lnTo>
                <a:lnTo>
                  <a:pt x="1073" y="144"/>
                </a:lnTo>
                <a:lnTo>
                  <a:pt x="1065" y="152"/>
                </a:lnTo>
                <a:lnTo>
                  <a:pt x="1049" y="160"/>
                </a:lnTo>
                <a:lnTo>
                  <a:pt x="1041" y="168"/>
                </a:lnTo>
                <a:lnTo>
                  <a:pt x="1033" y="176"/>
                </a:lnTo>
                <a:lnTo>
                  <a:pt x="1025" y="184"/>
                </a:lnTo>
                <a:lnTo>
                  <a:pt x="1009" y="192"/>
                </a:lnTo>
                <a:lnTo>
                  <a:pt x="993" y="200"/>
                </a:lnTo>
                <a:lnTo>
                  <a:pt x="977" y="208"/>
                </a:lnTo>
                <a:lnTo>
                  <a:pt x="961" y="216"/>
                </a:lnTo>
                <a:lnTo>
                  <a:pt x="937" y="232"/>
                </a:lnTo>
                <a:lnTo>
                  <a:pt x="921" y="240"/>
                </a:lnTo>
                <a:lnTo>
                  <a:pt x="897" y="248"/>
                </a:lnTo>
                <a:lnTo>
                  <a:pt x="873" y="256"/>
                </a:lnTo>
                <a:lnTo>
                  <a:pt x="849" y="264"/>
                </a:lnTo>
                <a:lnTo>
                  <a:pt x="825" y="272"/>
                </a:lnTo>
                <a:lnTo>
                  <a:pt x="817" y="272"/>
                </a:lnTo>
                <a:lnTo>
                  <a:pt x="785" y="280"/>
                </a:lnTo>
                <a:lnTo>
                  <a:pt x="761" y="288"/>
                </a:lnTo>
                <a:lnTo>
                  <a:pt x="737" y="296"/>
                </a:lnTo>
                <a:lnTo>
                  <a:pt x="705" y="296"/>
                </a:lnTo>
                <a:lnTo>
                  <a:pt x="673" y="304"/>
                </a:lnTo>
                <a:lnTo>
                  <a:pt x="0" y="80"/>
                </a:lnTo>
                <a:lnTo>
                  <a:pt x="1049" y="0"/>
                </a:lnTo>
                <a:close/>
              </a:path>
            </a:pathLst>
          </a:custGeom>
          <a:solidFill>
            <a:srgbClr val="007B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3" name="Freeform 11"/>
          <p:cNvSpPr>
            <a:spLocks/>
          </p:cNvSpPr>
          <p:nvPr/>
        </p:nvSpPr>
        <p:spPr bwMode="auto">
          <a:xfrm>
            <a:off x="4659313" y="3530600"/>
            <a:ext cx="255587" cy="533400"/>
          </a:xfrm>
          <a:custGeom>
            <a:avLst/>
            <a:gdLst>
              <a:gd name="T0" fmla="*/ 161 w 161"/>
              <a:gd name="T1" fmla="*/ 0 h 336"/>
              <a:gd name="T2" fmla="*/ 129 w 161"/>
              <a:gd name="T3" fmla="*/ 8 h 336"/>
              <a:gd name="T4" fmla="*/ 121 w 161"/>
              <a:gd name="T5" fmla="*/ 8 h 336"/>
              <a:gd name="T6" fmla="*/ 88 w 161"/>
              <a:gd name="T7" fmla="*/ 16 h 336"/>
              <a:gd name="T8" fmla="*/ 56 w 161"/>
              <a:gd name="T9" fmla="*/ 24 h 336"/>
              <a:gd name="T10" fmla="*/ 40 w 161"/>
              <a:gd name="T11" fmla="*/ 24 h 336"/>
              <a:gd name="T12" fmla="*/ 0 w 161"/>
              <a:gd name="T13" fmla="*/ 32 h 336"/>
              <a:gd name="T14" fmla="*/ 0 w 161"/>
              <a:gd name="T15" fmla="*/ 336 h 336"/>
              <a:gd name="T16" fmla="*/ 40 w 161"/>
              <a:gd name="T17" fmla="*/ 328 h 336"/>
              <a:gd name="T18" fmla="*/ 56 w 161"/>
              <a:gd name="T19" fmla="*/ 328 h 336"/>
              <a:gd name="T20" fmla="*/ 88 w 161"/>
              <a:gd name="T21" fmla="*/ 320 h 336"/>
              <a:gd name="T22" fmla="*/ 121 w 161"/>
              <a:gd name="T23" fmla="*/ 312 h 336"/>
              <a:gd name="T24" fmla="*/ 129 w 161"/>
              <a:gd name="T25" fmla="*/ 312 h 336"/>
              <a:gd name="T26" fmla="*/ 161 w 161"/>
              <a:gd name="T27" fmla="*/ 304 h 336"/>
              <a:gd name="T28" fmla="*/ 161 w 161"/>
              <a:gd name="T2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336">
                <a:moveTo>
                  <a:pt x="161" y="0"/>
                </a:moveTo>
                <a:lnTo>
                  <a:pt x="129" y="8"/>
                </a:lnTo>
                <a:lnTo>
                  <a:pt x="121" y="8"/>
                </a:lnTo>
                <a:lnTo>
                  <a:pt x="88" y="16"/>
                </a:lnTo>
                <a:lnTo>
                  <a:pt x="56" y="24"/>
                </a:lnTo>
                <a:lnTo>
                  <a:pt x="40" y="24"/>
                </a:lnTo>
                <a:lnTo>
                  <a:pt x="0" y="32"/>
                </a:lnTo>
                <a:lnTo>
                  <a:pt x="0" y="336"/>
                </a:lnTo>
                <a:lnTo>
                  <a:pt x="40" y="328"/>
                </a:lnTo>
                <a:lnTo>
                  <a:pt x="56" y="328"/>
                </a:lnTo>
                <a:lnTo>
                  <a:pt x="88" y="320"/>
                </a:lnTo>
                <a:lnTo>
                  <a:pt x="121" y="312"/>
                </a:lnTo>
                <a:lnTo>
                  <a:pt x="129" y="312"/>
                </a:lnTo>
                <a:lnTo>
                  <a:pt x="161" y="304"/>
                </a:lnTo>
                <a:lnTo>
                  <a:pt x="161" y="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2"/>
          <p:cNvSpPr>
            <a:spLocks/>
          </p:cNvSpPr>
          <p:nvPr/>
        </p:nvSpPr>
        <p:spPr bwMode="auto">
          <a:xfrm>
            <a:off x="3846513" y="3175000"/>
            <a:ext cx="812800" cy="876300"/>
          </a:xfrm>
          <a:custGeom>
            <a:avLst/>
            <a:gdLst>
              <a:gd name="T0" fmla="*/ 0 w 512"/>
              <a:gd name="T1" fmla="*/ 0 h 552"/>
              <a:gd name="T2" fmla="*/ 512 w 512"/>
              <a:gd name="T3" fmla="*/ 248 h 552"/>
              <a:gd name="T4" fmla="*/ 512 w 512"/>
              <a:gd name="T5" fmla="*/ 552 h 552"/>
              <a:gd name="T6" fmla="*/ 0 w 512"/>
              <a:gd name="T7" fmla="*/ 304 h 552"/>
              <a:gd name="T8" fmla="*/ 0 w 512"/>
              <a:gd name="T9" fmla="*/ 0 h 552"/>
            </a:gdLst>
            <a:ahLst/>
            <a:cxnLst>
              <a:cxn ang="0">
                <a:pos x="T0" y="T1"/>
              </a:cxn>
              <a:cxn ang="0">
                <a:pos x="T2" y="T3"/>
              </a:cxn>
              <a:cxn ang="0">
                <a:pos x="T4" y="T5"/>
              </a:cxn>
              <a:cxn ang="0">
                <a:pos x="T6" y="T7"/>
              </a:cxn>
              <a:cxn ang="0">
                <a:pos x="T8" y="T9"/>
              </a:cxn>
            </a:cxnLst>
            <a:rect l="0" t="0" r="r" b="b"/>
            <a:pathLst>
              <a:path w="512" h="552">
                <a:moveTo>
                  <a:pt x="0" y="0"/>
                </a:moveTo>
                <a:lnTo>
                  <a:pt x="512" y="248"/>
                </a:lnTo>
                <a:lnTo>
                  <a:pt x="512" y="552"/>
                </a:lnTo>
                <a:lnTo>
                  <a:pt x="0" y="304"/>
                </a:lnTo>
                <a:lnTo>
                  <a:pt x="0" y="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3"/>
          <p:cNvSpPr>
            <a:spLocks/>
          </p:cNvSpPr>
          <p:nvPr/>
        </p:nvSpPr>
        <p:spPr bwMode="auto">
          <a:xfrm>
            <a:off x="3846513" y="3175000"/>
            <a:ext cx="1068387" cy="406400"/>
          </a:xfrm>
          <a:custGeom>
            <a:avLst/>
            <a:gdLst>
              <a:gd name="T0" fmla="*/ 673 w 673"/>
              <a:gd name="T1" fmla="*/ 224 h 256"/>
              <a:gd name="T2" fmla="*/ 641 w 673"/>
              <a:gd name="T3" fmla="*/ 232 h 256"/>
              <a:gd name="T4" fmla="*/ 633 w 673"/>
              <a:gd name="T5" fmla="*/ 232 h 256"/>
              <a:gd name="T6" fmla="*/ 600 w 673"/>
              <a:gd name="T7" fmla="*/ 240 h 256"/>
              <a:gd name="T8" fmla="*/ 568 w 673"/>
              <a:gd name="T9" fmla="*/ 248 h 256"/>
              <a:gd name="T10" fmla="*/ 552 w 673"/>
              <a:gd name="T11" fmla="*/ 248 h 256"/>
              <a:gd name="T12" fmla="*/ 512 w 673"/>
              <a:gd name="T13" fmla="*/ 256 h 256"/>
              <a:gd name="T14" fmla="*/ 0 w 673"/>
              <a:gd name="T15" fmla="*/ 0 h 256"/>
              <a:gd name="T16" fmla="*/ 673 w 673"/>
              <a:gd name="T17"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3" h="256">
                <a:moveTo>
                  <a:pt x="673" y="224"/>
                </a:moveTo>
                <a:lnTo>
                  <a:pt x="641" y="232"/>
                </a:lnTo>
                <a:lnTo>
                  <a:pt x="633" y="232"/>
                </a:lnTo>
                <a:lnTo>
                  <a:pt x="600" y="240"/>
                </a:lnTo>
                <a:lnTo>
                  <a:pt x="568" y="248"/>
                </a:lnTo>
                <a:lnTo>
                  <a:pt x="552" y="248"/>
                </a:lnTo>
                <a:lnTo>
                  <a:pt x="512" y="256"/>
                </a:lnTo>
                <a:lnTo>
                  <a:pt x="0" y="0"/>
                </a:lnTo>
                <a:lnTo>
                  <a:pt x="673" y="2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4"/>
          <p:cNvSpPr>
            <a:spLocks/>
          </p:cNvSpPr>
          <p:nvPr/>
        </p:nvSpPr>
        <p:spPr bwMode="auto">
          <a:xfrm>
            <a:off x="1446213" y="3060700"/>
            <a:ext cx="1193800" cy="914400"/>
          </a:xfrm>
          <a:custGeom>
            <a:avLst/>
            <a:gdLst>
              <a:gd name="T0" fmla="*/ 720 w 752"/>
              <a:gd name="T1" fmla="*/ 272 h 576"/>
              <a:gd name="T2" fmla="*/ 648 w 752"/>
              <a:gd name="T3" fmla="*/ 264 h 576"/>
              <a:gd name="T4" fmla="*/ 576 w 752"/>
              <a:gd name="T5" fmla="*/ 256 h 576"/>
              <a:gd name="T6" fmla="*/ 512 w 752"/>
              <a:gd name="T7" fmla="*/ 240 h 576"/>
              <a:gd name="T8" fmla="*/ 448 w 752"/>
              <a:gd name="T9" fmla="*/ 232 h 576"/>
              <a:gd name="T10" fmla="*/ 392 w 752"/>
              <a:gd name="T11" fmla="*/ 216 h 576"/>
              <a:gd name="T12" fmla="*/ 328 w 752"/>
              <a:gd name="T13" fmla="*/ 208 h 576"/>
              <a:gd name="T14" fmla="*/ 280 w 752"/>
              <a:gd name="T15" fmla="*/ 192 h 576"/>
              <a:gd name="T16" fmla="*/ 232 w 752"/>
              <a:gd name="T17" fmla="*/ 176 h 576"/>
              <a:gd name="T18" fmla="*/ 184 w 752"/>
              <a:gd name="T19" fmla="*/ 160 h 576"/>
              <a:gd name="T20" fmla="*/ 144 w 752"/>
              <a:gd name="T21" fmla="*/ 144 h 576"/>
              <a:gd name="T22" fmla="*/ 112 w 752"/>
              <a:gd name="T23" fmla="*/ 128 h 576"/>
              <a:gd name="T24" fmla="*/ 80 w 752"/>
              <a:gd name="T25" fmla="*/ 112 h 576"/>
              <a:gd name="T26" fmla="*/ 48 w 752"/>
              <a:gd name="T27" fmla="*/ 88 h 576"/>
              <a:gd name="T28" fmla="*/ 32 w 752"/>
              <a:gd name="T29" fmla="*/ 72 h 576"/>
              <a:gd name="T30" fmla="*/ 16 w 752"/>
              <a:gd name="T31" fmla="*/ 48 h 576"/>
              <a:gd name="T32" fmla="*/ 0 w 752"/>
              <a:gd name="T33" fmla="*/ 32 h 576"/>
              <a:gd name="T34" fmla="*/ 0 w 752"/>
              <a:gd name="T35" fmla="*/ 8 h 576"/>
              <a:gd name="T36" fmla="*/ 0 w 752"/>
              <a:gd name="T37" fmla="*/ 304 h 576"/>
              <a:gd name="T38" fmla="*/ 0 w 752"/>
              <a:gd name="T39" fmla="*/ 328 h 576"/>
              <a:gd name="T40" fmla="*/ 8 w 752"/>
              <a:gd name="T41" fmla="*/ 344 h 576"/>
              <a:gd name="T42" fmla="*/ 24 w 752"/>
              <a:gd name="T43" fmla="*/ 368 h 576"/>
              <a:gd name="T44" fmla="*/ 40 w 752"/>
              <a:gd name="T45" fmla="*/ 384 h 576"/>
              <a:gd name="T46" fmla="*/ 64 w 752"/>
              <a:gd name="T47" fmla="*/ 400 h 576"/>
              <a:gd name="T48" fmla="*/ 96 w 752"/>
              <a:gd name="T49" fmla="*/ 424 h 576"/>
              <a:gd name="T50" fmla="*/ 128 w 752"/>
              <a:gd name="T51" fmla="*/ 440 h 576"/>
              <a:gd name="T52" fmla="*/ 160 w 752"/>
              <a:gd name="T53" fmla="*/ 456 h 576"/>
              <a:gd name="T54" fmla="*/ 208 w 752"/>
              <a:gd name="T55" fmla="*/ 472 h 576"/>
              <a:gd name="T56" fmla="*/ 256 w 752"/>
              <a:gd name="T57" fmla="*/ 488 h 576"/>
              <a:gd name="T58" fmla="*/ 304 w 752"/>
              <a:gd name="T59" fmla="*/ 504 h 576"/>
              <a:gd name="T60" fmla="*/ 360 w 752"/>
              <a:gd name="T61" fmla="*/ 520 h 576"/>
              <a:gd name="T62" fmla="*/ 416 w 752"/>
              <a:gd name="T63" fmla="*/ 528 h 576"/>
              <a:gd name="T64" fmla="*/ 480 w 752"/>
              <a:gd name="T65" fmla="*/ 544 h 576"/>
              <a:gd name="T66" fmla="*/ 544 w 752"/>
              <a:gd name="T67" fmla="*/ 552 h 576"/>
              <a:gd name="T68" fmla="*/ 608 w 752"/>
              <a:gd name="T69" fmla="*/ 560 h 576"/>
              <a:gd name="T70" fmla="*/ 680 w 752"/>
              <a:gd name="T71" fmla="*/ 568 h 576"/>
              <a:gd name="T72" fmla="*/ 752 w 752"/>
              <a:gd name="T73"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2" h="576">
                <a:moveTo>
                  <a:pt x="752" y="272"/>
                </a:moveTo>
                <a:lnTo>
                  <a:pt x="720" y="272"/>
                </a:lnTo>
                <a:lnTo>
                  <a:pt x="680" y="264"/>
                </a:lnTo>
                <a:lnTo>
                  <a:pt x="648" y="264"/>
                </a:lnTo>
                <a:lnTo>
                  <a:pt x="608" y="256"/>
                </a:lnTo>
                <a:lnTo>
                  <a:pt x="576" y="256"/>
                </a:lnTo>
                <a:lnTo>
                  <a:pt x="544" y="248"/>
                </a:lnTo>
                <a:lnTo>
                  <a:pt x="512" y="240"/>
                </a:lnTo>
                <a:lnTo>
                  <a:pt x="480" y="240"/>
                </a:lnTo>
                <a:lnTo>
                  <a:pt x="448" y="232"/>
                </a:lnTo>
                <a:lnTo>
                  <a:pt x="416" y="224"/>
                </a:lnTo>
                <a:lnTo>
                  <a:pt x="392" y="216"/>
                </a:lnTo>
                <a:lnTo>
                  <a:pt x="360" y="216"/>
                </a:lnTo>
                <a:lnTo>
                  <a:pt x="328" y="208"/>
                </a:lnTo>
                <a:lnTo>
                  <a:pt x="304" y="200"/>
                </a:lnTo>
                <a:lnTo>
                  <a:pt x="280" y="192"/>
                </a:lnTo>
                <a:lnTo>
                  <a:pt x="256" y="184"/>
                </a:lnTo>
                <a:lnTo>
                  <a:pt x="232" y="176"/>
                </a:lnTo>
                <a:lnTo>
                  <a:pt x="208" y="168"/>
                </a:lnTo>
                <a:lnTo>
                  <a:pt x="184" y="160"/>
                </a:lnTo>
                <a:lnTo>
                  <a:pt x="160" y="152"/>
                </a:lnTo>
                <a:lnTo>
                  <a:pt x="144" y="144"/>
                </a:lnTo>
                <a:lnTo>
                  <a:pt x="128" y="136"/>
                </a:lnTo>
                <a:lnTo>
                  <a:pt x="112" y="128"/>
                </a:lnTo>
                <a:lnTo>
                  <a:pt x="96" y="120"/>
                </a:lnTo>
                <a:lnTo>
                  <a:pt x="80" y="112"/>
                </a:lnTo>
                <a:lnTo>
                  <a:pt x="64" y="96"/>
                </a:lnTo>
                <a:lnTo>
                  <a:pt x="48" y="88"/>
                </a:lnTo>
                <a:lnTo>
                  <a:pt x="40" y="80"/>
                </a:lnTo>
                <a:lnTo>
                  <a:pt x="32" y="72"/>
                </a:lnTo>
                <a:lnTo>
                  <a:pt x="24" y="64"/>
                </a:lnTo>
                <a:lnTo>
                  <a:pt x="16" y="48"/>
                </a:lnTo>
                <a:lnTo>
                  <a:pt x="8" y="40"/>
                </a:lnTo>
                <a:lnTo>
                  <a:pt x="0" y="32"/>
                </a:lnTo>
                <a:lnTo>
                  <a:pt x="0" y="24"/>
                </a:lnTo>
                <a:lnTo>
                  <a:pt x="0" y="8"/>
                </a:lnTo>
                <a:lnTo>
                  <a:pt x="0" y="0"/>
                </a:lnTo>
                <a:lnTo>
                  <a:pt x="0" y="304"/>
                </a:lnTo>
                <a:lnTo>
                  <a:pt x="0" y="312"/>
                </a:lnTo>
                <a:lnTo>
                  <a:pt x="0" y="328"/>
                </a:lnTo>
                <a:lnTo>
                  <a:pt x="0" y="336"/>
                </a:lnTo>
                <a:lnTo>
                  <a:pt x="8" y="344"/>
                </a:lnTo>
                <a:lnTo>
                  <a:pt x="16" y="352"/>
                </a:lnTo>
                <a:lnTo>
                  <a:pt x="24" y="368"/>
                </a:lnTo>
                <a:lnTo>
                  <a:pt x="32" y="376"/>
                </a:lnTo>
                <a:lnTo>
                  <a:pt x="40" y="384"/>
                </a:lnTo>
                <a:lnTo>
                  <a:pt x="48" y="392"/>
                </a:lnTo>
                <a:lnTo>
                  <a:pt x="64" y="400"/>
                </a:lnTo>
                <a:lnTo>
                  <a:pt x="80" y="416"/>
                </a:lnTo>
                <a:lnTo>
                  <a:pt x="96" y="424"/>
                </a:lnTo>
                <a:lnTo>
                  <a:pt x="112" y="432"/>
                </a:lnTo>
                <a:lnTo>
                  <a:pt x="128" y="440"/>
                </a:lnTo>
                <a:lnTo>
                  <a:pt x="144" y="448"/>
                </a:lnTo>
                <a:lnTo>
                  <a:pt x="160" y="456"/>
                </a:lnTo>
                <a:lnTo>
                  <a:pt x="184" y="464"/>
                </a:lnTo>
                <a:lnTo>
                  <a:pt x="208" y="472"/>
                </a:lnTo>
                <a:lnTo>
                  <a:pt x="232" y="480"/>
                </a:lnTo>
                <a:lnTo>
                  <a:pt x="256" y="488"/>
                </a:lnTo>
                <a:lnTo>
                  <a:pt x="280" y="496"/>
                </a:lnTo>
                <a:lnTo>
                  <a:pt x="304" y="504"/>
                </a:lnTo>
                <a:lnTo>
                  <a:pt x="328" y="512"/>
                </a:lnTo>
                <a:lnTo>
                  <a:pt x="360" y="520"/>
                </a:lnTo>
                <a:lnTo>
                  <a:pt x="392" y="520"/>
                </a:lnTo>
                <a:lnTo>
                  <a:pt x="416" y="528"/>
                </a:lnTo>
                <a:lnTo>
                  <a:pt x="448" y="536"/>
                </a:lnTo>
                <a:lnTo>
                  <a:pt x="480" y="544"/>
                </a:lnTo>
                <a:lnTo>
                  <a:pt x="512" y="544"/>
                </a:lnTo>
                <a:lnTo>
                  <a:pt x="544" y="552"/>
                </a:lnTo>
                <a:lnTo>
                  <a:pt x="576" y="560"/>
                </a:lnTo>
                <a:lnTo>
                  <a:pt x="608" y="560"/>
                </a:lnTo>
                <a:lnTo>
                  <a:pt x="648" y="568"/>
                </a:lnTo>
                <a:lnTo>
                  <a:pt x="680" y="568"/>
                </a:lnTo>
                <a:lnTo>
                  <a:pt x="720" y="576"/>
                </a:lnTo>
                <a:lnTo>
                  <a:pt x="752" y="576"/>
                </a:lnTo>
                <a:lnTo>
                  <a:pt x="752" y="272"/>
                </a:lnTo>
                <a:close/>
              </a:path>
            </a:pathLst>
          </a:custGeom>
          <a:gradFill rotWithShape="0">
            <a:gsLst>
              <a:gs pos="0">
                <a:srgbClr val="F7CE5B">
                  <a:gamma/>
                  <a:shade val="29804"/>
                  <a:invGamma/>
                </a:srgbClr>
              </a:gs>
              <a:gs pos="50000">
                <a:srgbClr val="F7CE5B"/>
              </a:gs>
              <a:gs pos="100000">
                <a:srgbClr val="F7CE5B">
                  <a:gamma/>
                  <a:shade val="29804"/>
                  <a:invGamma/>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15"/>
          <p:cNvSpPr>
            <a:spLocks/>
          </p:cNvSpPr>
          <p:nvPr/>
        </p:nvSpPr>
        <p:spPr bwMode="auto">
          <a:xfrm>
            <a:off x="2640013" y="3060700"/>
            <a:ext cx="533400" cy="914400"/>
          </a:xfrm>
          <a:custGeom>
            <a:avLst/>
            <a:gdLst>
              <a:gd name="T0" fmla="*/ 336 w 336"/>
              <a:gd name="T1" fmla="*/ 0 h 576"/>
              <a:gd name="T2" fmla="*/ 0 w 336"/>
              <a:gd name="T3" fmla="*/ 272 h 576"/>
              <a:gd name="T4" fmla="*/ 0 w 336"/>
              <a:gd name="T5" fmla="*/ 576 h 576"/>
              <a:gd name="T6" fmla="*/ 336 w 336"/>
              <a:gd name="T7" fmla="*/ 304 h 576"/>
              <a:gd name="T8" fmla="*/ 336 w 336"/>
              <a:gd name="T9" fmla="*/ 0 h 576"/>
            </a:gdLst>
            <a:ahLst/>
            <a:cxnLst>
              <a:cxn ang="0">
                <a:pos x="T0" y="T1"/>
              </a:cxn>
              <a:cxn ang="0">
                <a:pos x="T2" y="T3"/>
              </a:cxn>
              <a:cxn ang="0">
                <a:pos x="T4" y="T5"/>
              </a:cxn>
              <a:cxn ang="0">
                <a:pos x="T6" y="T7"/>
              </a:cxn>
              <a:cxn ang="0">
                <a:pos x="T8" y="T9"/>
              </a:cxn>
            </a:cxnLst>
            <a:rect l="0" t="0" r="r" b="b"/>
            <a:pathLst>
              <a:path w="336" h="576">
                <a:moveTo>
                  <a:pt x="336" y="0"/>
                </a:moveTo>
                <a:lnTo>
                  <a:pt x="0" y="272"/>
                </a:lnTo>
                <a:lnTo>
                  <a:pt x="0" y="576"/>
                </a:lnTo>
                <a:lnTo>
                  <a:pt x="336" y="304"/>
                </a:lnTo>
                <a:lnTo>
                  <a:pt x="336" y="0"/>
                </a:lnTo>
                <a:close/>
              </a:path>
            </a:pathLst>
          </a:custGeom>
          <a:gradFill rotWithShape="0">
            <a:gsLst>
              <a:gs pos="0">
                <a:srgbClr val="F7CE5B">
                  <a:gamma/>
                  <a:shade val="46275"/>
                  <a:invGamma/>
                </a:srgbClr>
              </a:gs>
              <a:gs pos="50000">
                <a:srgbClr val="F7CE5B"/>
              </a:gs>
              <a:gs pos="100000">
                <a:srgbClr val="F7CE5B">
                  <a:gamma/>
                  <a:shade val="46275"/>
                  <a:invGamma/>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6"/>
          <p:cNvSpPr>
            <a:spLocks/>
          </p:cNvSpPr>
          <p:nvPr/>
        </p:nvSpPr>
        <p:spPr bwMode="auto">
          <a:xfrm>
            <a:off x="1446213" y="2616200"/>
            <a:ext cx="1727200" cy="876300"/>
          </a:xfrm>
          <a:custGeom>
            <a:avLst/>
            <a:gdLst>
              <a:gd name="T0" fmla="*/ 720 w 1088"/>
              <a:gd name="T1" fmla="*/ 552 h 552"/>
              <a:gd name="T2" fmla="*/ 648 w 1088"/>
              <a:gd name="T3" fmla="*/ 544 h 552"/>
              <a:gd name="T4" fmla="*/ 576 w 1088"/>
              <a:gd name="T5" fmla="*/ 536 h 552"/>
              <a:gd name="T6" fmla="*/ 512 w 1088"/>
              <a:gd name="T7" fmla="*/ 520 h 552"/>
              <a:gd name="T8" fmla="*/ 448 w 1088"/>
              <a:gd name="T9" fmla="*/ 512 h 552"/>
              <a:gd name="T10" fmla="*/ 392 w 1088"/>
              <a:gd name="T11" fmla="*/ 496 h 552"/>
              <a:gd name="T12" fmla="*/ 328 w 1088"/>
              <a:gd name="T13" fmla="*/ 488 h 552"/>
              <a:gd name="T14" fmla="*/ 280 w 1088"/>
              <a:gd name="T15" fmla="*/ 472 h 552"/>
              <a:gd name="T16" fmla="*/ 232 w 1088"/>
              <a:gd name="T17" fmla="*/ 456 h 552"/>
              <a:gd name="T18" fmla="*/ 184 w 1088"/>
              <a:gd name="T19" fmla="*/ 440 h 552"/>
              <a:gd name="T20" fmla="*/ 144 w 1088"/>
              <a:gd name="T21" fmla="*/ 424 h 552"/>
              <a:gd name="T22" fmla="*/ 112 w 1088"/>
              <a:gd name="T23" fmla="*/ 408 h 552"/>
              <a:gd name="T24" fmla="*/ 80 w 1088"/>
              <a:gd name="T25" fmla="*/ 392 h 552"/>
              <a:gd name="T26" fmla="*/ 48 w 1088"/>
              <a:gd name="T27" fmla="*/ 368 h 552"/>
              <a:gd name="T28" fmla="*/ 32 w 1088"/>
              <a:gd name="T29" fmla="*/ 352 h 552"/>
              <a:gd name="T30" fmla="*/ 16 w 1088"/>
              <a:gd name="T31" fmla="*/ 328 h 552"/>
              <a:gd name="T32" fmla="*/ 0 w 1088"/>
              <a:gd name="T33" fmla="*/ 312 h 552"/>
              <a:gd name="T34" fmla="*/ 0 w 1088"/>
              <a:gd name="T35" fmla="*/ 288 h 552"/>
              <a:gd name="T36" fmla="*/ 0 w 1088"/>
              <a:gd name="T37" fmla="*/ 272 h 552"/>
              <a:gd name="T38" fmla="*/ 0 w 1088"/>
              <a:gd name="T39" fmla="*/ 256 h 552"/>
              <a:gd name="T40" fmla="*/ 16 w 1088"/>
              <a:gd name="T41" fmla="*/ 232 h 552"/>
              <a:gd name="T42" fmla="*/ 32 w 1088"/>
              <a:gd name="T43" fmla="*/ 216 h 552"/>
              <a:gd name="T44" fmla="*/ 48 w 1088"/>
              <a:gd name="T45" fmla="*/ 192 h 552"/>
              <a:gd name="T46" fmla="*/ 80 w 1088"/>
              <a:gd name="T47" fmla="*/ 176 h 552"/>
              <a:gd name="T48" fmla="*/ 112 w 1088"/>
              <a:gd name="T49" fmla="*/ 160 h 552"/>
              <a:gd name="T50" fmla="*/ 144 w 1088"/>
              <a:gd name="T51" fmla="*/ 136 h 552"/>
              <a:gd name="T52" fmla="*/ 184 w 1088"/>
              <a:gd name="T53" fmla="*/ 120 h 552"/>
              <a:gd name="T54" fmla="*/ 232 w 1088"/>
              <a:gd name="T55" fmla="*/ 104 h 552"/>
              <a:gd name="T56" fmla="*/ 280 w 1088"/>
              <a:gd name="T57" fmla="*/ 88 h 552"/>
              <a:gd name="T58" fmla="*/ 328 w 1088"/>
              <a:gd name="T59" fmla="*/ 80 h 552"/>
              <a:gd name="T60" fmla="*/ 392 w 1088"/>
              <a:gd name="T61" fmla="*/ 64 h 552"/>
              <a:gd name="T62" fmla="*/ 448 w 1088"/>
              <a:gd name="T63" fmla="*/ 56 h 552"/>
              <a:gd name="T64" fmla="*/ 512 w 1088"/>
              <a:gd name="T65" fmla="*/ 40 h 552"/>
              <a:gd name="T66" fmla="*/ 576 w 1088"/>
              <a:gd name="T67" fmla="*/ 32 h 552"/>
              <a:gd name="T68" fmla="*/ 648 w 1088"/>
              <a:gd name="T69" fmla="*/ 24 h 552"/>
              <a:gd name="T70" fmla="*/ 720 w 1088"/>
              <a:gd name="T71" fmla="*/ 16 h 552"/>
              <a:gd name="T72" fmla="*/ 792 w 1088"/>
              <a:gd name="T73" fmla="*/ 8 h 552"/>
              <a:gd name="T74" fmla="*/ 864 w 1088"/>
              <a:gd name="T75" fmla="*/ 8 h 552"/>
              <a:gd name="T76" fmla="*/ 936 w 1088"/>
              <a:gd name="T77" fmla="*/ 0 h 552"/>
              <a:gd name="T78" fmla="*/ 1016 w 1088"/>
              <a:gd name="T79" fmla="*/ 0 h 552"/>
              <a:gd name="T80" fmla="*/ 1088 w 1088"/>
              <a:gd name="T81" fmla="*/ 0 h 552"/>
              <a:gd name="T82" fmla="*/ 752 w 1088"/>
              <a:gd name="T83"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8" h="552">
                <a:moveTo>
                  <a:pt x="752" y="552"/>
                </a:moveTo>
                <a:lnTo>
                  <a:pt x="720" y="552"/>
                </a:lnTo>
                <a:lnTo>
                  <a:pt x="680" y="544"/>
                </a:lnTo>
                <a:lnTo>
                  <a:pt x="648" y="544"/>
                </a:lnTo>
                <a:lnTo>
                  <a:pt x="608" y="536"/>
                </a:lnTo>
                <a:lnTo>
                  <a:pt x="576" y="536"/>
                </a:lnTo>
                <a:lnTo>
                  <a:pt x="544" y="528"/>
                </a:lnTo>
                <a:lnTo>
                  <a:pt x="512" y="520"/>
                </a:lnTo>
                <a:lnTo>
                  <a:pt x="480" y="520"/>
                </a:lnTo>
                <a:lnTo>
                  <a:pt x="448" y="512"/>
                </a:lnTo>
                <a:lnTo>
                  <a:pt x="416" y="504"/>
                </a:lnTo>
                <a:lnTo>
                  <a:pt x="392" y="496"/>
                </a:lnTo>
                <a:lnTo>
                  <a:pt x="360" y="496"/>
                </a:lnTo>
                <a:lnTo>
                  <a:pt x="328" y="488"/>
                </a:lnTo>
                <a:lnTo>
                  <a:pt x="304" y="480"/>
                </a:lnTo>
                <a:lnTo>
                  <a:pt x="280" y="472"/>
                </a:lnTo>
                <a:lnTo>
                  <a:pt x="256" y="464"/>
                </a:lnTo>
                <a:lnTo>
                  <a:pt x="232" y="456"/>
                </a:lnTo>
                <a:lnTo>
                  <a:pt x="208" y="448"/>
                </a:lnTo>
                <a:lnTo>
                  <a:pt x="184" y="440"/>
                </a:lnTo>
                <a:lnTo>
                  <a:pt x="160" y="432"/>
                </a:lnTo>
                <a:lnTo>
                  <a:pt x="144" y="424"/>
                </a:lnTo>
                <a:lnTo>
                  <a:pt x="128" y="416"/>
                </a:lnTo>
                <a:lnTo>
                  <a:pt x="112" y="408"/>
                </a:lnTo>
                <a:lnTo>
                  <a:pt x="96" y="400"/>
                </a:lnTo>
                <a:lnTo>
                  <a:pt x="80" y="392"/>
                </a:lnTo>
                <a:lnTo>
                  <a:pt x="64" y="376"/>
                </a:lnTo>
                <a:lnTo>
                  <a:pt x="48" y="368"/>
                </a:lnTo>
                <a:lnTo>
                  <a:pt x="40" y="360"/>
                </a:lnTo>
                <a:lnTo>
                  <a:pt x="32" y="352"/>
                </a:lnTo>
                <a:lnTo>
                  <a:pt x="24" y="344"/>
                </a:lnTo>
                <a:lnTo>
                  <a:pt x="16" y="328"/>
                </a:lnTo>
                <a:lnTo>
                  <a:pt x="8" y="320"/>
                </a:lnTo>
                <a:lnTo>
                  <a:pt x="0" y="312"/>
                </a:lnTo>
                <a:lnTo>
                  <a:pt x="0" y="304"/>
                </a:lnTo>
                <a:lnTo>
                  <a:pt x="0" y="288"/>
                </a:lnTo>
                <a:lnTo>
                  <a:pt x="0" y="280"/>
                </a:lnTo>
                <a:lnTo>
                  <a:pt x="0" y="272"/>
                </a:lnTo>
                <a:lnTo>
                  <a:pt x="0" y="264"/>
                </a:lnTo>
                <a:lnTo>
                  <a:pt x="0" y="256"/>
                </a:lnTo>
                <a:lnTo>
                  <a:pt x="8" y="240"/>
                </a:lnTo>
                <a:lnTo>
                  <a:pt x="16" y="232"/>
                </a:lnTo>
                <a:lnTo>
                  <a:pt x="24" y="224"/>
                </a:lnTo>
                <a:lnTo>
                  <a:pt x="32" y="216"/>
                </a:lnTo>
                <a:lnTo>
                  <a:pt x="40" y="200"/>
                </a:lnTo>
                <a:lnTo>
                  <a:pt x="48" y="192"/>
                </a:lnTo>
                <a:lnTo>
                  <a:pt x="64" y="184"/>
                </a:lnTo>
                <a:lnTo>
                  <a:pt x="80" y="176"/>
                </a:lnTo>
                <a:lnTo>
                  <a:pt x="96" y="168"/>
                </a:lnTo>
                <a:lnTo>
                  <a:pt x="112" y="160"/>
                </a:lnTo>
                <a:lnTo>
                  <a:pt x="128" y="152"/>
                </a:lnTo>
                <a:lnTo>
                  <a:pt x="144" y="136"/>
                </a:lnTo>
                <a:lnTo>
                  <a:pt x="160" y="128"/>
                </a:lnTo>
                <a:lnTo>
                  <a:pt x="184" y="120"/>
                </a:lnTo>
                <a:lnTo>
                  <a:pt x="208" y="112"/>
                </a:lnTo>
                <a:lnTo>
                  <a:pt x="232" y="104"/>
                </a:lnTo>
                <a:lnTo>
                  <a:pt x="256" y="96"/>
                </a:lnTo>
                <a:lnTo>
                  <a:pt x="280" y="88"/>
                </a:lnTo>
                <a:lnTo>
                  <a:pt x="304" y="88"/>
                </a:lnTo>
                <a:lnTo>
                  <a:pt x="328" y="80"/>
                </a:lnTo>
                <a:lnTo>
                  <a:pt x="360" y="72"/>
                </a:lnTo>
                <a:lnTo>
                  <a:pt x="392" y="64"/>
                </a:lnTo>
                <a:lnTo>
                  <a:pt x="416" y="56"/>
                </a:lnTo>
                <a:lnTo>
                  <a:pt x="448" y="56"/>
                </a:lnTo>
                <a:lnTo>
                  <a:pt x="480" y="48"/>
                </a:lnTo>
                <a:lnTo>
                  <a:pt x="512" y="40"/>
                </a:lnTo>
                <a:lnTo>
                  <a:pt x="544" y="40"/>
                </a:lnTo>
                <a:lnTo>
                  <a:pt x="576" y="32"/>
                </a:lnTo>
                <a:lnTo>
                  <a:pt x="608" y="24"/>
                </a:lnTo>
                <a:lnTo>
                  <a:pt x="648" y="24"/>
                </a:lnTo>
                <a:lnTo>
                  <a:pt x="680" y="16"/>
                </a:lnTo>
                <a:lnTo>
                  <a:pt x="720" y="16"/>
                </a:lnTo>
                <a:lnTo>
                  <a:pt x="752" y="8"/>
                </a:lnTo>
                <a:lnTo>
                  <a:pt x="792" y="8"/>
                </a:lnTo>
                <a:lnTo>
                  <a:pt x="824" y="8"/>
                </a:lnTo>
                <a:lnTo>
                  <a:pt x="864" y="8"/>
                </a:lnTo>
                <a:lnTo>
                  <a:pt x="904" y="0"/>
                </a:lnTo>
                <a:lnTo>
                  <a:pt x="936" y="0"/>
                </a:lnTo>
                <a:lnTo>
                  <a:pt x="976" y="0"/>
                </a:lnTo>
                <a:lnTo>
                  <a:pt x="1016" y="0"/>
                </a:lnTo>
                <a:lnTo>
                  <a:pt x="1048" y="0"/>
                </a:lnTo>
                <a:lnTo>
                  <a:pt x="1088" y="0"/>
                </a:lnTo>
                <a:lnTo>
                  <a:pt x="1088" y="280"/>
                </a:lnTo>
                <a:lnTo>
                  <a:pt x="752" y="552"/>
                </a:lnTo>
                <a:close/>
              </a:path>
            </a:pathLst>
          </a:custGeom>
          <a:solidFill>
            <a:srgbClr val="F7CE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17"/>
          <p:cNvSpPr>
            <a:spLocks/>
          </p:cNvSpPr>
          <p:nvPr/>
        </p:nvSpPr>
        <p:spPr bwMode="auto">
          <a:xfrm>
            <a:off x="2970213" y="3619500"/>
            <a:ext cx="292100" cy="495300"/>
          </a:xfrm>
          <a:custGeom>
            <a:avLst/>
            <a:gdLst>
              <a:gd name="T0" fmla="*/ 184 w 184"/>
              <a:gd name="T1" fmla="*/ 8 h 312"/>
              <a:gd name="T2" fmla="*/ 152 w 184"/>
              <a:gd name="T3" fmla="*/ 8 h 312"/>
              <a:gd name="T4" fmla="*/ 128 w 184"/>
              <a:gd name="T5" fmla="*/ 8 h 312"/>
              <a:gd name="T6" fmla="*/ 96 w 184"/>
              <a:gd name="T7" fmla="*/ 8 h 312"/>
              <a:gd name="T8" fmla="*/ 56 w 184"/>
              <a:gd name="T9" fmla="*/ 8 h 312"/>
              <a:gd name="T10" fmla="*/ 40 w 184"/>
              <a:gd name="T11" fmla="*/ 0 h 312"/>
              <a:gd name="T12" fmla="*/ 0 w 184"/>
              <a:gd name="T13" fmla="*/ 0 h 312"/>
              <a:gd name="T14" fmla="*/ 0 w 184"/>
              <a:gd name="T15" fmla="*/ 304 h 312"/>
              <a:gd name="T16" fmla="*/ 40 w 184"/>
              <a:gd name="T17" fmla="*/ 304 h 312"/>
              <a:gd name="T18" fmla="*/ 56 w 184"/>
              <a:gd name="T19" fmla="*/ 312 h 312"/>
              <a:gd name="T20" fmla="*/ 96 w 184"/>
              <a:gd name="T21" fmla="*/ 312 h 312"/>
              <a:gd name="T22" fmla="*/ 128 w 184"/>
              <a:gd name="T23" fmla="*/ 312 h 312"/>
              <a:gd name="T24" fmla="*/ 152 w 184"/>
              <a:gd name="T25" fmla="*/ 312 h 312"/>
              <a:gd name="T26" fmla="*/ 184 w 184"/>
              <a:gd name="T27" fmla="*/ 312 h 312"/>
              <a:gd name="T28" fmla="*/ 184 w 184"/>
              <a:gd name="T29" fmla="*/ 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12">
                <a:moveTo>
                  <a:pt x="184" y="8"/>
                </a:moveTo>
                <a:lnTo>
                  <a:pt x="152" y="8"/>
                </a:lnTo>
                <a:lnTo>
                  <a:pt x="128" y="8"/>
                </a:lnTo>
                <a:lnTo>
                  <a:pt x="96" y="8"/>
                </a:lnTo>
                <a:lnTo>
                  <a:pt x="56" y="8"/>
                </a:lnTo>
                <a:lnTo>
                  <a:pt x="40" y="0"/>
                </a:lnTo>
                <a:lnTo>
                  <a:pt x="0" y="0"/>
                </a:lnTo>
                <a:lnTo>
                  <a:pt x="0" y="304"/>
                </a:lnTo>
                <a:lnTo>
                  <a:pt x="40" y="304"/>
                </a:lnTo>
                <a:lnTo>
                  <a:pt x="56" y="312"/>
                </a:lnTo>
                <a:lnTo>
                  <a:pt x="96" y="312"/>
                </a:lnTo>
                <a:lnTo>
                  <a:pt x="128" y="312"/>
                </a:lnTo>
                <a:lnTo>
                  <a:pt x="152" y="312"/>
                </a:lnTo>
                <a:lnTo>
                  <a:pt x="184" y="312"/>
                </a:lnTo>
                <a:lnTo>
                  <a:pt x="184" y="8"/>
                </a:lnTo>
                <a:close/>
              </a:path>
            </a:pathLst>
          </a:cu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18"/>
          <p:cNvSpPr>
            <a:spLocks/>
          </p:cNvSpPr>
          <p:nvPr/>
        </p:nvSpPr>
        <p:spPr bwMode="auto">
          <a:xfrm>
            <a:off x="3262313" y="3187700"/>
            <a:ext cx="241300" cy="927100"/>
          </a:xfrm>
          <a:custGeom>
            <a:avLst/>
            <a:gdLst>
              <a:gd name="T0" fmla="*/ 152 w 152"/>
              <a:gd name="T1" fmla="*/ 0 h 584"/>
              <a:gd name="T2" fmla="*/ 0 w 152"/>
              <a:gd name="T3" fmla="*/ 280 h 584"/>
              <a:gd name="T4" fmla="*/ 0 w 152"/>
              <a:gd name="T5" fmla="*/ 584 h 584"/>
              <a:gd name="T6" fmla="*/ 152 w 152"/>
              <a:gd name="T7" fmla="*/ 304 h 584"/>
              <a:gd name="T8" fmla="*/ 152 w 152"/>
              <a:gd name="T9" fmla="*/ 0 h 584"/>
            </a:gdLst>
            <a:ahLst/>
            <a:cxnLst>
              <a:cxn ang="0">
                <a:pos x="T0" y="T1"/>
              </a:cxn>
              <a:cxn ang="0">
                <a:pos x="T2" y="T3"/>
              </a:cxn>
              <a:cxn ang="0">
                <a:pos x="T4" y="T5"/>
              </a:cxn>
              <a:cxn ang="0">
                <a:pos x="T6" y="T7"/>
              </a:cxn>
              <a:cxn ang="0">
                <a:pos x="T8" y="T9"/>
              </a:cxn>
            </a:cxnLst>
            <a:rect l="0" t="0" r="r" b="b"/>
            <a:pathLst>
              <a:path w="152" h="584">
                <a:moveTo>
                  <a:pt x="152" y="0"/>
                </a:moveTo>
                <a:lnTo>
                  <a:pt x="0" y="280"/>
                </a:lnTo>
                <a:lnTo>
                  <a:pt x="0" y="584"/>
                </a:lnTo>
                <a:lnTo>
                  <a:pt x="152" y="304"/>
                </a:lnTo>
                <a:lnTo>
                  <a:pt x="152" y="0"/>
                </a:lnTo>
                <a:close/>
              </a:path>
            </a:pathLst>
          </a:cu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19"/>
          <p:cNvSpPr>
            <a:spLocks/>
          </p:cNvSpPr>
          <p:nvPr/>
        </p:nvSpPr>
        <p:spPr bwMode="auto">
          <a:xfrm>
            <a:off x="2970213" y="3187700"/>
            <a:ext cx="533400" cy="444500"/>
          </a:xfrm>
          <a:custGeom>
            <a:avLst/>
            <a:gdLst>
              <a:gd name="T0" fmla="*/ 184 w 336"/>
              <a:gd name="T1" fmla="*/ 280 h 280"/>
              <a:gd name="T2" fmla="*/ 152 w 336"/>
              <a:gd name="T3" fmla="*/ 280 h 280"/>
              <a:gd name="T4" fmla="*/ 128 w 336"/>
              <a:gd name="T5" fmla="*/ 280 h 280"/>
              <a:gd name="T6" fmla="*/ 96 w 336"/>
              <a:gd name="T7" fmla="*/ 280 h 280"/>
              <a:gd name="T8" fmla="*/ 56 w 336"/>
              <a:gd name="T9" fmla="*/ 280 h 280"/>
              <a:gd name="T10" fmla="*/ 40 w 336"/>
              <a:gd name="T11" fmla="*/ 272 h 280"/>
              <a:gd name="T12" fmla="*/ 0 w 336"/>
              <a:gd name="T13" fmla="*/ 272 h 280"/>
              <a:gd name="T14" fmla="*/ 336 w 336"/>
              <a:gd name="T15" fmla="*/ 0 h 280"/>
              <a:gd name="T16" fmla="*/ 184 w 336"/>
              <a:gd name="T17"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280">
                <a:moveTo>
                  <a:pt x="184" y="280"/>
                </a:moveTo>
                <a:lnTo>
                  <a:pt x="152" y="280"/>
                </a:lnTo>
                <a:lnTo>
                  <a:pt x="128" y="280"/>
                </a:lnTo>
                <a:lnTo>
                  <a:pt x="96" y="280"/>
                </a:lnTo>
                <a:lnTo>
                  <a:pt x="56" y="280"/>
                </a:lnTo>
                <a:lnTo>
                  <a:pt x="40" y="272"/>
                </a:lnTo>
                <a:lnTo>
                  <a:pt x="0" y="272"/>
                </a:lnTo>
                <a:lnTo>
                  <a:pt x="336" y="0"/>
                </a:lnTo>
                <a:lnTo>
                  <a:pt x="184" y="28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20"/>
          <p:cNvSpPr>
            <a:spLocks/>
          </p:cNvSpPr>
          <p:nvPr/>
        </p:nvSpPr>
        <p:spPr bwMode="auto">
          <a:xfrm>
            <a:off x="3440113" y="3594100"/>
            <a:ext cx="1054100" cy="533400"/>
          </a:xfrm>
          <a:custGeom>
            <a:avLst/>
            <a:gdLst>
              <a:gd name="T0" fmla="*/ 664 w 664"/>
              <a:gd name="T1" fmla="*/ 0 h 336"/>
              <a:gd name="T2" fmla="*/ 632 w 664"/>
              <a:gd name="T3" fmla="*/ 0 h 336"/>
              <a:gd name="T4" fmla="*/ 600 w 664"/>
              <a:gd name="T5" fmla="*/ 8 h 336"/>
              <a:gd name="T6" fmla="*/ 560 w 664"/>
              <a:gd name="T7" fmla="*/ 8 h 336"/>
              <a:gd name="T8" fmla="*/ 528 w 664"/>
              <a:gd name="T9" fmla="*/ 16 h 336"/>
              <a:gd name="T10" fmla="*/ 488 w 664"/>
              <a:gd name="T11" fmla="*/ 16 h 336"/>
              <a:gd name="T12" fmla="*/ 456 w 664"/>
              <a:gd name="T13" fmla="*/ 16 h 336"/>
              <a:gd name="T14" fmla="*/ 416 w 664"/>
              <a:gd name="T15" fmla="*/ 24 h 336"/>
              <a:gd name="T16" fmla="*/ 384 w 664"/>
              <a:gd name="T17" fmla="*/ 24 h 336"/>
              <a:gd name="T18" fmla="*/ 344 w 664"/>
              <a:gd name="T19" fmla="*/ 24 h 336"/>
              <a:gd name="T20" fmla="*/ 304 w 664"/>
              <a:gd name="T21" fmla="*/ 24 h 336"/>
              <a:gd name="T22" fmla="*/ 272 w 664"/>
              <a:gd name="T23" fmla="*/ 32 h 336"/>
              <a:gd name="T24" fmla="*/ 232 w 664"/>
              <a:gd name="T25" fmla="*/ 32 h 336"/>
              <a:gd name="T26" fmla="*/ 192 w 664"/>
              <a:gd name="T27" fmla="*/ 32 h 336"/>
              <a:gd name="T28" fmla="*/ 152 w 664"/>
              <a:gd name="T29" fmla="*/ 32 h 336"/>
              <a:gd name="T30" fmla="*/ 112 w 664"/>
              <a:gd name="T31" fmla="*/ 32 h 336"/>
              <a:gd name="T32" fmla="*/ 80 w 664"/>
              <a:gd name="T33" fmla="*/ 32 h 336"/>
              <a:gd name="T34" fmla="*/ 40 w 664"/>
              <a:gd name="T35" fmla="*/ 32 h 336"/>
              <a:gd name="T36" fmla="*/ 0 w 664"/>
              <a:gd name="T37" fmla="*/ 24 h 336"/>
              <a:gd name="T38" fmla="*/ 0 w 664"/>
              <a:gd name="T39" fmla="*/ 328 h 336"/>
              <a:gd name="T40" fmla="*/ 40 w 664"/>
              <a:gd name="T41" fmla="*/ 336 h 336"/>
              <a:gd name="T42" fmla="*/ 80 w 664"/>
              <a:gd name="T43" fmla="*/ 336 h 336"/>
              <a:gd name="T44" fmla="*/ 112 w 664"/>
              <a:gd name="T45" fmla="*/ 336 h 336"/>
              <a:gd name="T46" fmla="*/ 152 w 664"/>
              <a:gd name="T47" fmla="*/ 336 h 336"/>
              <a:gd name="T48" fmla="*/ 192 w 664"/>
              <a:gd name="T49" fmla="*/ 336 h 336"/>
              <a:gd name="T50" fmla="*/ 232 w 664"/>
              <a:gd name="T51" fmla="*/ 336 h 336"/>
              <a:gd name="T52" fmla="*/ 272 w 664"/>
              <a:gd name="T53" fmla="*/ 336 h 336"/>
              <a:gd name="T54" fmla="*/ 304 w 664"/>
              <a:gd name="T55" fmla="*/ 328 h 336"/>
              <a:gd name="T56" fmla="*/ 344 w 664"/>
              <a:gd name="T57" fmla="*/ 328 h 336"/>
              <a:gd name="T58" fmla="*/ 384 w 664"/>
              <a:gd name="T59" fmla="*/ 328 h 336"/>
              <a:gd name="T60" fmla="*/ 416 w 664"/>
              <a:gd name="T61" fmla="*/ 328 h 336"/>
              <a:gd name="T62" fmla="*/ 456 w 664"/>
              <a:gd name="T63" fmla="*/ 320 h 336"/>
              <a:gd name="T64" fmla="*/ 488 w 664"/>
              <a:gd name="T65" fmla="*/ 320 h 336"/>
              <a:gd name="T66" fmla="*/ 528 w 664"/>
              <a:gd name="T67" fmla="*/ 320 h 336"/>
              <a:gd name="T68" fmla="*/ 560 w 664"/>
              <a:gd name="T69" fmla="*/ 312 h 336"/>
              <a:gd name="T70" fmla="*/ 600 w 664"/>
              <a:gd name="T71" fmla="*/ 312 h 336"/>
              <a:gd name="T72" fmla="*/ 632 w 664"/>
              <a:gd name="T73" fmla="*/ 304 h 336"/>
              <a:gd name="T74" fmla="*/ 664 w 664"/>
              <a:gd name="T75" fmla="*/ 304 h 336"/>
              <a:gd name="T76" fmla="*/ 664 w 664"/>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4" h="336">
                <a:moveTo>
                  <a:pt x="664" y="0"/>
                </a:moveTo>
                <a:lnTo>
                  <a:pt x="632" y="0"/>
                </a:lnTo>
                <a:lnTo>
                  <a:pt x="600" y="8"/>
                </a:lnTo>
                <a:lnTo>
                  <a:pt x="560" y="8"/>
                </a:lnTo>
                <a:lnTo>
                  <a:pt x="528" y="16"/>
                </a:lnTo>
                <a:lnTo>
                  <a:pt x="488" y="16"/>
                </a:lnTo>
                <a:lnTo>
                  <a:pt x="456" y="16"/>
                </a:lnTo>
                <a:lnTo>
                  <a:pt x="416" y="24"/>
                </a:lnTo>
                <a:lnTo>
                  <a:pt x="384" y="24"/>
                </a:lnTo>
                <a:lnTo>
                  <a:pt x="344" y="24"/>
                </a:lnTo>
                <a:lnTo>
                  <a:pt x="304" y="24"/>
                </a:lnTo>
                <a:lnTo>
                  <a:pt x="272" y="32"/>
                </a:lnTo>
                <a:lnTo>
                  <a:pt x="232" y="32"/>
                </a:lnTo>
                <a:lnTo>
                  <a:pt x="192" y="32"/>
                </a:lnTo>
                <a:lnTo>
                  <a:pt x="152" y="32"/>
                </a:lnTo>
                <a:lnTo>
                  <a:pt x="112" y="32"/>
                </a:lnTo>
                <a:lnTo>
                  <a:pt x="80" y="32"/>
                </a:lnTo>
                <a:lnTo>
                  <a:pt x="40" y="32"/>
                </a:lnTo>
                <a:lnTo>
                  <a:pt x="0" y="24"/>
                </a:lnTo>
                <a:lnTo>
                  <a:pt x="0" y="328"/>
                </a:lnTo>
                <a:lnTo>
                  <a:pt x="40" y="336"/>
                </a:lnTo>
                <a:lnTo>
                  <a:pt x="80" y="336"/>
                </a:lnTo>
                <a:lnTo>
                  <a:pt x="112" y="336"/>
                </a:lnTo>
                <a:lnTo>
                  <a:pt x="152" y="336"/>
                </a:lnTo>
                <a:lnTo>
                  <a:pt x="192" y="336"/>
                </a:lnTo>
                <a:lnTo>
                  <a:pt x="232" y="336"/>
                </a:lnTo>
                <a:lnTo>
                  <a:pt x="272" y="336"/>
                </a:lnTo>
                <a:lnTo>
                  <a:pt x="304" y="328"/>
                </a:lnTo>
                <a:lnTo>
                  <a:pt x="344" y="328"/>
                </a:lnTo>
                <a:lnTo>
                  <a:pt x="384" y="328"/>
                </a:lnTo>
                <a:lnTo>
                  <a:pt x="416" y="328"/>
                </a:lnTo>
                <a:lnTo>
                  <a:pt x="456" y="320"/>
                </a:lnTo>
                <a:lnTo>
                  <a:pt x="488" y="320"/>
                </a:lnTo>
                <a:lnTo>
                  <a:pt x="528" y="320"/>
                </a:lnTo>
                <a:lnTo>
                  <a:pt x="560" y="312"/>
                </a:lnTo>
                <a:lnTo>
                  <a:pt x="600" y="312"/>
                </a:lnTo>
                <a:lnTo>
                  <a:pt x="632" y="304"/>
                </a:lnTo>
                <a:lnTo>
                  <a:pt x="664" y="304"/>
                </a:lnTo>
                <a:lnTo>
                  <a:pt x="664" y="0"/>
                </a:lnTo>
                <a:close/>
              </a:path>
            </a:pathLst>
          </a:custGeom>
          <a:gradFill rotWithShape="0">
            <a:gsLst>
              <a:gs pos="0">
                <a:srgbClr val="7B2441">
                  <a:gamma/>
                  <a:shade val="46275"/>
                  <a:invGamma/>
                </a:srgbClr>
              </a:gs>
              <a:gs pos="50000">
                <a:srgbClr val="7B2441"/>
              </a:gs>
              <a:gs pos="100000">
                <a:srgbClr val="7B2441">
                  <a:gamma/>
                  <a:shade val="46275"/>
                  <a:invGamma/>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21"/>
          <p:cNvSpPr>
            <a:spLocks/>
          </p:cNvSpPr>
          <p:nvPr/>
        </p:nvSpPr>
        <p:spPr bwMode="auto">
          <a:xfrm>
            <a:off x="3440113" y="3187700"/>
            <a:ext cx="1054100" cy="457200"/>
          </a:xfrm>
          <a:custGeom>
            <a:avLst/>
            <a:gdLst>
              <a:gd name="T0" fmla="*/ 664 w 664"/>
              <a:gd name="T1" fmla="*/ 256 h 288"/>
              <a:gd name="T2" fmla="*/ 632 w 664"/>
              <a:gd name="T3" fmla="*/ 256 h 288"/>
              <a:gd name="T4" fmla="*/ 600 w 664"/>
              <a:gd name="T5" fmla="*/ 264 h 288"/>
              <a:gd name="T6" fmla="*/ 560 w 664"/>
              <a:gd name="T7" fmla="*/ 264 h 288"/>
              <a:gd name="T8" fmla="*/ 528 w 664"/>
              <a:gd name="T9" fmla="*/ 272 h 288"/>
              <a:gd name="T10" fmla="*/ 488 w 664"/>
              <a:gd name="T11" fmla="*/ 272 h 288"/>
              <a:gd name="T12" fmla="*/ 456 w 664"/>
              <a:gd name="T13" fmla="*/ 272 h 288"/>
              <a:gd name="T14" fmla="*/ 416 w 664"/>
              <a:gd name="T15" fmla="*/ 280 h 288"/>
              <a:gd name="T16" fmla="*/ 384 w 664"/>
              <a:gd name="T17" fmla="*/ 280 h 288"/>
              <a:gd name="T18" fmla="*/ 344 w 664"/>
              <a:gd name="T19" fmla="*/ 280 h 288"/>
              <a:gd name="T20" fmla="*/ 304 w 664"/>
              <a:gd name="T21" fmla="*/ 280 h 288"/>
              <a:gd name="T22" fmla="*/ 272 w 664"/>
              <a:gd name="T23" fmla="*/ 288 h 288"/>
              <a:gd name="T24" fmla="*/ 232 w 664"/>
              <a:gd name="T25" fmla="*/ 288 h 288"/>
              <a:gd name="T26" fmla="*/ 192 w 664"/>
              <a:gd name="T27" fmla="*/ 288 h 288"/>
              <a:gd name="T28" fmla="*/ 152 w 664"/>
              <a:gd name="T29" fmla="*/ 288 h 288"/>
              <a:gd name="T30" fmla="*/ 112 w 664"/>
              <a:gd name="T31" fmla="*/ 288 h 288"/>
              <a:gd name="T32" fmla="*/ 80 w 664"/>
              <a:gd name="T33" fmla="*/ 288 h 288"/>
              <a:gd name="T34" fmla="*/ 40 w 664"/>
              <a:gd name="T35" fmla="*/ 288 h 288"/>
              <a:gd name="T36" fmla="*/ 0 w 664"/>
              <a:gd name="T37" fmla="*/ 280 h 288"/>
              <a:gd name="T38" fmla="*/ 152 w 664"/>
              <a:gd name="T39" fmla="*/ 0 h 288"/>
              <a:gd name="T40" fmla="*/ 664 w 664"/>
              <a:gd name="T41"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4" h="288">
                <a:moveTo>
                  <a:pt x="664" y="256"/>
                </a:moveTo>
                <a:lnTo>
                  <a:pt x="632" y="256"/>
                </a:lnTo>
                <a:lnTo>
                  <a:pt x="600" y="264"/>
                </a:lnTo>
                <a:lnTo>
                  <a:pt x="560" y="264"/>
                </a:lnTo>
                <a:lnTo>
                  <a:pt x="528" y="272"/>
                </a:lnTo>
                <a:lnTo>
                  <a:pt x="488" y="272"/>
                </a:lnTo>
                <a:lnTo>
                  <a:pt x="456" y="272"/>
                </a:lnTo>
                <a:lnTo>
                  <a:pt x="416" y="280"/>
                </a:lnTo>
                <a:lnTo>
                  <a:pt x="384" y="280"/>
                </a:lnTo>
                <a:lnTo>
                  <a:pt x="344" y="280"/>
                </a:lnTo>
                <a:lnTo>
                  <a:pt x="304" y="280"/>
                </a:lnTo>
                <a:lnTo>
                  <a:pt x="272" y="288"/>
                </a:lnTo>
                <a:lnTo>
                  <a:pt x="232" y="288"/>
                </a:lnTo>
                <a:lnTo>
                  <a:pt x="192" y="288"/>
                </a:lnTo>
                <a:lnTo>
                  <a:pt x="152" y="288"/>
                </a:lnTo>
                <a:lnTo>
                  <a:pt x="112" y="288"/>
                </a:lnTo>
                <a:lnTo>
                  <a:pt x="80" y="288"/>
                </a:lnTo>
                <a:lnTo>
                  <a:pt x="40" y="288"/>
                </a:lnTo>
                <a:lnTo>
                  <a:pt x="0" y="280"/>
                </a:lnTo>
                <a:lnTo>
                  <a:pt x="152" y="0"/>
                </a:lnTo>
                <a:lnTo>
                  <a:pt x="664" y="256"/>
                </a:lnTo>
                <a:close/>
              </a:path>
            </a:pathLst>
          </a:custGeom>
          <a:solidFill>
            <a:srgbClr val="7B24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Rectangle 22"/>
          <p:cNvSpPr>
            <a:spLocks noChangeArrowheads="1"/>
          </p:cNvSpPr>
          <p:nvPr/>
        </p:nvSpPr>
        <p:spPr bwMode="auto">
          <a:xfrm>
            <a:off x="6299200" y="1651000"/>
            <a:ext cx="127000" cy="127000"/>
          </a:xfrm>
          <a:prstGeom prst="rect">
            <a:avLst/>
          </a:prstGeom>
          <a:solidFill>
            <a:srgbClr val="AFA0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5" name="Rectangle 23"/>
          <p:cNvSpPr>
            <a:spLocks noChangeArrowheads="1"/>
          </p:cNvSpPr>
          <p:nvPr/>
        </p:nvSpPr>
        <p:spPr bwMode="auto">
          <a:xfrm>
            <a:off x="6481763" y="1581150"/>
            <a:ext cx="171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altLang="en-US" sz="1800" b="1">
                <a:solidFill>
                  <a:srgbClr val="FFFFFF"/>
                </a:solidFill>
              </a:rPr>
              <a:t>Gram negative</a:t>
            </a:r>
            <a:endParaRPr lang="en-GB" altLang="en-US" sz="1000" b="1">
              <a:solidFill>
                <a:srgbClr val="FFFFFF"/>
              </a:solidFill>
              <a:latin typeface="Times" charset="0"/>
            </a:endParaRPr>
          </a:p>
        </p:txBody>
      </p:sp>
      <p:sp>
        <p:nvSpPr>
          <p:cNvPr id="18456" name="Rectangle 24"/>
          <p:cNvSpPr>
            <a:spLocks noChangeArrowheads="1"/>
          </p:cNvSpPr>
          <p:nvPr/>
        </p:nvSpPr>
        <p:spPr bwMode="auto">
          <a:xfrm>
            <a:off x="6299200" y="2044700"/>
            <a:ext cx="127000" cy="127000"/>
          </a:xfrm>
          <a:prstGeom prst="rect">
            <a:avLst/>
          </a:prstGeom>
          <a:solidFill>
            <a:srgbClr val="007B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7" name="Rectangle 25"/>
          <p:cNvSpPr>
            <a:spLocks noChangeArrowheads="1"/>
          </p:cNvSpPr>
          <p:nvPr/>
        </p:nvSpPr>
        <p:spPr bwMode="auto">
          <a:xfrm>
            <a:off x="6481763" y="1974850"/>
            <a:ext cx="165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altLang="en-US" sz="1800" b="1">
                <a:solidFill>
                  <a:srgbClr val="FFFFFF"/>
                </a:solidFill>
              </a:rPr>
              <a:t>Gram positive</a:t>
            </a:r>
            <a:endParaRPr lang="en-GB" altLang="en-US" sz="1000" b="1">
              <a:solidFill>
                <a:srgbClr val="FFFFFF"/>
              </a:solidFill>
              <a:latin typeface="Times" charset="0"/>
            </a:endParaRPr>
          </a:p>
        </p:txBody>
      </p:sp>
      <p:sp>
        <p:nvSpPr>
          <p:cNvPr id="18458" name="Rectangle 26"/>
          <p:cNvSpPr>
            <a:spLocks noChangeArrowheads="1"/>
          </p:cNvSpPr>
          <p:nvPr/>
        </p:nvSpPr>
        <p:spPr bwMode="auto">
          <a:xfrm>
            <a:off x="6299200" y="2438400"/>
            <a:ext cx="127000" cy="127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59" name="Rectangle 27"/>
          <p:cNvSpPr>
            <a:spLocks noChangeArrowheads="1"/>
          </p:cNvSpPr>
          <p:nvPr/>
        </p:nvSpPr>
        <p:spPr bwMode="auto">
          <a:xfrm>
            <a:off x="6456241" y="2379133"/>
            <a:ext cx="187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altLang="en-US" sz="1800" b="1">
                <a:solidFill>
                  <a:srgbClr val="FFFFFF"/>
                </a:solidFill>
              </a:rPr>
              <a:t>Fungal infection</a:t>
            </a:r>
            <a:endParaRPr lang="en-GB" altLang="en-US" sz="1000" b="1">
              <a:solidFill>
                <a:srgbClr val="FFFFFF"/>
              </a:solidFill>
              <a:latin typeface="Times" charset="0"/>
            </a:endParaRPr>
          </a:p>
        </p:txBody>
      </p:sp>
      <p:sp>
        <p:nvSpPr>
          <p:cNvPr id="18460" name="Rectangle 28"/>
          <p:cNvSpPr>
            <a:spLocks noChangeArrowheads="1"/>
          </p:cNvSpPr>
          <p:nvPr/>
        </p:nvSpPr>
        <p:spPr bwMode="auto">
          <a:xfrm>
            <a:off x="6299200" y="2819400"/>
            <a:ext cx="127000" cy="127000"/>
          </a:xfrm>
          <a:prstGeom prst="rect">
            <a:avLst/>
          </a:prstGeom>
          <a:solidFill>
            <a:srgbClr val="7B244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61" name="Rectangle 29"/>
          <p:cNvSpPr>
            <a:spLocks noChangeArrowheads="1"/>
          </p:cNvSpPr>
          <p:nvPr/>
        </p:nvSpPr>
        <p:spPr bwMode="auto">
          <a:xfrm>
            <a:off x="6507041" y="2761191"/>
            <a:ext cx="1778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altLang="en-US" sz="1800" b="1">
                <a:solidFill>
                  <a:srgbClr val="FFFFFF"/>
                </a:solidFill>
              </a:rPr>
              <a:t>Mixed bacterial</a:t>
            </a:r>
            <a:endParaRPr lang="en-GB" altLang="en-US" sz="1000" b="1">
              <a:solidFill>
                <a:srgbClr val="FFFFFF"/>
              </a:solidFill>
              <a:latin typeface="Times" charset="0"/>
            </a:endParaRPr>
          </a:p>
        </p:txBody>
      </p:sp>
      <p:sp>
        <p:nvSpPr>
          <p:cNvPr id="18462" name="Rectangle 30"/>
          <p:cNvSpPr>
            <a:spLocks noChangeArrowheads="1"/>
          </p:cNvSpPr>
          <p:nvPr/>
        </p:nvSpPr>
        <p:spPr bwMode="auto">
          <a:xfrm>
            <a:off x="6299200" y="3213100"/>
            <a:ext cx="127000" cy="1270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63" name="Rectangle 31"/>
          <p:cNvSpPr>
            <a:spLocks noChangeArrowheads="1"/>
          </p:cNvSpPr>
          <p:nvPr/>
        </p:nvSpPr>
        <p:spPr bwMode="auto">
          <a:xfrm>
            <a:off x="6486282" y="3143250"/>
            <a:ext cx="146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altLang="en-US" sz="1800" b="1">
                <a:solidFill>
                  <a:srgbClr val="FFFFFF"/>
                </a:solidFill>
              </a:rPr>
              <a:t>Other mixed</a:t>
            </a:r>
            <a:endParaRPr lang="en-GB" altLang="en-US" sz="1000" b="1">
              <a:solidFill>
                <a:srgbClr val="FFFFFF"/>
              </a:solidFill>
              <a:latin typeface="Times" charset="0"/>
            </a:endParaRPr>
          </a:p>
        </p:txBody>
      </p:sp>
      <p:sp>
        <p:nvSpPr>
          <p:cNvPr id="18464" name="Rectangle 32"/>
          <p:cNvSpPr>
            <a:spLocks noChangeArrowheads="1"/>
          </p:cNvSpPr>
          <p:nvPr/>
        </p:nvSpPr>
        <p:spPr bwMode="auto">
          <a:xfrm>
            <a:off x="6299200" y="3606800"/>
            <a:ext cx="127000" cy="127000"/>
          </a:xfrm>
          <a:prstGeom prst="rect">
            <a:avLst/>
          </a:prstGeom>
          <a:solidFill>
            <a:srgbClr val="F7CE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65" name="Rectangle 33"/>
          <p:cNvSpPr>
            <a:spLocks noChangeArrowheads="1"/>
          </p:cNvSpPr>
          <p:nvPr/>
        </p:nvSpPr>
        <p:spPr bwMode="auto">
          <a:xfrm>
            <a:off x="6481763" y="3536950"/>
            <a:ext cx="153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spcBef>
                <a:spcPct val="30000"/>
              </a:spcBef>
            </a:pPr>
            <a:r>
              <a:rPr lang="en-GB" altLang="en-US" sz="1800" b="1">
                <a:solidFill>
                  <a:srgbClr val="FFFFFF"/>
                </a:solidFill>
              </a:rPr>
              <a:t>Unconfirmed</a:t>
            </a:r>
            <a:endParaRPr lang="en-GB" altLang="en-US" sz="1000" b="1">
              <a:solidFill>
                <a:srgbClr val="FFFFFF"/>
              </a:solidFill>
              <a:latin typeface="Times" charset="0"/>
            </a:endParaRPr>
          </a:p>
        </p:txBody>
      </p:sp>
      <p:sp>
        <p:nvSpPr>
          <p:cNvPr id="18466" name="Text Box 34"/>
          <p:cNvSpPr txBox="1">
            <a:spLocks noChangeArrowheads="1"/>
          </p:cNvSpPr>
          <p:nvPr/>
        </p:nvSpPr>
        <p:spPr bwMode="auto">
          <a:xfrm>
            <a:off x="4198938" y="2616200"/>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a:spcBef>
                <a:spcPct val="30000"/>
              </a:spcBef>
            </a:pPr>
            <a:r>
              <a:rPr lang="en-GB" altLang="en-US" sz="1600" b="1">
                <a:solidFill>
                  <a:schemeClr val="bg2"/>
                </a:solidFill>
              </a:rPr>
              <a:t>20%</a:t>
            </a:r>
          </a:p>
        </p:txBody>
      </p:sp>
      <p:sp>
        <p:nvSpPr>
          <p:cNvPr id="18467" name="Text Box 35"/>
          <p:cNvSpPr txBox="1">
            <a:spLocks noChangeArrowheads="1"/>
          </p:cNvSpPr>
          <p:nvPr/>
        </p:nvSpPr>
        <p:spPr bwMode="auto">
          <a:xfrm>
            <a:off x="4941888" y="3079750"/>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a:spcBef>
                <a:spcPct val="30000"/>
              </a:spcBef>
            </a:pPr>
            <a:r>
              <a:rPr lang="en-GB" altLang="en-US" sz="1600" b="1">
                <a:solidFill>
                  <a:schemeClr val="bg2"/>
                </a:solidFill>
              </a:rPr>
              <a:t>19%</a:t>
            </a:r>
          </a:p>
        </p:txBody>
      </p:sp>
      <p:sp>
        <p:nvSpPr>
          <p:cNvPr id="18468" name="Text Box 36"/>
          <p:cNvSpPr txBox="1">
            <a:spLocks noChangeArrowheads="1"/>
          </p:cNvSpPr>
          <p:nvPr/>
        </p:nvSpPr>
        <p:spPr bwMode="auto">
          <a:xfrm>
            <a:off x="3654425" y="3359150"/>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a:spcBef>
                <a:spcPct val="30000"/>
              </a:spcBef>
            </a:pPr>
            <a:r>
              <a:rPr lang="en-GB" altLang="en-US" sz="1600" b="1"/>
              <a:t>10%</a:t>
            </a:r>
          </a:p>
        </p:txBody>
      </p:sp>
      <p:sp>
        <p:nvSpPr>
          <p:cNvPr id="18469" name="Text Box 37"/>
          <p:cNvSpPr txBox="1">
            <a:spLocks noChangeArrowheads="1"/>
          </p:cNvSpPr>
          <p:nvPr/>
        </p:nvSpPr>
        <p:spPr bwMode="auto">
          <a:xfrm>
            <a:off x="2120900" y="2913063"/>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a:spcBef>
                <a:spcPct val="30000"/>
              </a:spcBef>
            </a:pPr>
            <a:r>
              <a:rPr lang="en-GB" altLang="en-US" sz="1600" b="1">
                <a:solidFill>
                  <a:schemeClr val="bg2"/>
                </a:solidFill>
              </a:rPr>
              <a:t>45%</a:t>
            </a:r>
          </a:p>
        </p:txBody>
      </p:sp>
      <p:sp>
        <p:nvSpPr>
          <p:cNvPr id="18470" name="Text Box 38"/>
          <p:cNvSpPr txBox="1">
            <a:spLocks noChangeArrowheads="1"/>
          </p:cNvSpPr>
          <p:nvPr/>
        </p:nvSpPr>
        <p:spPr bwMode="auto">
          <a:xfrm>
            <a:off x="3036888" y="3411538"/>
            <a:ext cx="293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a:spcBef>
                <a:spcPct val="30000"/>
              </a:spcBef>
            </a:pPr>
            <a:r>
              <a:rPr lang="en-GB" altLang="en-US" sz="1600" b="1">
                <a:solidFill>
                  <a:schemeClr val="bg2"/>
                </a:solidFill>
              </a:rPr>
              <a:t>3%</a:t>
            </a:r>
          </a:p>
        </p:txBody>
      </p:sp>
      <p:sp>
        <p:nvSpPr>
          <p:cNvPr id="18471" name="Text Box 39"/>
          <p:cNvSpPr txBox="1">
            <a:spLocks noChangeArrowheads="1"/>
          </p:cNvSpPr>
          <p:nvPr/>
        </p:nvSpPr>
        <p:spPr bwMode="auto">
          <a:xfrm>
            <a:off x="4506913" y="3362325"/>
            <a:ext cx="293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a:spcBef>
                <a:spcPct val="30000"/>
              </a:spcBef>
            </a:pPr>
            <a:r>
              <a:rPr lang="en-GB" altLang="en-US" sz="1600" b="1">
                <a:solidFill>
                  <a:schemeClr val="bg2"/>
                </a:solidFill>
              </a:rPr>
              <a:t>3%</a:t>
            </a:r>
          </a:p>
        </p:txBody>
      </p:sp>
    </p:spTree>
  </p:cSld>
  <p:clrMapOvr>
    <a:masterClrMapping/>
  </p:clrMapOvr>
  <p:transition/>
</p:sld>
</file>

<file path=ppt/theme/theme1.xml><?xml version="1.0" encoding="utf-8"?>
<a:theme xmlns:a="http://schemas.openxmlformats.org/drawingml/2006/main" name="Default Design">
  <a:themeElements>
    <a:clrScheme name="">
      <a:dk1>
        <a:srgbClr val="000000"/>
      </a:dk1>
      <a:lt1>
        <a:srgbClr val="FFFFFF"/>
      </a:lt1>
      <a:dk2>
        <a:srgbClr val="003399"/>
      </a:dk2>
      <a:lt2>
        <a:srgbClr val="FFCC00"/>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2744</Words>
  <Application>Microsoft Macintosh PowerPoint</Application>
  <PresentationFormat>On-screen Show (4:3)</PresentationFormat>
  <Paragraphs>345</Paragraphs>
  <Slides>33</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Times</vt:lpstr>
      <vt:lpstr>Times New Roman</vt:lpstr>
      <vt:lpstr>Wingdings</vt:lpstr>
      <vt:lpstr>Default Design</vt:lpstr>
      <vt:lpstr>Clip</vt:lpstr>
      <vt:lpstr> Sepsis 2020 update</vt:lpstr>
      <vt:lpstr>The problem of sepsis</vt:lpstr>
      <vt:lpstr>PowerPoint Presentation</vt:lpstr>
      <vt:lpstr>PowerPoint Presentation</vt:lpstr>
      <vt:lpstr>What is ‘sepsis’?</vt:lpstr>
      <vt:lpstr>Prevalence and hospital mortality associated with sepsis</vt:lpstr>
      <vt:lpstr>The prognostic effect of organ dysfunction in sepsis</vt:lpstr>
      <vt:lpstr>Hospital mortality associated with sepsis  by APACHE II score</vt:lpstr>
      <vt:lpstr>Pathogens involved in sepsis</vt:lpstr>
      <vt:lpstr>Sepsis (formerly ‘severe sepsis’) The result of the body’s over-response to infection</vt:lpstr>
      <vt:lpstr>Inflammatory response to infection</vt:lpstr>
      <vt:lpstr>PowerPoint Presentation</vt:lpstr>
      <vt:lpstr>We no longer talk about ‘SIRS’ – SIRS is normal</vt:lpstr>
      <vt:lpstr>NEW: infection-inflammation vs sepsis</vt:lpstr>
      <vt:lpstr>PowerPoint Presentation</vt:lpstr>
      <vt:lpstr>All hospitals are required to screen for sepsis</vt:lpstr>
      <vt:lpstr>Is this sepsis?</vt:lpstr>
      <vt:lpstr>PowerPoint Presentation</vt:lpstr>
      <vt:lpstr>PowerPoint Presentation</vt:lpstr>
      <vt:lpstr>Screening for sepsis</vt:lpstr>
      <vt:lpstr>Screening for sepsis</vt:lpstr>
      <vt:lpstr>Biochemical markers of severe illness</vt:lpstr>
      <vt:lpstr>When do I ‘think sepsis’?</vt:lpstr>
      <vt:lpstr>Summary: what is sepsis?</vt:lpstr>
      <vt:lpstr>The updated ‘Sepsis Six'</vt:lpstr>
      <vt:lpstr>Sepsis Six: a word of caution …</vt:lpstr>
      <vt:lpstr>Don’t stop after the ‘Sepsis Six’</vt:lpstr>
      <vt:lpstr>Summary</vt:lpstr>
      <vt:lpstr>Questions?</vt:lpstr>
      <vt:lpstr>Is this sepsis? 1</vt:lpstr>
      <vt:lpstr>Is this sepsis? 2</vt:lpstr>
      <vt:lpstr>Is this sepsis? 3</vt:lpstr>
      <vt:lpstr>Is this sepsis? 4</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dc:title>
  <dc:creator>Nicola</dc:creator>
  <cp:lastModifiedBy>Nicola Cooper</cp:lastModifiedBy>
  <cp:revision>144</cp:revision>
  <cp:lastPrinted>2018-07-31T09:40:27Z</cp:lastPrinted>
  <dcterms:created xsi:type="dcterms:W3CDTF">2002-08-29T15:23:56Z</dcterms:created>
  <dcterms:modified xsi:type="dcterms:W3CDTF">2020-07-21T14:26:08Z</dcterms:modified>
</cp:coreProperties>
</file>