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310" r:id="rId3"/>
    <p:sldId id="295" r:id="rId4"/>
    <p:sldId id="298" r:id="rId5"/>
    <p:sldId id="299" r:id="rId6"/>
    <p:sldId id="300" r:id="rId7"/>
    <p:sldId id="302" r:id="rId8"/>
    <p:sldId id="303" r:id="rId9"/>
    <p:sldId id="304" r:id="rId10"/>
    <p:sldId id="305" r:id="rId11"/>
    <p:sldId id="307" r:id="rId12"/>
    <p:sldId id="306" r:id="rId13"/>
    <p:sldId id="309" r:id="rId14"/>
    <p:sldId id="261" r:id="rId15"/>
    <p:sldId id="328" r:id="rId16"/>
    <p:sldId id="277" r:id="rId17"/>
    <p:sldId id="329" r:id="rId18"/>
    <p:sldId id="314" r:id="rId19"/>
    <p:sldId id="327" r:id="rId20"/>
    <p:sldId id="257" r:id="rId21"/>
    <p:sldId id="258" r:id="rId22"/>
    <p:sldId id="259" r:id="rId23"/>
    <p:sldId id="260" r:id="rId24"/>
    <p:sldId id="33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68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E254C-8BAC-4C56-8777-50088BE3BFBD}" type="datetimeFigureOut">
              <a:rPr lang="en-GB" smtClean="0"/>
              <a:t>24/09/17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D7CB9-D476-44A5-9257-1CC492A720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1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D7CB9-D476-44A5-9257-1CC492A7202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600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D7CB9-D476-44A5-9257-1CC492A7202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39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D7CB9-D476-44A5-9257-1CC492A7202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939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ED7CB9-D476-44A5-9257-1CC492A7202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933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A7BF-8697-4DB0-B53E-2A04FCD5DA43}" type="datetimeFigureOut">
              <a:rPr lang="en-GB" smtClean="0"/>
              <a:t>24/09/17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820-2427-4242-9D30-DE7F467E1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14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A7BF-8697-4DB0-B53E-2A04FCD5DA43}" type="datetimeFigureOut">
              <a:rPr lang="en-GB" smtClean="0"/>
              <a:t>24/09/17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820-2427-4242-9D30-DE7F467E1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42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A7BF-8697-4DB0-B53E-2A04FCD5DA43}" type="datetimeFigureOut">
              <a:rPr lang="en-GB" smtClean="0"/>
              <a:t>24/09/17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820-2427-4242-9D30-DE7F467E1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371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A7BF-8697-4DB0-B53E-2A04FCD5DA43}" type="datetimeFigureOut">
              <a:rPr lang="en-GB" smtClean="0"/>
              <a:t>24/09/17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820-2427-4242-9D30-DE7F467E1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58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A7BF-8697-4DB0-B53E-2A04FCD5DA43}" type="datetimeFigureOut">
              <a:rPr lang="en-GB" smtClean="0"/>
              <a:t>24/09/17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820-2427-4242-9D30-DE7F467E1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65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A7BF-8697-4DB0-B53E-2A04FCD5DA43}" type="datetimeFigureOut">
              <a:rPr lang="en-GB" smtClean="0"/>
              <a:t>24/09/17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820-2427-4242-9D30-DE7F467E1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493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A7BF-8697-4DB0-B53E-2A04FCD5DA43}" type="datetimeFigureOut">
              <a:rPr lang="en-GB" smtClean="0"/>
              <a:t>24/09/17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820-2427-4242-9D30-DE7F467E1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A7BF-8697-4DB0-B53E-2A04FCD5DA43}" type="datetimeFigureOut">
              <a:rPr lang="en-GB" smtClean="0"/>
              <a:t>24/09/17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820-2427-4242-9D30-DE7F467E1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149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A7BF-8697-4DB0-B53E-2A04FCD5DA43}" type="datetimeFigureOut">
              <a:rPr lang="en-GB" smtClean="0"/>
              <a:t>24/09/17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820-2427-4242-9D30-DE7F467E1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44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A7BF-8697-4DB0-B53E-2A04FCD5DA43}" type="datetimeFigureOut">
              <a:rPr lang="en-GB" smtClean="0"/>
              <a:t>24/09/17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820-2427-4242-9D30-DE7F467E1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821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A7BF-8697-4DB0-B53E-2A04FCD5DA43}" type="datetimeFigureOut">
              <a:rPr lang="en-GB" smtClean="0"/>
              <a:t>24/09/17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4B820-2427-4242-9D30-DE7F467E1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873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BA7BF-8697-4DB0-B53E-2A04FCD5DA43}" type="datetimeFigureOut">
              <a:rPr lang="en-GB" smtClean="0"/>
              <a:t>24/09/17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4B820-2427-4242-9D30-DE7F467E19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912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Rash and Anaphylaxis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</a:p>
          <a:p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Habib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Haider</a:t>
            </a: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AIM / GIM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643434" cy="1580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dermnetnz.org/reactions/img/morbilliform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653136"/>
            <a:ext cx="2320290" cy="19831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4255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SJS/TEN vs. </a:t>
            </a:r>
            <a:r>
              <a:rPr lang="en-GB" dirty="0" err="1" smtClean="0"/>
              <a:t>erythema</a:t>
            </a:r>
            <a:r>
              <a:rPr lang="en-GB" dirty="0" smtClean="0"/>
              <a:t> </a:t>
            </a:r>
            <a:r>
              <a:rPr lang="en-GB" dirty="0" err="1" smtClean="0"/>
              <a:t>multiforme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3528" y="1600200"/>
          <a:ext cx="8424936" cy="4070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2468"/>
                <a:gridCol w="4212468"/>
              </a:tblGrid>
              <a:tr h="344535">
                <a:tc>
                  <a:txBody>
                    <a:bodyPr/>
                    <a:lstStyle/>
                    <a:p>
                      <a:r>
                        <a:rPr lang="en-GB" dirty="0" smtClean="0"/>
                        <a:t>SJS/TEN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</a:t>
                      </a:r>
                      <a:r>
                        <a:rPr lang="en-GB" sz="1800" dirty="0" smtClean="0"/>
                        <a:t>M</a:t>
                      </a:r>
                      <a:endParaRPr lang="en-GB" dirty="0"/>
                    </a:p>
                  </a:txBody>
                  <a:tcPr/>
                </a:tc>
              </a:tr>
              <a:tr h="344535">
                <a:tc>
                  <a:txBody>
                    <a:bodyPr/>
                    <a:lstStyle/>
                    <a:p>
                      <a:r>
                        <a:rPr lang="en-GB" dirty="0" smtClean="0"/>
                        <a:t>Commonly</a:t>
                      </a:r>
                      <a:r>
                        <a:rPr lang="en-GB" sz="1800" dirty="0" smtClean="0"/>
                        <a:t> drug induced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Commonly associated with infection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44535">
                <a:tc>
                  <a:txBody>
                    <a:bodyPr/>
                    <a:lstStyle/>
                    <a:p>
                      <a:r>
                        <a:rPr lang="en-GB" dirty="0" smtClean="0"/>
                        <a:t>Atypical target lesions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Typical or atypical target lesions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344535">
                <a:tc>
                  <a:txBody>
                    <a:bodyPr/>
                    <a:lstStyle/>
                    <a:p>
                      <a:r>
                        <a:rPr lang="en-GB" dirty="0" smtClean="0"/>
                        <a:t>Starts on face and trunk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Starts distally</a:t>
                      </a:r>
                    </a:p>
                    <a:p>
                      <a:endParaRPr lang="en-GB" dirty="0"/>
                    </a:p>
                  </a:txBody>
                  <a:tcPr/>
                </a:tc>
              </a:tr>
              <a:tr h="594677">
                <a:tc>
                  <a:txBody>
                    <a:bodyPr/>
                    <a:lstStyle/>
                    <a:p>
                      <a:r>
                        <a:rPr lang="en-GB" dirty="0" smtClean="0"/>
                        <a:t>Mucosal involvement common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Mucosal involvement rare (</a:t>
                      </a:r>
                      <a:r>
                        <a:rPr lang="en-GB" dirty="0" err="1" smtClean="0"/>
                        <a:t>bullous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E</a:t>
                      </a:r>
                      <a:r>
                        <a:rPr lang="en-GB" sz="1800" dirty="0" smtClean="0"/>
                        <a:t>M)</a:t>
                      </a:r>
                      <a:endParaRPr lang="en-GB" dirty="0" smtClean="0"/>
                    </a:p>
                  </a:txBody>
                  <a:tcPr/>
                </a:tc>
              </a:tr>
              <a:tr h="594677">
                <a:tc>
                  <a:txBody>
                    <a:bodyPr/>
                    <a:lstStyle/>
                    <a:p>
                      <a:r>
                        <a:rPr lang="en-GB" dirty="0" smtClean="0"/>
                        <a:t>Sick patient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Well patient</a:t>
                      </a:r>
                    </a:p>
                  </a:txBody>
                  <a:tcPr/>
                </a:tc>
              </a:tr>
              <a:tr h="594677">
                <a:tc>
                  <a:txBody>
                    <a:bodyPr/>
                    <a:lstStyle/>
                    <a:p>
                      <a:r>
                        <a:rPr lang="en-GB" dirty="0" smtClean="0"/>
                        <a:t>Systemic features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Lack of systemic features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296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Erythroder</a:t>
            </a:r>
            <a:r>
              <a:rPr lang="en-GB" sz="4400" dirty="0" smtClean="0"/>
              <a:t>m</a:t>
            </a:r>
            <a:r>
              <a:rPr lang="en-GB" dirty="0" smtClean="0"/>
              <a:t>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295130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72741"/>
            <a:ext cx="291465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699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Erythroder</a:t>
            </a:r>
            <a:r>
              <a:rPr lang="en-GB" sz="4800" dirty="0" err="1" smtClean="0"/>
              <a:t>m</a:t>
            </a:r>
            <a:r>
              <a:rPr lang="en-GB" dirty="0" err="1" smtClean="0"/>
              <a:t>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Inflammation of greater than 80-90% of the skin</a:t>
            </a:r>
          </a:p>
          <a:p>
            <a:r>
              <a:rPr lang="en-GB" dirty="0" smtClean="0"/>
              <a:t>May be systemically unwell with fluid and electrolyte imbalance and loss of thermoregulation</a:t>
            </a:r>
          </a:p>
          <a:p>
            <a:r>
              <a:rPr lang="en-GB" dirty="0" smtClean="0"/>
              <a:t>Various causes, can sometimes be differentiated from history and examination</a:t>
            </a:r>
          </a:p>
        </p:txBody>
      </p:sp>
    </p:spTree>
    <p:extLst>
      <p:ext uri="{BB962C8B-B14F-4D97-AF65-F5344CB8AC3E}">
        <p14:creationId xmlns:p14="http://schemas.microsoft.com/office/powerpoint/2010/main" val="367383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Management of </a:t>
            </a:r>
            <a:r>
              <a:rPr lang="en-GB" dirty="0" err="1" smtClean="0"/>
              <a:t>erythroderma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need admission for</a:t>
            </a:r>
          </a:p>
          <a:p>
            <a:pPr lvl="1"/>
            <a:r>
              <a:rPr lang="en-GB" dirty="0" smtClean="0"/>
              <a:t>Bed rest</a:t>
            </a:r>
          </a:p>
          <a:p>
            <a:pPr lvl="1"/>
            <a:r>
              <a:rPr lang="en-GB" dirty="0" smtClean="0"/>
              <a:t>Observations</a:t>
            </a:r>
          </a:p>
          <a:p>
            <a:pPr lvl="1"/>
            <a:r>
              <a:rPr lang="en-GB" dirty="0" smtClean="0"/>
              <a:t>Fluid resuscitation</a:t>
            </a:r>
          </a:p>
          <a:p>
            <a:pPr lvl="1"/>
            <a:r>
              <a:rPr lang="en-GB" dirty="0" smtClean="0"/>
              <a:t>Temperature regulation</a:t>
            </a:r>
          </a:p>
          <a:p>
            <a:r>
              <a:rPr lang="en-GB" dirty="0" smtClean="0"/>
              <a:t>Intensive emollient therapy</a:t>
            </a:r>
          </a:p>
          <a:p>
            <a:r>
              <a:rPr lang="en-GB" dirty="0" smtClean="0"/>
              <a:t>Systemic therapy</a:t>
            </a:r>
          </a:p>
          <a:p>
            <a:pPr lvl="1"/>
            <a:r>
              <a:rPr lang="en-GB" dirty="0" smtClean="0"/>
              <a:t>Directed at underlying cause if possible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291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Rashes - Vasculitis</a:t>
            </a:r>
            <a:endParaRPr lang="en-GB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0" y="2132856"/>
            <a:ext cx="2376264" cy="1606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2520280" cy="164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26847"/>
            <a:ext cx="2160240" cy="1600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8" y="4274399"/>
            <a:ext cx="2435727" cy="16559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61"/>
          <a:stretch/>
        </p:blipFill>
        <p:spPr bwMode="auto">
          <a:xfrm>
            <a:off x="3059832" y="4076504"/>
            <a:ext cx="2952328" cy="2051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861048"/>
            <a:ext cx="2376264" cy="2501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591780" y="1571232"/>
            <a:ext cx="3312368" cy="449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 smtClean="0"/>
              <a:t>Discoid lupus erythematosus</a:t>
            </a:r>
            <a:endParaRPr lang="en-GB" sz="20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51520" y="6128224"/>
            <a:ext cx="2736304" cy="6040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 smtClean="0"/>
              <a:t>Scleroderma</a:t>
            </a:r>
            <a:br>
              <a:rPr lang="en-GB" sz="1800" dirty="0" smtClean="0"/>
            </a:br>
            <a:r>
              <a:rPr lang="en-GB" sz="1400" dirty="0" smtClean="0"/>
              <a:t>Localised, limited cutaneous (CREST) or systemic/diffuse</a:t>
            </a:r>
            <a:endParaRPr lang="en-GB" sz="18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59832" y="6400482"/>
            <a:ext cx="5472608" cy="3697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Dermatomyositis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203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 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Bloods – ESR &amp; CRP</a:t>
            </a:r>
          </a:p>
          <a:p>
            <a:r>
              <a:rPr lang="en-GB" dirty="0" smtClean="0"/>
              <a:t>Autoimmune profile</a:t>
            </a:r>
          </a:p>
          <a:p>
            <a:r>
              <a:rPr lang="en-GB" dirty="0" smtClean="0"/>
              <a:t>ANA, ANCA, Complement Factors</a:t>
            </a:r>
          </a:p>
          <a:p>
            <a:r>
              <a:rPr lang="en-GB" dirty="0" smtClean="0"/>
              <a:t>Specific Antibodies</a:t>
            </a:r>
          </a:p>
          <a:p>
            <a:r>
              <a:rPr lang="en-GB" dirty="0" smtClean="0"/>
              <a:t>Urine Dipstick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26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Skin manifestations in GI Diseases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37"/>
          <a:stretch/>
        </p:blipFill>
        <p:spPr bwMode="auto">
          <a:xfrm>
            <a:off x="971600" y="1556792"/>
            <a:ext cx="2857500" cy="2668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81979"/>
            <a:ext cx="3492388" cy="2568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82589"/>
            <a:ext cx="2952328" cy="1915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95536" y="4365104"/>
            <a:ext cx="2755032" cy="834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Erythema </a:t>
            </a:r>
            <a:r>
              <a:rPr lang="en-GB" dirty="0" err="1" smtClean="0"/>
              <a:t>Nodosum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Inflammatory bowel disease, sarcoidosis, Strep A, TB, COCP</a:t>
            </a:r>
            <a:endParaRPr lang="en-GB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36096" y="4220554"/>
            <a:ext cx="323172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Dermatitis </a:t>
            </a:r>
            <a:r>
              <a:rPr lang="en-GB" dirty="0" err="1" smtClean="0"/>
              <a:t>Herpetiformis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Coeliac disease</a:t>
            </a:r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372200" y="5630751"/>
            <a:ext cx="2664296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Pyoderma </a:t>
            </a:r>
            <a:r>
              <a:rPr lang="en-GB" dirty="0" err="1" smtClean="0"/>
              <a:t>gangrenosum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Inflammatory bowel disease, rheumatoid arthritis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365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Skin manifestations in Endo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783665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 descr="http://medical.cdn.patient.co.uk/images/om934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898" y="1628800"/>
            <a:ext cx="424847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43252" y="4213274"/>
            <a:ext cx="252028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Pretibial Myxoedema </a:t>
            </a:r>
            <a:endParaRPr lang="en-GB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97263" y="3702340"/>
            <a:ext cx="3061742" cy="834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Thyroid eye disease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198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Skin manifestations in Endo</a:t>
            </a:r>
            <a:endParaRPr lang="en-GB" dirty="0"/>
          </a:p>
        </p:txBody>
      </p:sp>
      <p:pic>
        <p:nvPicPr>
          <p:cNvPr id="4" name="Picture 2" descr="http://www.dermnetnz.org/doctors/systemic/images/endo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09" y="2083222"/>
            <a:ext cx="3521365" cy="26251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031241" cy="2552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25624" y="4819526"/>
            <a:ext cx="3026296" cy="625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Necrobiosis </a:t>
            </a:r>
            <a:r>
              <a:rPr lang="en-GB" dirty="0" err="1" smtClean="0"/>
              <a:t>lipoidica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Diabetes mellitus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935492" y="4819526"/>
            <a:ext cx="3600399" cy="744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Vitiligo</a:t>
            </a:r>
            <a:br>
              <a:rPr lang="en-GB" smtClean="0"/>
            </a:br>
            <a:r>
              <a:rPr lang="en-GB" sz="2400" smtClean="0"/>
              <a:t>Other autoimmune disease e.g. diabetes, Addison’s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42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Skin Manifestations in </a:t>
            </a:r>
            <a:r>
              <a:rPr lang="en-GB" dirty="0" err="1" smtClean="0"/>
              <a:t>Pulm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5424"/>
            <a:ext cx="3168352" cy="379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032448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220072" y="5787057"/>
            <a:ext cx="2771800" cy="864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400" dirty="0" smtClean="0"/>
              <a:t>Mycoplasma pneumoniae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 Herpes simplex virus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Drugs</a:t>
            </a:r>
            <a:endParaRPr lang="en-GB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1560" y="5627354"/>
            <a:ext cx="2771800" cy="8979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400" dirty="0" smtClean="0"/>
              <a:t>Lupus </a:t>
            </a:r>
            <a:r>
              <a:rPr lang="en-GB" sz="1400" dirty="0" err="1" smtClean="0"/>
              <a:t>Perino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69030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Unwell Patient with a Rash</a:t>
            </a:r>
          </a:p>
          <a:p>
            <a:r>
              <a:rPr lang="en-GB" dirty="0" smtClean="0"/>
              <a:t>Recognise Dermatological emergencies</a:t>
            </a:r>
          </a:p>
          <a:p>
            <a:r>
              <a:rPr lang="en-GB" dirty="0" smtClean="0"/>
              <a:t>Cutaneous Manifestation of Systemic Diseases</a:t>
            </a:r>
          </a:p>
          <a:p>
            <a:r>
              <a:rPr lang="en-GB" dirty="0" smtClean="0"/>
              <a:t>Vasculitis </a:t>
            </a:r>
          </a:p>
          <a:p>
            <a:r>
              <a:rPr lang="en-GB" dirty="0" smtClean="0"/>
              <a:t>Hypersensitivity Reactions</a:t>
            </a:r>
          </a:p>
          <a:p>
            <a:r>
              <a:rPr lang="en-GB" dirty="0" smtClean="0"/>
              <a:t>Anaphylaxis</a:t>
            </a:r>
          </a:p>
          <a:p>
            <a:r>
              <a:rPr lang="en-GB" dirty="0" smtClean="0"/>
              <a:t>Resus Council &amp; NICE Guidelines of Anaphylaxis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029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Hypersensitivity reactions</a:t>
            </a:r>
            <a:endParaRPr lang="en-GB" dirty="0"/>
          </a:p>
        </p:txBody>
      </p:sp>
      <p:pic>
        <p:nvPicPr>
          <p:cNvPr id="2055" name="Picture 7" descr="H:\GIM Teaching 2017\Captur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876" y="2774471"/>
            <a:ext cx="6269037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:\GIM Teaching 2017\Cap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13" y="4107971"/>
            <a:ext cx="6278563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:\GIM Teaching 2017\Capture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13" y="5399170"/>
            <a:ext cx="6278563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:\GIM Teaching 2017\Cap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51" y="1484784"/>
            <a:ext cx="6288087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08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Anaphylaxis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Serious Type I </a:t>
            </a:r>
            <a:r>
              <a:rPr lang="en-GB" dirty="0" smtClean="0"/>
              <a:t>reactions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• Laryngeal oedema &amp; Bronchospasm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• Hypotension/collapse – Anaphylactic Shock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• Onset </a:t>
            </a:r>
            <a:r>
              <a:rPr lang="en-GB" dirty="0"/>
              <a:t>usually </a:t>
            </a:r>
            <a:r>
              <a:rPr lang="en-GB" dirty="0" smtClean="0"/>
              <a:t>within minutes/seconds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 Almost invariably</a:t>
            </a:r>
          </a:p>
          <a:p>
            <a:pPr marL="0" indent="0">
              <a:buNone/>
            </a:pPr>
            <a:r>
              <a:rPr lang="en-GB" dirty="0"/>
              <a:t>symptoms begin within </a:t>
            </a:r>
            <a:r>
              <a:rPr lang="en-GB" dirty="0" smtClean="0"/>
              <a:t>60 mins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 Generally the later </a:t>
            </a:r>
            <a:r>
              <a:rPr lang="en-GB" dirty="0" smtClean="0"/>
              <a:t>the onset </a:t>
            </a:r>
            <a:r>
              <a:rPr lang="en-GB" dirty="0"/>
              <a:t>the less severe </a:t>
            </a:r>
            <a:r>
              <a:rPr lang="en-GB" dirty="0" smtClean="0"/>
              <a:t>the symptoms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• 30% have a </a:t>
            </a:r>
            <a:r>
              <a:rPr lang="en-GB" dirty="0" smtClean="0"/>
              <a:t>biphasic reaction </a:t>
            </a:r>
            <a:r>
              <a:rPr lang="en-GB" dirty="0"/>
              <a:t>1-4 hours</a:t>
            </a:r>
          </a:p>
        </p:txBody>
      </p:sp>
    </p:spTree>
    <p:extLst>
      <p:ext uri="{BB962C8B-B14F-4D97-AF65-F5344CB8AC3E}">
        <p14:creationId xmlns:p14="http://schemas.microsoft.com/office/powerpoint/2010/main" val="242026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Anaphylaxis – Initial management</a:t>
            </a:r>
            <a:br>
              <a:rPr lang="en-GB" dirty="0" smtClean="0"/>
            </a:br>
            <a:r>
              <a:rPr lang="en-GB" dirty="0" smtClean="0"/>
              <a:t>(A – E Approach) – Resus Council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95699"/>
              </p:ext>
            </p:extLst>
          </p:nvPr>
        </p:nvGraphicFramePr>
        <p:xfrm>
          <a:off x="2051720" y="-15164"/>
          <a:ext cx="4857056" cy="6873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4" imgW="5667119" imgH="8019810" progId="AcroExch.Document.11">
                  <p:embed/>
                </p:oleObj>
              </mc:Choice>
              <mc:Fallback>
                <p:oleObj name="Acrobat Document" r:id="rId4" imgW="5667119" imgH="80198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51720" y="-15164"/>
                        <a:ext cx="4857056" cy="6873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8006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Anaphylaxis – NICE guidelines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Document clinical features, time </a:t>
            </a:r>
            <a:r>
              <a:rPr lang="en-GB" dirty="0" err="1" smtClean="0"/>
              <a:t>reaction,circumstances</a:t>
            </a:r>
            <a:r>
              <a:rPr lang="en-GB" dirty="0" smtClean="0"/>
              <a:t> </a:t>
            </a:r>
            <a:r>
              <a:rPr lang="en-GB" dirty="0"/>
              <a:t>immediately before</a:t>
            </a:r>
          </a:p>
          <a:p>
            <a:r>
              <a:rPr lang="en-GB" dirty="0" smtClean="0"/>
              <a:t> </a:t>
            </a:r>
            <a:r>
              <a:rPr lang="en-GB" dirty="0"/>
              <a:t>Mast cell </a:t>
            </a:r>
            <a:r>
              <a:rPr lang="en-GB" dirty="0" err="1"/>
              <a:t>tryptase</a:t>
            </a:r>
            <a:r>
              <a:rPr lang="en-GB" dirty="0"/>
              <a:t> ASAP, 1-2 hours, (+ at </a:t>
            </a:r>
            <a:r>
              <a:rPr lang="en-GB" dirty="0" err="1"/>
              <a:t>Fup</a:t>
            </a:r>
            <a:r>
              <a:rPr lang="en-GB" dirty="0"/>
              <a:t>)</a:t>
            </a:r>
          </a:p>
          <a:p>
            <a:r>
              <a:rPr lang="en-GB" dirty="0" smtClean="0"/>
              <a:t> </a:t>
            </a:r>
            <a:r>
              <a:rPr lang="en-GB" dirty="0"/>
              <a:t>Observe 6-12 hours</a:t>
            </a:r>
          </a:p>
          <a:p>
            <a:r>
              <a:rPr lang="en-GB" dirty="0"/>
              <a:t> </a:t>
            </a:r>
            <a:r>
              <a:rPr lang="en-GB" dirty="0" smtClean="0"/>
              <a:t>Referral </a:t>
            </a:r>
            <a:r>
              <a:rPr lang="en-GB" dirty="0"/>
              <a:t>pathway Specialist Allergy service</a:t>
            </a:r>
          </a:p>
          <a:p>
            <a:r>
              <a:rPr lang="en-GB" dirty="0" smtClean="0"/>
              <a:t> </a:t>
            </a:r>
            <a:r>
              <a:rPr lang="en-GB" dirty="0"/>
              <a:t>Offer adrenaline </a:t>
            </a:r>
            <a:r>
              <a:rPr lang="en-GB" dirty="0" err="1"/>
              <a:t>autoinjector</a:t>
            </a:r>
            <a:r>
              <a:rPr lang="en-GB" dirty="0"/>
              <a:t> (AAI)</a:t>
            </a:r>
          </a:p>
          <a:p>
            <a:r>
              <a:rPr lang="en-GB" dirty="0" smtClean="0"/>
              <a:t> </a:t>
            </a:r>
            <a:r>
              <a:rPr lang="en-GB" dirty="0"/>
              <a:t>Inform anaphylaxis, biphasic reactions, AAI,</a:t>
            </a:r>
          </a:p>
          <a:p>
            <a:r>
              <a:rPr lang="fr-FR" dirty="0" err="1"/>
              <a:t>avoidance</a:t>
            </a:r>
            <a:r>
              <a:rPr lang="fr-FR" dirty="0"/>
              <a:t>, </a:t>
            </a:r>
            <a:r>
              <a:rPr lang="fr-FR" dirty="0" err="1"/>
              <a:t>referral</a:t>
            </a:r>
            <a:r>
              <a:rPr lang="fr-FR" dirty="0"/>
              <a:t>, patient support groups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185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664" y="1916832"/>
            <a:ext cx="2815580" cy="26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215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Approach and Management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1"/>
          </a:xfrm>
        </p:spPr>
        <p:txBody>
          <a:bodyPr>
            <a:normAutofit/>
          </a:bodyPr>
          <a:lstStyle/>
          <a:p>
            <a:r>
              <a:rPr lang="en-GB" sz="3600" dirty="0" smtClean="0"/>
              <a:t>Recognise dermatological emergencies</a:t>
            </a:r>
          </a:p>
          <a:p>
            <a:pPr lvl="1"/>
            <a:r>
              <a:rPr lang="en-GB" sz="3200" dirty="0"/>
              <a:t>Danger signs</a:t>
            </a:r>
          </a:p>
          <a:p>
            <a:pPr lvl="1"/>
            <a:r>
              <a:rPr lang="en-GB" sz="3200" dirty="0"/>
              <a:t>Drug </a:t>
            </a:r>
            <a:r>
              <a:rPr lang="en-GB" sz="3200" dirty="0" smtClean="0"/>
              <a:t>rashes</a:t>
            </a:r>
            <a:br>
              <a:rPr lang="en-GB" sz="3200" dirty="0" smtClean="0"/>
            </a:br>
            <a:endParaRPr lang="en-GB" sz="3200" dirty="0"/>
          </a:p>
          <a:p>
            <a:r>
              <a:rPr lang="en-GB" sz="3600" dirty="0" smtClean="0"/>
              <a:t>Initial and long term management </a:t>
            </a:r>
            <a:br>
              <a:rPr lang="en-GB" sz="3600" dirty="0" smtClean="0"/>
            </a:br>
            <a:endParaRPr lang="en-GB" sz="3600" dirty="0" smtClean="0"/>
          </a:p>
          <a:p>
            <a:r>
              <a:rPr lang="en-GB" sz="3600" dirty="0" smtClean="0"/>
              <a:t>Involving a dermatologist</a:t>
            </a:r>
          </a:p>
        </p:txBody>
      </p:sp>
    </p:spTree>
    <p:extLst>
      <p:ext uri="{BB962C8B-B14F-4D97-AF65-F5344CB8AC3E}">
        <p14:creationId xmlns:p14="http://schemas.microsoft.com/office/powerpoint/2010/main" val="3954021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7467600" cy="485740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Dermatological emergencies are rare but important</a:t>
            </a:r>
          </a:p>
          <a:p>
            <a:r>
              <a:rPr lang="en-GB" dirty="0" smtClean="0"/>
              <a:t>As they are infrequently encountered clinicians are often unfamiliar with them</a:t>
            </a:r>
          </a:p>
          <a:p>
            <a:r>
              <a:rPr lang="en-GB" dirty="0" smtClean="0"/>
              <a:t>Can be divided into primary skin diseases and severe systemic disease with cutaneous manifestations</a:t>
            </a:r>
          </a:p>
          <a:p>
            <a:r>
              <a:rPr lang="en-GB" dirty="0" smtClean="0"/>
              <a:t>Can lead to “acute skin failure” – loss of:</a:t>
            </a:r>
          </a:p>
          <a:p>
            <a:pPr lvl="1"/>
            <a:r>
              <a:rPr lang="en-GB" dirty="0" smtClean="0"/>
              <a:t>Fluid and electrolyte homeostasis</a:t>
            </a:r>
          </a:p>
          <a:p>
            <a:pPr lvl="1"/>
            <a:r>
              <a:rPr lang="en-GB" dirty="0" smtClean="0"/>
              <a:t>Temperature homeostasis</a:t>
            </a:r>
          </a:p>
          <a:p>
            <a:pPr lvl="1"/>
            <a:r>
              <a:rPr lang="en-GB" dirty="0" smtClean="0"/>
              <a:t>Immunological function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64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Danger Signs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Fever with rash</a:t>
            </a:r>
          </a:p>
          <a:p>
            <a:endParaRPr lang="en-GB" dirty="0" smtClean="0"/>
          </a:p>
          <a:p>
            <a:r>
              <a:rPr lang="en-GB" dirty="0" smtClean="0"/>
              <a:t>Sick patient/SIRS</a:t>
            </a:r>
          </a:p>
          <a:p>
            <a:endParaRPr lang="en-GB" dirty="0" smtClean="0"/>
          </a:p>
          <a:p>
            <a:r>
              <a:rPr lang="en-GB" dirty="0" smtClean="0"/>
              <a:t>Blistering disorders</a:t>
            </a:r>
          </a:p>
          <a:p>
            <a:endParaRPr lang="en-GB" dirty="0" smtClean="0"/>
          </a:p>
          <a:p>
            <a:r>
              <a:rPr lang="en-GB" dirty="0" smtClean="0"/>
              <a:t>Mucosal involvement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526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Drug hypersensitivity syndrome (DRESS)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6120680" cy="518457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2-8 weeks after starting drug</a:t>
            </a:r>
          </a:p>
          <a:p>
            <a:r>
              <a:rPr lang="en-GB" dirty="0" smtClean="0"/>
              <a:t>Unwell patient</a:t>
            </a:r>
          </a:p>
          <a:p>
            <a:r>
              <a:rPr lang="en-GB" dirty="0" smtClean="0"/>
              <a:t>Fever, lymphadenopathy and systemic features</a:t>
            </a:r>
          </a:p>
          <a:p>
            <a:r>
              <a:rPr lang="en-GB" dirty="0" err="1" smtClean="0"/>
              <a:t>Eosinophilia</a:t>
            </a:r>
            <a:r>
              <a:rPr lang="en-GB" dirty="0" smtClean="0"/>
              <a:t> common</a:t>
            </a:r>
          </a:p>
          <a:p>
            <a:r>
              <a:rPr lang="en-GB" dirty="0" smtClean="0"/>
              <a:t>Commonly due to anticonvulsants</a:t>
            </a:r>
          </a:p>
          <a:p>
            <a:r>
              <a:rPr lang="en-GB" dirty="0" smtClean="0"/>
              <a:t>8% mortality</a:t>
            </a:r>
          </a:p>
          <a:p>
            <a:r>
              <a:rPr lang="en-GB" dirty="0" smtClean="0"/>
              <a:t>Treatment systemic steroids</a:t>
            </a:r>
          </a:p>
          <a:p>
            <a:pPr lvl="1"/>
            <a:r>
              <a:rPr lang="en-GB" dirty="0" smtClean="0"/>
              <a:t>Occ. IVIG, </a:t>
            </a:r>
            <a:r>
              <a:rPr lang="en-GB" dirty="0" err="1" smtClean="0"/>
              <a:t>plasmapheresis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27650" name="Picture 2" descr="http://jamanetwork.com/data/Journals/DERM/928256/dlo130030f1.png"/>
          <p:cNvPicPr>
            <a:picLocks noChangeAspect="1" noChangeArrowheads="1"/>
          </p:cNvPicPr>
          <p:nvPr/>
        </p:nvPicPr>
        <p:blipFill>
          <a:blip r:embed="rId2" cstate="print"/>
          <a:srcRect r="32748" b="-1716"/>
          <a:stretch>
            <a:fillRect/>
          </a:stretch>
        </p:blipFill>
        <p:spPr bwMode="auto">
          <a:xfrm>
            <a:off x="6012160" y="1772816"/>
            <a:ext cx="2899498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404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467600" cy="1143000"/>
          </a:xfrm>
        </p:spPr>
        <p:txBody>
          <a:bodyPr/>
          <a:lstStyle/>
          <a:p>
            <a:pPr algn="ctr"/>
            <a:r>
              <a:rPr lang="en-GB" dirty="0" smtClean="0"/>
              <a:t>Stevens-Johnson syndrome</a:t>
            </a:r>
            <a:endParaRPr lang="en-GB" dirty="0"/>
          </a:p>
        </p:txBody>
      </p:sp>
      <p:pic>
        <p:nvPicPr>
          <p:cNvPr id="31746" name="Picture 2" descr="http://www.epharmapedia.com/img/diseases/12999200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3816424" cy="3561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748" name="Picture 4" descr="http://depts.washington.edu/ghivaids/images/derm/G_SJS_d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76872"/>
            <a:ext cx="4251805" cy="3597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3187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TEN</a:t>
            </a:r>
            <a:endParaRPr lang="en-GB" dirty="0"/>
          </a:p>
        </p:txBody>
      </p:sp>
      <p:pic>
        <p:nvPicPr>
          <p:cNvPr id="33794" name="Picture 2" descr="http://www.dermweb.com/atlas/graphics/morph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405" b="5499"/>
          <a:stretch>
            <a:fillRect/>
          </a:stretch>
        </p:blipFill>
        <p:spPr bwMode="auto">
          <a:xfrm>
            <a:off x="611560" y="1556792"/>
            <a:ext cx="3240360" cy="4336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796" name="Picture 4" descr="http://depts.washington.edu/ghivaids/images/derm/G_SJS_d01.jpg"/>
          <p:cNvPicPr>
            <a:picLocks noChangeAspect="1" noChangeArrowheads="1"/>
          </p:cNvPicPr>
          <p:nvPr/>
        </p:nvPicPr>
        <p:blipFill>
          <a:blip r:embed="rId3" cstate="print"/>
          <a:srcRect r="21489"/>
          <a:stretch>
            <a:fillRect/>
          </a:stretch>
        </p:blipFill>
        <p:spPr bwMode="auto">
          <a:xfrm>
            <a:off x="4067944" y="1556792"/>
            <a:ext cx="4512729" cy="4320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3476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010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Erythema </a:t>
            </a:r>
            <a:r>
              <a:rPr lang="en-GB" dirty="0" err="1" smtClean="0"/>
              <a:t>multiforme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9157"/>
            <a:ext cx="6096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372200" y="2564904"/>
            <a:ext cx="2771800" cy="14202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1400" dirty="0" smtClean="0"/>
              <a:t>Mycoplasma pneumoniae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 Herpes simplex virus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400" dirty="0" smtClean="0"/>
              <a:t>Drugs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027803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474</Words>
  <Application>Microsoft Macintosh PowerPoint</Application>
  <PresentationFormat>On-screen Show (4:3)</PresentationFormat>
  <Paragraphs>133</Paragraphs>
  <Slides>24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Acrobat Document</vt:lpstr>
      <vt:lpstr>Rash and Anaphylaxis </vt:lpstr>
      <vt:lpstr>Objectives</vt:lpstr>
      <vt:lpstr>Approach and Management</vt:lpstr>
      <vt:lpstr>Introduction</vt:lpstr>
      <vt:lpstr>The Danger Signs</vt:lpstr>
      <vt:lpstr>Drug hypersensitivity syndrome (DRESS)</vt:lpstr>
      <vt:lpstr>Stevens-Johnson syndrome</vt:lpstr>
      <vt:lpstr>TEN</vt:lpstr>
      <vt:lpstr>Erythema multiforme </vt:lpstr>
      <vt:lpstr>SJS/TEN vs. erythema multiforme</vt:lpstr>
      <vt:lpstr>Erythroderma </vt:lpstr>
      <vt:lpstr>Erythroderma</vt:lpstr>
      <vt:lpstr>Management of erythroderma</vt:lpstr>
      <vt:lpstr>Rashes - Vasculitis</vt:lpstr>
      <vt:lpstr>Work up</vt:lpstr>
      <vt:lpstr>Skin manifestations in GI Diseases</vt:lpstr>
      <vt:lpstr>Skin manifestations in Endo</vt:lpstr>
      <vt:lpstr>Skin manifestations in Endo</vt:lpstr>
      <vt:lpstr>Skin Manifestations in Pulm</vt:lpstr>
      <vt:lpstr>Hypersensitivity reactions</vt:lpstr>
      <vt:lpstr>Anaphylaxis</vt:lpstr>
      <vt:lpstr>Anaphylaxis – Initial management (A – E Approach) – Resus Council</vt:lpstr>
      <vt:lpstr>Anaphylaxis – NICE guidelines</vt:lpstr>
      <vt:lpstr>PowerPoint Presentation</vt:lpstr>
    </vt:vector>
  </TitlesOfParts>
  <Company>Nottingham University Hospitals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Rash and Anaphylaxis</dc:title>
  <dc:creator>Haider-Zaidi Syed-Habib (Acute Medicine)</dc:creator>
  <cp:lastModifiedBy>Nicola Cooper</cp:lastModifiedBy>
  <cp:revision>27</cp:revision>
  <dcterms:created xsi:type="dcterms:W3CDTF">2017-05-12T09:59:57Z</dcterms:created>
  <dcterms:modified xsi:type="dcterms:W3CDTF">2017-09-24T15:22:21Z</dcterms:modified>
</cp:coreProperties>
</file>