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4"/>
  </p:notesMasterIdLst>
  <p:sldIdLst>
    <p:sldId id="256" r:id="rId5"/>
    <p:sldId id="390" r:id="rId6"/>
    <p:sldId id="406" r:id="rId7"/>
    <p:sldId id="286" r:id="rId8"/>
    <p:sldId id="262" r:id="rId9"/>
    <p:sldId id="311" r:id="rId10"/>
    <p:sldId id="424" r:id="rId11"/>
    <p:sldId id="270" r:id="rId12"/>
    <p:sldId id="438" r:id="rId13"/>
    <p:sldId id="316" r:id="rId14"/>
    <p:sldId id="318" r:id="rId15"/>
    <p:sldId id="319" r:id="rId16"/>
    <p:sldId id="261" r:id="rId17"/>
    <p:sldId id="417" r:id="rId18"/>
    <p:sldId id="423" r:id="rId19"/>
    <p:sldId id="407" r:id="rId20"/>
    <p:sldId id="408" r:id="rId21"/>
    <p:sldId id="409" r:id="rId22"/>
    <p:sldId id="410" r:id="rId23"/>
    <p:sldId id="411" r:id="rId24"/>
    <p:sldId id="339" r:id="rId25"/>
    <p:sldId id="376" r:id="rId26"/>
    <p:sldId id="356" r:id="rId27"/>
    <p:sldId id="361" r:id="rId28"/>
    <p:sldId id="357" r:id="rId29"/>
    <p:sldId id="359" r:id="rId30"/>
    <p:sldId id="358" r:id="rId31"/>
    <p:sldId id="341" r:id="rId32"/>
    <p:sldId id="354" r:id="rId33"/>
    <p:sldId id="377" r:id="rId34"/>
    <p:sldId id="323" r:id="rId35"/>
    <p:sldId id="374" r:id="rId36"/>
    <p:sldId id="363" r:id="rId37"/>
    <p:sldId id="279" r:id="rId38"/>
    <p:sldId id="335" r:id="rId39"/>
    <p:sldId id="336" r:id="rId40"/>
    <p:sldId id="375" r:id="rId41"/>
    <p:sldId id="418" r:id="rId42"/>
    <p:sldId id="419" r:id="rId43"/>
    <p:sldId id="267" r:id="rId44"/>
    <p:sldId id="422" r:id="rId45"/>
    <p:sldId id="258" r:id="rId46"/>
    <p:sldId id="398" r:id="rId47"/>
    <p:sldId id="439" r:id="rId48"/>
    <p:sldId id="440" r:id="rId49"/>
    <p:sldId id="260" r:id="rId50"/>
    <p:sldId id="324" r:id="rId51"/>
    <p:sldId id="263" r:id="rId52"/>
    <p:sldId id="26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89744" autoAdjust="0"/>
  </p:normalViewPr>
  <p:slideViewPr>
    <p:cSldViewPr>
      <p:cViewPr varScale="1">
        <p:scale>
          <a:sx n="119" d="100"/>
          <a:sy n="119" d="100"/>
        </p:scale>
        <p:origin x="1344" y="192"/>
      </p:cViewPr>
      <p:guideLst>
        <p:guide orient="horz" pos="2160"/>
        <p:guide pos="2880"/>
      </p:guideLst>
    </p:cSldViewPr>
  </p:slideViewPr>
  <p:notesTextViewPr>
    <p:cViewPr>
      <p:scale>
        <a:sx n="3" d="2"/>
        <a:sy n="3" d="2"/>
      </p:scale>
      <p:origin x="0" y="0"/>
    </p:cViewPr>
  </p:notesTextViewPr>
  <p:sorterViewPr>
    <p:cViewPr varScale="1">
      <p:scale>
        <a:sx n="1" d="1"/>
        <a:sy n="1" d="1"/>
      </p:scale>
      <p:origin x="0" y="-69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7598D-0471-452A-B093-BAFCDCCAA9BA}" type="datetimeFigureOut">
              <a:rPr lang="en-GB" smtClean="0"/>
              <a:t>28/09/2021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0E51A-AEEE-4E4C-A7B2-0DE9EDEC2FBE}" type="slidenum">
              <a:rPr lang="en-GB" smtClean="0"/>
              <a:t>‹#›</a:t>
            </a:fld>
            <a:endParaRPr lang="en-GB"/>
          </a:p>
        </p:txBody>
      </p:sp>
    </p:spTree>
    <p:extLst>
      <p:ext uri="{BB962C8B-B14F-4D97-AF65-F5344CB8AC3E}">
        <p14:creationId xmlns:p14="http://schemas.microsoft.com/office/powerpoint/2010/main" val="66187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40E51A-AEEE-4E4C-A7B2-0DE9EDEC2FBE}" type="slidenum">
              <a:rPr lang="en-GB" smtClean="0"/>
              <a:t>3</a:t>
            </a:fld>
            <a:endParaRPr lang="en-GB"/>
          </a:p>
        </p:txBody>
      </p:sp>
    </p:spTree>
    <p:extLst>
      <p:ext uri="{BB962C8B-B14F-4D97-AF65-F5344CB8AC3E}">
        <p14:creationId xmlns:p14="http://schemas.microsoft.com/office/powerpoint/2010/main" val="150359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C82F252-9B51-4BCF-BBCB-3ECA435B98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81ABB03-103F-4D59-B23D-BCEA5DB933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5844" name="Slide Number Placeholder 3">
            <a:extLst>
              <a:ext uri="{FF2B5EF4-FFF2-40B4-BE49-F238E27FC236}">
                <a16:creationId xmlns:a16="http://schemas.microsoft.com/office/drawing/2014/main" id="{6A957979-D92F-4767-AC98-4BA6F9896D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CF21C3-F0E5-4577-945F-B1D25C0DAF2F}"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0D66117-0E92-4BAF-B21F-6456F721D8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6077B40-6D5F-44A7-B355-1ACFD5A759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Doctors, nurses and patients significantly overestimate the chance of survival from CPR</a:t>
            </a:r>
          </a:p>
        </p:txBody>
      </p:sp>
      <p:sp>
        <p:nvSpPr>
          <p:cNvPr id="36868" name="Slide Number Placeholder 3">
            <a:extLst>
              <a:ext uri="{FF2B5EF4-FFF2-40B4-BE49-F238E27FC236}">
                <a16:creationId xmlns:a16="http://schemas.microsoft.com/office/drawing/2014/main" id="{17901011-7D06-4301-8187-CFF6554FA0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B7C194-B50B-49B3-A6FE-EACE2A4FC2F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3083178-6BA8-4C97-A36E-61FBA57828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4075B6C-1C57-44C3-BC10-492621B4D2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a:p>
            <a:r>
              <a:rPr lang="en-GB" altLang="en-US"/>
              <a:t>Cardiopulmonary resuscitation in older people</a:t>
            </a:r>
          </a:p>
          <a:p>
            <a:r>
              <a:rPr lang="en-GB" altLang="en-US"/>
              <a:t>Survival to discharge  about 20% in those aged 65-69 yrs</a:t>
            </a:r>
          </a:p>
          <a:p>
            <a:r>
              <a:rPr lang="en-GB" altLang="en-US"/>
              <a:t>10% to those 90 yrs or more</a:t>
            </a:r>
          </a:p>
          <a:p>
            <a:endParaRPr lang="en-GB" altLang="en-US"/>
          </a:p>
        </p:txBody>
      </p:sp>
      <p:sp>
        <p:nvSpPr>
          <p:cNvPr id="37892" name="Slide Number Placeholder 3">
            <a:extLst>
              <a:ext uri="{FF2B5EF4-FFF2-40B4-BE49-F238E27FC236}">
                <a16:creationId xmlns:a16="http://schemas.microsoft.com/office/drawing/2014/main" id="{76BED84E-51AF-46F1-B0DC-60171856BD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9A3380-F79F-4719-9702-297D329A606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0B1078F-AF3D-49C3-94ED-31230345AE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6DC86A5-BFAF-44FA-A431-B553A62367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Review of 42 studies 1966-2005</a:t>
            </a:r>
          </a:p>
          <a:p>
            <a:endParaRPr lang="en-GB" altLang="en-US"/>
          </a:p>
          <a:p>
            <a:r>
              <a:rPr lang="en-GB" altLang="en-US"/>
              <a:t>Analysis of data from 1990</a:t>
            </a:r>
          </a:p>
          <a:p>
            <a:r>
              <a:rPr lang="en-GB" altLang="en-US"/>
              <a:t>Survival rates:	localised disease 9.1%</a:t>
            </a:r>
          </a:p>
          <a:p>
            <a:r>
              <a:rPr lang="en-GB" altLang="en-US"/>
              <a:t>		metastatic 7.8%</a:t>
            </a:r>
          </a:p>
          <a:p>
            <a:endParaRPr lang="en-GB" altLang="en-US"/>
          </a:p>
        </p:txBody>
      </p:sp>
      <p:sp>
        <p:nvSpPr>
          <p:cNvPr id="38916" name="Slide Number Placeholder 3">
            <a:extLst>
              <a:ext uri="{FF2B5EF4-FFF2-40B4-BE49-F238E27FC236}">
                <a16:creationId xmlns:a16="http://schemas.microsoft.com/office/drawing/2014/main" id="{50CE3FB4-D4DD-421B-A063-886FAA4E25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38B1EB-6463-48AA-AC28-9709EF8295C8}"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D8B7F8F-68CB-4A2A-A8B0-FC94E23CE5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96BD41BD-B22C-4E1B-ABF4-AE0A011FB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9940" name="Slide Number Placeholder 3">
            <a:extLst>
              <a:ext uri="{FF2B5EF4-FFF2-40B4-BE49-F238E27FC236}">
                <a16:creationId xmlns:a16="http://schemas.microsoft.com/office/drawing/2014/main" id="{C2F0513D-8CCA-484B-B872-A615B7A3DE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71A300-1D3A-44EC-92F2-497415EFF410}"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AE25F84-67A0-44F6-8DB6-EB4ACEDBD6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F7182A16-497B-45E1-B3B7-1640689B8A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0964" name="Slide Number Placeholder 3">
            <a:extLst>
              <a:ext uri="{FF2B5EF4-FFF2-40B4-BE49-F238E27FC236}">
                <a16:creationId xmlns:a16="http://schemas.microsoft.com/office/drawing/2014/main" id="{2E1FEBB0-675A-4B20-A0D0-CF9C738A99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C66D5D-B0A6-45AD-9659-E6E39D9BA26A}"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AC66414-C243-4A2D-9BE8-2B67939B3E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0F1EF514-D274-4CCA-BC6A-0E52AA22C2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Ethical principles</a:t>
            </a:r>
          </a:p>
        </p:txBody>
      </p:sp>
      <p:sp>
        <p:nvSpPr>
          <p:cNvPr id="41988" name="Slide Number Placeholder 3">
            <a:extLst>
              <a:ext uri="{FF2B5EF4-FFF2-40B4-BE49-F238E27FC236}">
                <a16:creationId xmlns:a16="http://schemas.microsoft.com/office/drawing/2014/main" id="{4650EAA9-8C8D-45F2-B0BC-F456AE953E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FE8B12-7536-483D-8479-BED00E8246E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FF0EB6A-F836-4AD1-B427-778C6B035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F13F11B-93AF-481D-9984-6DFFE7477D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B2DDFE54-CA8F-4DB3-A1D2-B5563B637735}"/>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D74A1C2-3097-4399-AC5A-628AE8E2EC42}" type="slidenum">
              <a:rPr lang="en-GB" altLang="en-US">
                <a:solidFill>
                  <a:srgbClr val="000000"/>
                </a:solidFill>
              </a:rPr>
              <a:pPr eaLnBrk="1" hangingPunct="1"/>
              <a:t>31</a:t>
            </a:fld>
            <a:endParaRPr lang="en-GB"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8CF81C0B-9477-4DB2-AB12-0CF407C2F1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52A2244-DFE0-4353-8B07-4A6C368E5C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212529"/>
                </a:solidFill>
                <a:effectLst/>
                <a:latin typeface="-apple-system"/>
                <a:ea typeface="+mn-ea"/>
                <a:cs typeface="+mn-cs"/>
              </a:rPr>
              <a:t>You are able to get the son on the phone. He is very shocked. He says he has power of attorney for mum. While he understands medical options for treatment are limited he is concerned that she should be hydrated. What are the issues here?</a:t>
            </a:r>
            <a:endParaRPr lang="en-GB" sz="1800" dirty="0">
              <a:effectLst/>
              <a:latin typeface="Times New Roman" panose="02020603050405020304" pitchFamily="18" charset="0"/>
              <a:ea typeface="Times New Roman" panose="02020603050405020304" pitchFamily="18" charset="0"/>
            </a:endParaRPr>
          </a:p>
          <a:p>
            <a:endParaRPr lang="en-GB" altLang="en-US" dirty="0"/>
          </a:p>
        </p:txBody>
      </p:sp>
      <p:sp>
        <p:nvSpPr>
          <p:cNvPr id="45060" name="Slide Number Placeholder 3">
            <a:extLst>
              <a:ext uri="{FF2B5EF4-FFF2-40B4-BE49-F238E27FC236}">
                <a16:creationId xmlns:a16="http://schemas.microsoft.com/office/drawing/2014/main" id="{09F4B951-A819-411A-B709-5252E5F896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E3E71A-F7C6-4DD8-B85E-F0F7E8F52EA8}"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07704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40E51A-AEEE-4E4C-A7B2-0DE9EDEC2FBE}" type="slidenum">
              <a:rPr lang="en-GB" smtClean="0"/>
              <a:t>37</a:t>
            </a:fld>
            <a:endParaRPr lang="en-GB"/>
          </a:p>
        </p:txBody>
      </p:sp>
    </p:spTree>
    <p:extLst>
      <p:ext uri="{BB962C8B-B14F-4D97-AF65-F5344CB8AC3E}">
        <p14:creationId xmlns:p14="http://schemas.microsoft.com/office/powerpoint/2010/main" val="116884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Classes of medications highlighted as being appropriate to consider deprescribing are those prescribed for primary and secondary prevention, or those with no short term benefit </a:t>
            </a:r>
            <a:r>
              <a:rPr lang="en-GB" dirty="0" err="1"/>
              <a:t>eg</a:t>
            </a:r>
            <a:r>
              <a:rPr lang="en-GB" dirty="0"/>
              <a:t> statins, antihypertensives, gastric protection and, in some cases, oral hypoglycaemics. Kutner et al conducted a multicentre, randomised controlled trial on the safety of discontinuing statins in patients with a life expectancy of less than 1 year. 14 They showed no difference in the number of patients who died within 60 days of study enrolment and no difference between the two groups of occurrence of cardiovascular-related events. They conclude that stopping statins in this cohort of patients was safe and may have benefits including enhanced quality of life. 14 Antihypertensive medications are also an option for deprescription in the palliative population, particularly when geared towards primary prevention, and when the time to therapeutic benefit is greater than estimated life expectancy. 15 </a:t>
            </a:r>
            <a:r>
              <a:rPr lang="en-GB" dirty="0" err="1"/>
              <a:t>Pasierski</a:t>
            </a:r>
            <a:r>
              <a:rPr lang="en-GB" dirty="0"/>
              <a:t> highlights the importance of reviewing and considering stopping antihypertensives for patients with a limited life expectancy. 16 Often towards the end of life there is a natural lowering of blood pressure putting those continuing to take these drugs at risk of hypotension (and dizziness and falls). 16 Gastric protection where there is no history of gastrointestinal bleeding, peptic ulcer, gastritis, or when taken to prevent side effects of other medications that have been ceased (</a:t>
            </a:r>
            <a:r>
              <a:rPr lang="en-GB" dirty="0" err="1"/>
              <a:t>eg</a:t>
            </a:r>
            <a:r>
              <a:rPr lang="en-GB" dirty="0"/>
              <a:t> steroids or nonsteroidal anti-inflammatory drugs) is likely to be unnecessary. 17 Oral hypoglycaemics may no longer be indicated if the sole use was secondary prevention of diabetic associated events or to treat mild hyperglycaemia. 18 Certainly in the final weeks of life there should be more relaxed blood glucose control for patients previously on strict regimens.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0E51A-AEEE-4E4C-A7B2-0DE9EDEC2F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372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40E51A-AEEE-4E4C-A7B2-0DE9EDEC2FBE}" type="slidenum">
              <a:rPr lang="en-GB" smtClean="0"/>
              <a:t>38</a:t>
            </a:fld>
            <a:endParaRPr lang="en-GB"/>
          </a:p>
        </p:txBody>
      </p:sp>
    </p:spTree>
    <p:extLst>
      <p:ext uri="{BB962C8B-B14F-4D97-AF65-F5344CB8AC3E}">
        <p14:creationId xmlns:p14="http://schemas.microsoft.com/office/powerpoint/2010/main" val="1941353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40E51A-AEEE-4E4C-A7B2-0DE9EDEC2FBE}" type="slidenum">
              <a:rPr lang="en-GB" smtClean="0"/>
              <a:t>39</a:t>
            </a:fld>
            <a:endParaRPr lang="en-GB"/>
          </a:p>
        </p:txBody>
      </p:sp>
    </p:spTree>
    <p:extLst>
      <p:ext uri="{BB962C8B-B14F-4D97-AF65-F5344CB8AC3E}">
        <p14:creationId xmlns:p14="http://schemas.microsoft.com/office/powerpoint/2010/main" val="273280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40E51A-AEEE-4E4C-A7B2-0DE9EDEC2FBE}" type="slidenum">
              <a:rPr lang="en-GB" smtClean="0"/>
              <a:t>40</a:t>
            </a:fld>
            <a:endParaRPr lang="en-GB"/>
          </a:p>
        </p:txBody>
      </p:sp>
    </p:spTree>
    <p:extLst>
      <p:ext uri="{BB962C8B-B14F-4D97-AF65-F5344CB8AC3E}">
        <p14:creationId xmlns:p14="http://schemas.microsoft.com/office/powerpoint/2010/main" val="2385778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40E51A-AEEE-4E4C-A7B2-0DE9EDEC2FBE}" type="slidenum">
              <a:rPr lang="en-GB" smtClean="0"/>
              <a:t>41</a:t>
            </a:fld>
            <a:endParaRPr lang="en-GB"/>
          </a:p>
        </p:txBody>
      </p:sp>
    </p:spTree>
    <p:extLst>
      <p:ext uri="{BB962C8B-B14F-4D97-AF65-F5344CB8AC3E}">
        <p14:creationId xmlns:p14="http://schemas.microsoft.com/office/powerpoint/2010/main" val="1110461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Evidence suggests that healthcare professionals are poor at initiating discussions with patients about EOL care, despite most patients wishing to be informed and involved in this.11 A willingness to initiate these discussions should be demonstrated at a senior level and advanced communication skills training has been shown to help.12 Conversations should not centre on withholding specific treatments, such as cardiopulmonary resuscitation (CPR), but rather discussion about these treatments should be placed in the context of a conversation about the patient’s illness and what will or will not be helpful (Box 1). It is important to check what conversations have already taken place, which might be recorded in an electronic palliative care coordination system or in an advance decision document. Bear in mind that the language healthcare professionals commonly use may, in itself, be distressing for patients and relatives. A senior medical review should aim to include: &gt; an explanation to the patient that they may be in the last year of life, with limited reversibility of their underlying condition &gt; a review of current treatment and care, based on patient goals &gt; agreement with the patient on goals for further treatment, focusing on what can be done to support the patient to live well, but also on those interventions that are no longer helpful for that person; this may also include discussions about discharge to another care setting, and a plan for future deteriorations and whether these should result in readmission to hospital &gt; some people will choose the most active treatment on offer to them, including readmission to hospital, whereas others may prefer to avoid this.1 All discussions and treatment plans should be documented clearly in the medical notes with a treatment escalation plan (TEP), as part of personalised care and support planning, and communicated with colleagues as part of routine handover.13 Discussions should also be offered to those identified as important to the patient, especially if there are concerns regarding the patient’s current or future mental capacity. A patient with capacity has the right to refuse any treatment, even if this seems unwise to the people looking after them. They do not have the right to demand treatment that is not felt to be clinically appropriate</a:t>
            </a:r>
          </a:p>
          <a:p>
            <a:endParaRPr lang="en-GB" dirty="0"/>
          </a:p>
        </p:txBody>
      </p:sp>
      <p:sp>
        <p:nvSpPr>
          <p:cNvPr id="4" name="Slide Number Placeholder 3"/>
          <p:cNvSpPr>
            <a:spLocks noGrp="1"/>
          </p:cNvSpPr>
          <p:nvPr>
            <p:ph type="sldNum" sz="quarter" idx="5"/>
          </p:nvPr>
        </p:nvSpPr>
        <p:spPr/>
        <p:txBody>
          <a:bodyPr/>
          <a:lstStyle/>
          <a:p>
            <a:fld id="{B340E51A-AEEE-4E4C-A7B2-0DE9EDEC2FBE}" type="slidenum">
              <a:rPr lang="en-GB" smtClean="0"/>
              <a:t>42</a:t>
            </a:fld>
            <a:endParaRPr lang="en-GB"/>
          </a:p>
        </p:txBody>
      </p:sp>
    </p:spTree>
    <p:extLst>
      <p:ext uri="{BB962C8B-B14F-4D97-AF65-F5344CB8AC3E}">
        <p14:creationId xmlns:p14="http://schemas.microsoft.com/office/powerpoint/2010/main" val="1641178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40E51A-AEEE-4E4C-A7B2-0DE9EDEC2FBE}" type="slidenum">
              <a:rPr lang="en-GB" smtClean="0"/>
              <a:t>44</a:t>
            </a:fld>
            <a:endParaRPr lang="en-GB"/>
          </a:p>
        </p:txBody>
      </p:sp>
    </p:spTree>
    <p:extLst>
      <p:ext uri="{BB962C8B-B14F-4D97-AF65-F5344CB8AC3E}">
        <p14:creationId xmlns:p14="http://schemas.microsoft.com/office/powerpoint/2010/main" val="3820842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40E51A-AEEE-4E4C-A7B2-0DE9EDEC2FBE}" type="slidenum">
              <a:rPr lang="en-GB" smtClean="0"/>
              <a:t>45</a:t>
            </a:fld>
            <a:endParaRPr lang="en-GB"/>
          </a:p>
        </p:txBody>
      </p:sp>
    </p:spTree>
    <p:extLst>
      <p:ext uri="{BB962C8B-B14F-4D97-AF65-F5344CB8AC3E}">
        <p14:creationId xmlns:p14="http://schemas.microsoft.com/office/powerpoint/2010/main" val="2522007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40E51A-AEEE-4E4C-A7B2-0DE9EDEC2FBE}" type="slidenum">
              <a:rPr lang="en-GB" smtClean="0"/>
              <a:t>48</a:t>
            </a:fld>
            <a:endParaRPr lang="en-GB"/>
          </a:p>
        </p:txBody>
      </p:sp>
    </p:spTree>
    <p:extLst>
      <p:ext uri="{BB962C8B-B14F-4D97-AF65-F5344CB8AC3E}">
        <p14:creationId xmlns:p14="http://schemas.microsoft.com/office/powerpoint/2010/main" val="310903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those patients who recover and are well enough to be discharged to primary care, it is essential to document the following points in the discharge communication: &gt; the patient has been recognised as being at risk of dying in the next year &gt; outcomes from discussions about ACP, including patient preferences on place of care and death; and information on whether any do not attempt CPR (DNACPR) order is to remain in place, or be subject to further review &gt; a request that the patient is placed on the GP palliative care / end-of-life register &gt; information about SPC referral, if made &gt; information given to those close to the patient. The NHS is promoting an electronic palliative care coordination system (</a:t>
            </a:r>
            <a:r>
              <a:rPr lang="en-GB" dirty="0" err="1"/>
              <a:t>EPaCCS</a:t>
            </a:r>
            <a:r>
              <a:rPr lang="en-GB" dirty="0"/>
              <a:t>)16 to act as a register for key patient information, such as their treatment preferences and care plans, including any ADRT documents and DNACPR forms. It is anticipated that better access to key information will improve communication and coordination between professionals, and avoid unwanted or unnecessary treatments or interventions. Currently, there is wide variation across England and Wales in how far this system is embedded. Universal adoption and use of electronic registers is an important step towards effective coordination of care, and is essential to support patient choice at the end of life. </a:t>
            </a:r>
          </a:p>
          <a:p>
            <a:endParaRPr lang="en-GB" dirty="0"/>
          </a:p>
        </p:txBody>
      </p:sp>
      <p:sp>
        <p:nvSpPr>
          <p:cNvPr id="4" name="Slide Number Placeholder 3"/>
          <p:cNvSpPr>
            <a:spLocks noGrp="1"/>
          </p:cNvSpPr>
          <p:nvPr>
            <p:ph type="sldNum" sz="quarter" idx="5"/>
          </p:nvPr>
        </p:nvSpPr>
        <p:spPr/>
        <p:txBody>
          <a:bodyPr/>
          <a:lstStyle/>
          <a:p>
            <a:fld id="{B340E51A-AEEE-4E4C-A7B2-0DE9EDEC2FBE}" type="slidenum">
              <a:rPr lang="en-GB" smtClean="0"/>
              <a:t>13</a:t>
            </a:fld>
            <a:endParaRPr lang="en-GB"/>
          </a:p>
        </p:txBody>
      </p:sp>
    </p:spTree>
    <p:extLst>
      <p:ext uri="{BB962C8B-B14F-4D97-AF65-F5344CB8AC3E}">
        <p14:creationId xmlns:p14="http://schemas.microsoft.com/office/powerpoint/2010/main" val="112232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Humulin insulin, metformin 1g bd, amlodipine 10mg od, paracetamol, senna, </a:t>
            </a:r>
            <a:r>
              <a:rPr lang="en-GB" dirty="0" err="1"/>
              <a:t>Adcal</a:t>
            </a:r>
            <a:r>
              <a:rPr lang="en-GB" dirty="0"/>
              <a:t> D3, lansoprazole, </a:t>
            </a:r>
          </a:p>
        </p:txBody>
      </p:sp>
      <p:sp>
        <p:nvSpPr>
          <p:cNvPr id="4" name="Slide Number Placeholder 3"/>
          <p:cNvSpPr>
            <a:spLocks noGrp="1"/>
          </p:cNvSpPr>
          <p:nvPr>
            <p:ph type="sldNum" sz="quarter" idx="5"/>
          </p:nvPr>
        </p:nvSpPr>
        <p:spPr/>
        <p:txBody>
          <a:bodyPr/>
          <a:lstStyle/>
          <a:p>
            <a:fld id="{B340E51A-AEEE-4E4C-A7B2-0DE9EDEC2FBE}" type="slidenum">
              <a:rPr lang="en-GB" smtClean="0"/>
              <a:t>15</a:t>
            </a:fld>
            <a:endParaRPr lang="en-GB"/>
          </a:p>
        </p:txBody>
      </p:sp>
    </p:spTree>
    <p:extLst>
      <p:ext uri="{BB962C8B-B14F-4D97-AF65-F5344CB8AC3E}">
        <p14:creationId xmlns:p14="http://schemas.microsoft.com/office/powerpoint/2010/main" val="9572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0E51A-AEEE-4E4C-A7B2-0DE9EDEC2F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59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often to do BMs?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0E51A-AEEE-4E4C-A7B2-0DE9EDEC2F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02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0E51A-AEEE-4E4C-A7B2-0DE9EDEC2F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904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DA5CCBA-A1E3-4152-B65D-99628D72BB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B874C97-BE63-4DC7-B751-2FE7AA037C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2772" name="Slide Number Placeholder 3">
            <a:extLst>
              <a:ext uri="{FF2B5EF4-FFF2-40B4-BE49-F238E27FC236}">
                <a16:creationId xmlns:a16="http://schemas.microsoft.com/office/drawing/2014/main" id="{0D50C713-0FB8-45F5-B435-F992E6B3C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AF3340-6477-40A2-8862-829372007618}"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5261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4F7BCDF-4994-4933-A9D0-4C9EB6D81A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B1BB3334-F561-4E38-B41B-8EC4AEA10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4820" name="Slide Number Placeholder 3">
            <a:extLst>
              <a:ext uri="{FF2B5EF4-FFF2-40B4-BE49-F238E27FC236}">
                <a16:creationId xmlns:a16="http://schemas.microsoft.com/office/drawing/2014/main" id="{DA0235FB-BDF6-47E0-BD77-A12FBE893A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D10961-AC4D-4FF3-9EE4-F8BD353EFE3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70EA17-E2FD-496C-AFFA-445F50EC1FB0}"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9C8520-6F67-4940-8863-0324B2597418}" type="slidenum">
              <a:rPr lang="en-GB" smtClean="0"/>
              <a:t>‹#›</a:t>
            </a:fld>
            <a:endParaRPr lang="en-GB"/>
          </a:p>
        </p:txBody>
      </p:sp>
    </p:spTree>
    <p:extLst>
      <p:ext uri="{BB962C8B-B14F-4D97-AF65-F5344CB8AC3E}">
        <p14:creationId xmlns:p14="http://schemas.microsoft.com/office/powerpoint/2010/main" val="202632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70EA17-E2FD-496C-AFFA-445F50EC1FB0}"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9C8520-6F67-4940-8863-0324B2597418}" type="slidenum">
              <a:rPr lang="en-GB" smtClean="0"/>
              <a:t>‹#›</a:t>
            </a:fld>
            <a:endParaRPr lang="en-GB"/>
          </a:p>
        </p:txBody>
      </p:sp>
    </p:spTree>
    <p:extLst>
      <p:ext uri="{BB962C8B-B14F-4D97-AF65-F5344CB8AC3E}">
        <p14:creationId xmlns:p14="http://schemas.microsoft.com/office/powerpoint/2010/main" val="197588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70EA17-E2FD-496C-AFFA-445F50EC1FB0}"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9C8520-6F67-4940-8863-0324B2597418}" type="slidenum">
              <a:rPr lang="en-GB" smtClean="0"/>
              <a:t>‹#›</a:t>
            </a:fld>
            <a:endParaRPr lang="en-GB"/>
          </a:p>
        </p:txBody>
      </p:sp>
    </p:spTree>
    <p:extLst>
      <p:ext uri="{BB962C8B-B14F-4D97-AF65-F5344CB8AC3E}">
        <p14:creationId xmlns:p14="http://schemas.microsoft.com/office/powerpoint/2010/main" val="3403172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32A93B0-882B-4463-B801-07604336BDAC}"/>
              </a:ext>
            </a:extLst>
          </p:cNvPr>
          <p:cNvSpPr>
            <a:spLocks noGrp="1"/>
          </p:cNvSpPr>
          <p:nvPr>
            <p:ph type="dt" sz="half" idx="10"/>
          </p:nvPr>
        </p:nvSpPr>
        <p:spPr/>
        <p:txBody>
          <a:bodyPr/>
          <a:lstStyle>
            <a:lvl1pPr>
              <a:defRPr/>
            </a:lvl1pPr>
          </a:lstStyle>
          <a:p>
            <a:pPr>
              <a:defRPr/>
            </a:pPr>
            <a:fld id="{03D9674D-E1C1-455A-AEB3-72899F61966A}" type="datetimeFigureOut">
              <a:rPr lang="en-GB"/>
              <a:pPr>
                <a:defRPr/>
              </a:pPr>
              <a:t>28/09/2021</a:t>
            </a:fld>
            <a:endParaRPr lang="en-GB"/>
          </a:p>
        </p:txBody>
      </p:sp>
      <p:sp>
        <p:nvSpPr>
          <p:cNvPr id="5" name="Footer Placeholder 4">
            <a:extLst>
              <a:ext uri="{FF2B5EF4-FFF2-40B4-BE49-F238E27FC236}">
                <a16:creationId xmlns:a16="http://schemas.microsoft.com/office/drawing/2014/main" id="{30D5C545-F631-42B2-BB51-1D494B8911B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6A07984-FEB2-4235-9FD7-4C606BD88E58}"/>
              </a:ext>
            </a:extLst>
          </p:cNvPr>
          <p:cNvSpPr>
            <a:spLocks noGrp="1"/>
          </p:cNvSpPr>
          <p:nvPr>
            <p:ph type="sldNum" sz="quarter" idx="12"/>
          </p:nvPr>
        </p:nvSpPr>
        <p:spPr/>
        <p:txBody>
          <a:bodyPr/>
          <a:lstStyle>
            <a:lvl1pPr>
              <a:defRPr/>
            </a:lvl1pPr>
          </a:lstStyle>
          <a:p>
            <a:fld id="{B4F7CCA9-EFF4-4554-83E7-38BE43F270C1}" type="slidenum">
              <a:rPr lang="en-GB" altLang="en-US"/>
              <a:pPr/>
              <a:t>‹#›</a:t>
            </a:fld>
            <a:endParaRPr lang="en-GB" altLang="en-US"/>
          </a:p>
        </p:txBody>
      </p:sp>
    </p:spTree>
    <p:extLst>
      <p:ext uri="{BB962C8B-B14F-4D97-AF65-F5344CB8AC3E}">
        <p14:creationId xmlns:p14="http://schemas.microsoft.com/office/powerpoint/2010/main" val="348721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F50C39-F911-4AE8-92F3-7AD79686F6A8}"/>
              </a:ext>
            </a:extLst>
          </p:cNvPr>
          <p:cNvSpPr>
            <a:spLocks noGrp="1"/>
          </p:cNvSpPr>
          <p:nvPr>
            <p:ph type="dt" sz="half" idx="10"/>
          </p:nvPr>
        </p:nvSpPr>
        <p:spPr/>
        <p:txBody>
          <a:bodyPr/>
          <a:lstStyle>
            <a:lvl1pPr>
              <a:defRPr/>
            </a:lvl1pPr>
          </a:lstStyle>
          <a:p>
            <a:pPr>
              <a:defRPr/>
            </a:pPr>
            <a:fld id="{524B7C0D-A7DA-4AEE-A27E-6F2A7A8E8EEA}" type="datetimeFigureOut">
              <a:rPr lang="en-GB"/>
              <a:pPr>
                <a:defRPr/>
              </a:pPr>
              <a:t>28/09/2021</a:t>
            </a:fld>
            <a:endParaRPr lang="en-GB"/>
          </a:p>
        </p:txBody>
      </p:sp>
      <p:sp>
        <p:nvSpPr>
          <p:cNvPr id="5" name="Footer Placeholder 4">
            <a:extLst>
              <a:ext uri="{FF2B5EF4-FFF2-40B4-BE49-F238E27FC236}">
                <a16:creationId xmlns:a16="http://schemas.microsoft.com/office/drawing/2014/main" id="{AE9262E7-FCBD-4C0B-83B1-AE4E270FB98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183EBBB-5DDC-402B-86FB-691E6AC363F7}"/>
              </a:ext>
            </a:extLst>
          </p:cNvPr>
          <p:cNvSpPr>
            <a:spLocks noGrp="1"/>
          </p:cNvSpPr>
          <p:nvPr>
            <p:ph type="sldNum" sz="quarter" idx="12"/>
          </p:nvPr>
        </p:nvSpPr>
        <p:spPr/>
        <p:txBody>
          <a:bodyPr/>
          <a:lstStyle>
            <a:lvl1pPr>
              <a:defRPr/>
            </a:lvl1pPr>
          </a:lstStyle>
          <a:p>
            <a:fld id="{A0874992-A723-4B47-9D74-881CD8BDA25B}" type="slidenum">
              <a:rPr lang="en-GB" altLang="en-US"/>
              <a:pPr/>
              <a:t>‹#›</a:t>
            </a:fld>
            <a:endParaRPr lang="en-GB" altLang="en-US"/>
          </a:p>
        </p:txBody>
      </p:sp>
    </p:spTree>
    <p:extLst>
      <p:ext uri="{BB962C8B-B14F-4D97-AF65-F5344CB8AC3E}">
        <p14:creationId xmlns:p14="http://schemas.microsoft.com/office/powerpoint/2010/main" val="1912023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0A1E55-F83C-4E59-B648-3CAC3156C1C7}"/>
              </a:ext>
            </a:extLst>
          </p:cNvPr>
          <p:cNvSpPr>
            <a:spLocks noGrp="1"/>
          </p:cNvSpPr>
          <p:nvPr>
            <p:ph type="dt" sz="half" idx="10"/>
          </p:nvPr>
        </p:nvSpPr>
        <p:spPr/>
        <p:txBody>
          <a:bodyPr/>
          <a:lstStyle>
            <a:lvl1pPr>
              <a:defRPr/>
            </a:lvl1pPr>
          </a:lstStyle>
          <a:p>
            <a:pPr>
              <a:defRPr/>
            </a:pPr>
            <a:fld id="{E6261356-C49B-442E-B937-1F0B7BA8F638}" type="datetimeFigureOut">
              <a:rPr lang="en-GB"/>
              <a:pPr>
                <a:defRPr/>
              </a:pPr>
              <a:t>28/09/2021</a:t>
            </a:fld>
            <a:endParaRPr lang="en-GB"/>
          </a:p>
        </p:txBody>
      </p:sp>
      <p:sp>
        <p:nvSpPr>
          <p:cNvPr id="5" name="Footer Placeholder 4">
            <a:extLst>
              <a:ext uri="{FF2B5EF4-FFF2-40B4-BE49-F238E27FC236}">
                <a16:creationId xmlns:a16="http://schemas.microsoft.com/office/drawing/2014/main" id="{500D4FB3-89D3-4A6F-AF9B-073502BD83C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18A7862-24B7-49A2-A253-AB3B5A003778}"/>
              </a:ext>
            </a:extLst>
          </p:cNvPr>
          <p:cNvSpPr>
            <a:spLocks noGrp="1"/>
          </p:cNvSpPr>
          <p:nvPr>
            <p:ph type="sldNum" sz="quarter" idx="12"/>
          </p:nvPr>
        </p:nvSpPr>
        <p:spPr/>
        <p:txBody>
          <a:bodyPr/>
          <a:lstStyle>
            <a:lvl1pPr>
              <a:defRPr/>
            </a:lvl1pPr>
          </a:lstStyle>
          <a:p>
            <a:fld id="{F74CA511-8E77-4408-BB78-7C8DC45313AC}" type="slidenum">
              <a:rPr lang="en-GB" altLang="en-US"/>
              <a:pPr/>
              <a:t>‹#›</a:t>
            </a:fld>
            <a:endParaRPr lang="en-GB" altLang="en-US"/>
          </a:p>
        </p:txBody>
      </p:sp>
    </p:spTree>
    <p:extLst>
      <p:ext uri="{BB962C8B-B14F-4D97-AF65-F5344CB8AC3E}">
        <p14:creationId xmlns:p14="http://schemas.microsoft.com/office/powerpoint/2010/main" val="3525044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A0B5378-5BEE-4E37-AB8C-A30381414C9B}"/>
              </a:ext>
            </a:extLst>
          </p:cNvPr>
          <p:cNvSpPr>
            <a:spLocks noGrp="1"/>
          </p:cNvSpPr>
          <p:nvPr>
            <p:ph type="dt" sz="half" idx="10"/>
          </p:nvPr>
        </p:nvSpPr>
        <p:spPr/>
        <p:txBody>
          <a:bodyPr/>
          <a:lstStyle>
            <a:lvl1pPr>
              <a:defRPr/>
            </a:lvl1pPr>
          </a:lstStyle>
          <a:p>
            <a:pPr>
              <a:defRPr/>
            </a:pPr>
            <a:fld id="{02A6CF3F-E6F6-4658-A527-DCE55F800202}" type="datetimeFigureOut">
              <a:rPr lang="en-GB"/>
              <a:pPr>
                <a:defRPr/>
              </a:pPr>
              <a:t>28/09/2021</a:t>
            </a:fld>
            <a:endParaRPr lang="en-GB"/>
          </a:p>
        </p:txBody>
      </p:sp>
      <p:sp>
        <p:nvSpPr>
          <p:cNvPr id="6" name="Footer Placeholder 4">
            <a:extLst>
              <a:ext uri="{FF2B5EF4-FFF2-40B4-BE49-F238E27FC236}">
                <a16:creationId xmlns:a16="http://schemas.microsoft.com/office/drawing/2014/main" id="{3E757F9D-9109-4355-B1D7-FFC7FAC899F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38B11A1-FAAD-46E3-AEF9-DBF14A8707BE}"/>
              </a:ext>
            </a:extLst>
          </p:cNvPr>
          <p:cNvSpPr>
            <a:spLocks noGrp="1"/>
          </p:cNvSpPr>
          <p:nvPr>
            <p:ph type="sldNum" sz="quarter" idx="12"/>
          </p:nvPr>
        </p:nvSpPr>
        <p:spPr/>
        <p:txBody>
          <a:bodyPr/>
          <a:lstStyle>
            <a:lvl1pPr>
              <a:defRPr/>
            </a:lvl1pPr>
          </a:lstStyle>
          <a:p>
            <a:fld id="{8D86FBAF-FFD7-4966-AF25-B20EEFAAD5D3}" type="slidenum">
              <a:rPr lang="en-GB" altLang="en-US"/>
              <a:pPr/>
              <a:t>‹#›</a:t>
            </a:fld>
            <a:endParaRPr lang="en-GB" altLang="en-US"/>
          </a:p>
        </p:txBody>
      </p:sp>
    </p:spTree>
    <p:extLst>
      <p:ext uri="{BB962C8B-B14F-4D97-AF65-F5344CB8AC3E}">
        <p14:creationId xmlns:p14="http://schemas.microsoft.com/office/powerpoint/2010/main" val="3688613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F0B9FB2-D4B4-4DAB-A83B-6906B962B72E}"/>
              </a:ext>
            </a:extLst>
          </p:cNvPr>
          <p:cNvSpPr>
            <a:spLocks noGrp="1"/>
          </p:cNvSpPr>
          <p:nvPr>
            <p:ph type="dt" sz="half" idx="10"/>
          </p:nvPr>
        </p:nvSpPr>
        <p:spPr/>
        <p:txBody>
          <a:bodyPr/>
          <a:lstStyle>
            <a:lvl1pPr>
              <a:defRPr/>
            </a:lvl1pPr>
          </a:lstStyle>
          <a:p>
            <a:pPr>
              <a:defRPr/>
            </a:pPr>
            <a:fld id="{82C2E274-4C63-4C54-9414-07BA3D28EA98}" type="datetimeFigureOut">
              <a:rPr lang="en-GB"/>
              <a:pPr>
                <a:defRPr/>
              </a:pPr>
              <a:t>28/09/2021</a:t>
            </a:fld>
            <a:endParaRPr lang="en-GB"/>
          </a:p>
        </p:txBody>
      </p:sp>
      <p:sp>
        <p:nvSpPr>
          <p:cNvPr id="8" name="Footer Placeholder 4">
            <a:extLst>
              <a:ext uri="{FF2B5EF4-FFF2-40B4-BE49-F238E27FC236}">
                <a16:creationId xmlns:a16="http://schemas.microsoft.com/office/drawing/2014/main" id="{F0A0E474-F324-4D0C-9CC6-A52578C21B3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92494388-9E25-48A7-ADDD-A1663BF94FC4}"/>
              </a:ext>
            </a:extLst>
          </p:cNvPr>
          <p:cNvSpPr>
            <a:spLocks noGrp="1"/>
          </p:cNvSpPr>
          <p:nvPr>
            <p:ph type="sldNum" sz="quarter" idx="12"/>
          </p:nvPr>
        </p:nvSpPr>
        <p:spPr/>
        <p:txBody>
          <a:bodyPr/>
          <a:lstStyle>
            <a:lvl1pPr>
              <a:defRPr/>
            </a:lvl1pPr>
          </a:lstStyle>
          <a:p>
            <a:fld id="{3F13688E-8876-4D56-BE8B-B761D8C5F57C}" type="slidenum">
              <a:rPr lang="en-GB" altLang="en-US"/>
              <a:pPr/>
              <a:t>‹#›</a:t>
            </a:fld>
            <a:endParaRPr lang="en-GB" altLang="en-US"/>
          </a:p>
        </p:txBody>
      </p:sp>
    </p:spTree>
    <p:extLst>
      <p:ext uri="{BB962C8B-B14F-4D97-AF65-F5344CB8AC3E}">
        <p14:creationId xmlns:p14="http://schemas.microsoft.com/office/powerpoint/2010/main" val="2330510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FB9F717-ADAB-41B2-AB19-C31CB42D255C}"/>
              </a:ext>
            </a:extLst>
          </p:cNvPr>
          <p:cNvSpPr>
            <a:spLocks noGrp="1"/>
          </p:cNvSpPr>
          <p:nvPr>
            <p:ph type="dt" sz="half" idx="10"/>
          </p:nvPr>
        </p:nvSpPr>
        <p:spPr/>
        <p:txBody>
          <a:bodyPr/>
          <a:lstStyle>
            <a:lvl1pPr>
              <a:defRPr/>
            </a:lvl1pPr>
          </a:lstStyle>
          <a:p>
            <a:pPr>
              <a:defRPr/>
            </a:pPr>
            <a:fld id="{29F37494-E3F4-4A02-9187-827369E843A1}" type="datetimeFigureOut">
              <a:rPr lang="en-GB"/>
              <a:pPr>
                <a:defRPr/>
              </a:pPr>
              <a:t>28/09/2021</a:t>
            </a:fld>
            <a:endParaRPr lang="en-GB"/>
          </a:p>
        </p:txBody>
      </p:sp>
      <p:sp>
        <p:nvSpPr>
          <p:cNvPr id="4" name="Footer Placeholder 4">
            <a:extLst>
              <a:ext uri="{FF2B5EF4-FFF2-40B4-BE49-F238E27FC236}">
                <a16:creationId xmlns:a16="http://schemas.microsoft.com/office/drawing/2014/main" id="{7D0AF434-B6FB-4716-BEC8-CAAADBB7ED66}"/>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879504A0-932A-4EAB-9F25-DE4726D9E028}"/>
              </a:ext>
            </a:extLst>
          </p:cNvPr>
          <p:cNvSpPr>
            <a:spLocks noGrp="1"/>
          </p:cNvSpPr>
          <p:nvPr>
            <p:ph type="sldNum" sz="quarter" idx="12"/>
          </p:nvPr>
        </p:nvSpPr>
        <p:spPr/>
        <p:txBody>
          <a:bodyPr/>
          <a:lstStyle>
            <a:lvl1pPr>
              <a:defRPr/>
            </a:lvl1pPr>
          </a:lstStyle>
          <a:p>
            <a:fld id="{4E02B32A-7713-4EFF-8283-6700A5F61C19}" type="slidenum">
              <a:rPr lang="en-GB" altLang="en-US"/>
              <a:pPr/>
              <a:t>‹#›</a:t>
            </a:fld>
            <a:endParaRPr lang="en-GB" altLang="en-US"/>
          </a:p>
        </p:txBody>
      </p:sp>
    </p:spTree>
    <p:extLst>
      <p:ext uri="{BB962C8B-B14F-4D97-AF65-F5344CB8AC3E}">
        <p14:creationId xmlns:p14="http://schemas.microsoft.com/office/powerpoint/2010/main" val="2358149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82E5ED2-33B6-4124-B0F8-C1A7F51E3D63}"/>
              </a:ext>
            </a:extLst>
          </p:cNvPr>
          <p:cNvSpPr>
            <a:spLocks noGrp="1"/>
          </p:cNvSpPr>
          <p:nvPr>
            <p:ph type="dt" sz="half" idx="10"/>
          </p:nvPr>
        </p:nvSpPr>
        <p:spPr/>
        <p:txBody>
          <a:bodyPr/>
          <a:lstStyle>
            <a:lvl1pPr>
              <a:defRPr/>
            </a:lvl1pPr>
          </a:lstStyle>
          <a:p>
            <a:pPr>
              <a:defRPr/>
            </a:pPr>
            <a:fld id="{8C673C9C-55E8-46C8-95B8-872224E44E13}" type="datetimeFigureOut">
              <a:rPr lang="en-GB"/>
              <a:pPr>
                <a:defRPr/>
              </a:pPr>
              <a:t>28/09/2021</a:t>
            </a:fld>
            <a:endParaRPr lang="en-GB"/>
          </a:p>
        </p:txBody>
      </p:sp>
      <p:sp>
        <p:nvSpPr>
          <p:cNvPr id="3" name="Footer Placeholder 4">
            <a:extLst>
              <a:ext uri="{FF2B5EF4-FFF2-40B4-BE49-F238E27FC236}">
                <a16:creationId xmlns:a16="http://schemas.microsoft.com/office/drawing/2014/main" id="{8E1A9322-6D21-46FF-9073-5F30C4ED149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FC11EFD-D5DF-4C61-A016-E397AAB5114F}"/>
              </a:ext>
            </a:extLst>
          </p:cNvPr>
          <p:cNvSpPr>
            <a:spLocks noGrp="1"/>
          </p:cNvSpPr>
          <p:nvPr>
            <p:ph type="sldNum" sz="quarter" idx="12"/>
          </p:nvPr>
        </p:nvSpPr>
        <p:spPr/>
        <p:txBody>
          <a:bodyPr/>
          <a:lstStyle>
            <a:lvl1pPr>
              <a:defRPr/>
            </a:lvl1pPr>
          </a:lstStyle>
          <a:p>
            <a:fld id="{7A870A90-D5D3-4CBC-A7D5-7A3708C54D0B}" type="slidenum">
              <a:rPr lang="en-GB" altLang="en-US"/>
              <a:pPr/>
              <a:t>‹#›</a:t>
            </a:fld>
            <a:endParaRPr lang="en-GB" altLang="en-US"/>
          </a:p>
        </p:txBody>
      </p:sp>
    </p:spTree>
    <p:extLst>
      <p:ext uri="{BB962C8B-B14F-4D97-AF65-F5344CB8AC3E}">
        <p14:creationId xmlns:p14="http://schemas.microsoft.com/office/powerpoint/2010/main" val="2036075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CD0BC66-F4D3-4EE5-ACFC-404A37FF849A}"/>
              </a:ext>
            </a:extLst>
          </p:cNvPr>
          <p:cNvSpPr>
            <a:spLocks noGrp="1"/>
          </p:cNvSpPr>
          <p:nvPr>
            <p:ph type="dt" sz="half" idx="10"/>
          </p:nvPr>
        </p:nvSpPr>
        <p:spPr/>
        <p:txBody>
          <a:bodyPr/>
          <a:lstStyle>
            <a:lvl1pPr>
              <a:defRPr/>
            </a:lvl1pPr>
          </a:lstStyle>
          <a:p>
            <a:pPr>
              <a:defRPr/>
            </a:pPr>
            <a:fld id="{DF0150CA-65E0-4B1D-9F72-8CA7BCB20C5E}" type="datetimeFigureOut">
              <a:rPr lang="en-GB"/>
              <a:pPr>
                <a:defRPr/>
              </a:pPr>
              <a:t>28/09/2021</a:t>
            </a:fld>
            <a:endParaRPr lang="en-GB"/>
          </a:p>
        </p:txBody>
      </p:sp>
      <p:sp>
        <p:nvSpPr>
          <p:cNvPr id="6" name="Footer Placeholder 4">
            <a:extLst>
              <a:ext uri="{FF2B5EF4-FFF2-40B4-BE49-F238E27FC236}">
                <a16:creationId xmlns:a16="http://schemas.microsoft.com/office/drawing/2014/main" id="{0E38B5DB-EF6A-4651-971F-53FFB2B6FA2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568D66F-678D-4351-89C6-11C8A60A560E}"/>
              </a:ext>
            </a:extLst>
          </p:cNvPr>
          <p:cNvSpPr>
            <a:spLocks noGrp="1"/>
          </p:cNvSpPr>
          <p:nvPr>
            <p:ph type="sldNum" sz="quarter" idx="12"/>
          </p:nvPr>
        </p:nvSpPr>
        <p:spPr/>
        <p:txBody>
          <a:bodyPr/>
          <a:lstStyle>
            <a:lvl1pPr>
              <a:defRPr/>
            </a:lvl1pPr>
          </a:lstStyle>
          <a:p>
            <a:fld id="{7DE6F3E2-109B-46E0-9E43-6EEC93CFF190}" type="slidenum">
              <a:rPr lang="en-GB" altLang="en-US"/>
              <a:pPr/>
              <a:t>‹#›</a:t>
            </a:fld>
            <a:endParaRPr lang="en-GB" altLang="en-US"/>
          </a:p>
        </p:txBody>
      </p:sp>
    </p:spTree>
    <p:extLst>
      <p:ext uri="{BB962C8B-B14F-4D97-AF65-F5344CB8AC3E}">
        <p14:creationId xmlns:p14="http://schemas.microsoft.com/office/powerpoint/2010/main" val="26255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70EA17-E2FD-496C-AFFA-445F50EC1FB0}"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9C8520-6F67-4940-8863-0324B2597418}" type="slidenum">
              <a:rPr lang="en-GB" smtClean="0"/>
              <a:t>‹#›</a:t>
            </a:fld>
            <a:endParaRPr lang="en-GB"/>
          </a:p>
        </p:txBody>
      </p:sp>
    </p:spTree>
    <p:extLst>
      <p:ext uri="{BB962C8B-B14F-4D97-AF65-F5344CB8AC3E}">
        <p14:creationId xmlns:p14="http://schemas.microsoft.com/office/powerpoint/2010/main" val="887691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DF3550B-D3A6-405D-B58B-66B7E4DD0C0D}"/>
              </a:ext>
            </a:extLst>
          </p:cNvPr>
          <p:cNvSpPr>
            <a:spLocks noGrp="1"/>
          </p:cNvSpPr>
          <p:nvPr>
            <p:ph type="dt" sz="half" idx="10"/>
          </p:nvPr>
        </p:nvSpPr>
        <p:spPr/>
        <p:txBody>
          <a:bodyPr/>
          <a:lstStyle>
            <a:lvl1pPr>
              <a:defRPr/>
            </a:lvl1pPr>
          </a:lstStyle>
          <a:p>
            <a:pPr>
              <a:defRPr/>
            </a:pPr>
            <a:fld id="{91324522-22D6-47F8-B67C-C0FBB24E7BB3}" type="datetimeFigureOut">
              <a:rPr lang="en-GB"/>
              <a:pPr>
                <a:defRPr/>
              </a:pPr>
              <a:t>28/09/2021</a:t>
            </a:fld>
            <a:endParaRPr lang="en-GB"/>
          </a:p>
        </p:txBody>
      </p:sp>
      <p:sp>
        <p:nvSpPr>
          <p:cNvPr id="6" name="Footer Placeholder 4">
            <a:extLst>
              <a:ext uri="{FF2B5EF4-FFF2-40B4-BE49-F238E27FC236}">
                <a16:creationId xmlns:a16="http://schemas.microsoft.com/office/drawing/2014/main" id="{317CD484-0BC0-403E-BDF2-D0EE383A0B3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0C87B3C-2900-4E4A-ACAF-5E9D9507F61C}"/>
              </a:ext>
            </a:extLst>
          </p:cNvPr>
          <p:cNvSpPr>
            <a:spLocks noGrp="1"/>
          </p:cNvSpPr>
          <p:nvPr>
            <p:ph type="sldNum" sz="quarter" idx="12"/>
          </p:nvPr>
        </p:nvSpPr>
        <p:spPr/>
        <p:txBody>
          <a:bodyPr/>
          <a:lstStyle>
            <a:lvl1pPr>
              <a:defRPr/>
            </a:lvl1pPr>
          </a:lstStyle>
          <a:p>
            <a:fld id="{C910691C-A4E5-4103-89E4-2F065FE27D8D}" type="slidenum">
              <a:rPr lang="en-GB" altLang="en-US"/>
              <a:pPr/>
              <a:t>‹#›</a:t>
            </a:fld>
            <a:endParaRPr lang="en-GB" altLang="en-US"/>
          </a:p>
        </p:txBody>
      </p:sp>
    </p:spTree>
    <p:extLst>
      <p:ext uri="{BB962C8B-B14F-4D97-AF65-F5344CB8AC3E}">
        <p14:creationId xmlns:p14="http://schemas.microsoft.com/office/powerpoint/2010/main" val="2646067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EDC784-722C-47BA-AC93-98BECEE517FA}"/>
              </a:ext>
            </a:extLst>
          </p:cNvPr>
          <p:cNvSpPr>
            <a:spLocks noGrp="1"/>
          </p:cNvSpPr>
          <p:nvPr>
            <p:ph type="dt" sz="half" idx="10"/>
          </p:nvPr>
        </p:nvSpPr>
        <p:spPr/>
        <p:txBody>
          <a:bodyPr/>
          <a:lstStyle>
            <a:lvl1pPr>
              <a:defRPr/>
            </a:lvl1pPr>
          </a:lstStyle>
          <a:p>
            <a:pPr>
              <a:defRPr/>
            </a:pPr>
            <a:fld id="{1928D433-AA91-4C43-8DDE-EF275D331CC6}" type="datetimeFigureOut">
              <a:rPr lang="en-GB"/>
              <a:pPr>
                <a:defRPr/>
              </a:pPr>
              <a:t>28/09/2021</a:t>
            </a:fld>
            <a:endParaRPr lang="en-GB"/>
          </a:p>
        </p:txBody>
      </p:sp>
      <p:sp>
        <p:nvSpPr>
          <p:cNvPr id="5" name="Footer Placeholder 4">
            <a:extLst>
              <a:ext uri="{FF2B5EF4-FFF2-40B4-BE49-F238E27FC236}">
                <a16:creationId xmlns:a16="http://schemas.microsoft.com/office/drawing/2014/main" id="{576DB0F0-DD44-4917-B536-5F9A3A245D8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F991F8D-918D-4E7C-B799-35F7676119CB}"/>
              </a:ext>
            </a:extLst>
          </p:cNvPr>
          <p:cNvSpPr>
            <a:spLocks noGrp="1"/>
          </p:cNvSpPr>
          <p:nvPr>
            <p:ph type="sldNum" sz="quarter" idx="12"/>
          </p:nvPr>
        </p:nvSpPr>
        <p:spPr/>
        <p:txBody>
          <a:bodyPr/>
          <a:lstStyle>
            <a:lvl1pPr>
              <a:defRPr/>
            </a:lvl1pPr>
          </a:lstStyle>
          <a:p>
            <a:fld id="{67379B21-4080-455C-B544-874A755B040B}" type="slidenum">
              <a:rPr lang="en-GB" altLang="en-US"/>
              <a:pPr/>
              <a:t>‹#›</a:t>
            </a:fld>
            <a:endParaRPr lang="en-GB" altLang="en-US"/>
          </a:p>
        </p:txBody>
      </p:sp>
    </p:spTree>
    <p:extLst>
      <p:ext uri="{BB962C8B-B14F-4D97-AF65-F5344CB8AC3E}">
        <p14:creationId xmlns:p14="http://schemas.microsoft.com/office/powerpoint/2010/main" val="1546204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AEFAE0-4ECD-4E55-9275-BD2AEB44445F}"/>
              </a:ext>
            </a:extLst>
          </p:cNvPr>
          <p:cNvSpPr>
            <a:spLocks noGrp="1"/>
          </p:cNvSpPr>
          <p:nvPr>
            <p:ph type="dt" sz="half" idx="10"/>
          </p:nvPr>
        </p:nvSpPr>
        <p:spPr/>
        <p:txBody>
          <a:bodyPr/>
          <a:lstStyle>
            <a:lvl1pPr>
              <a:defRPr/>
            </a:lvl1pPr>
          </a:lstStyle>
          <a:p>
            <a:pPr>
              <a:defRPr/>
            </a:pPr>
            <a:fld id="{2482820E-68E5-4F0F-B460-ED17219D4164}" type="datetimeFigureOut">
              <a:rPr lang="en-GB"/>
              <a:pPr>
                <a:defRPr/>
              </a:pPr>
              <a:t>28/09/2021</a:t>
            </a:fld>
            <a:endParaRPr lang="en-GB"/>
          </a:p>
        </p:txBody>
      </p:sp>
      <p:sp>
        <p:nvSpPr>
          <p:cNvPr id="5" name="Footer Placeholder 4">
            <a:extLst>
              <a:ext uri="{FF2B5EF4-FFF2-40B4-BE49-F238E27FC236}">
                <a16:creationId xmlns:a16="http://schemas.microsoft.com/office/drawing/2014/main" id="{6169E3A4-A774-4512-89DE-C766C1D23DC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0FF961B-DC48-4645-B754-8750D06196CF}"/>
              </a:ext>
            </a:extLst>
          </p:cNvPr>
          <p:cNvSpPr>
            <a:spLocks noGrp="1"/>
          </p:cNvSpPr>
          <p:nvPr>
            <p:ph type="sldNum" sz="quarter" idx="12"/>
          </p:nvPr>
        </p:nvSpPr>
        <p:spPr/>
        <p:txBody>
          <a:bodyPr/>
          <a:lstStyle>
            <a:lvl1pPr>
              <a:defRPr/>
            </a:lvl1pPr>
          </a:lstStyle>
          <a:p>
            <a:fld id="{5D53AE09-1ABF-41C0-9D45-61C51A12DFFD}" type="slidenum">
              <a:rPr lang="en-GB" altLang="en-US"/>
              <a:pPr/>
              <a:t>‹#›</a:t>
            </a:fld>
            <a:endParaRPr lang="en-GB" altLang="en-US"/>
          </a:p>
        </p:txBody>
      </p:sp>
    </p:spTree>
    <p:extLst>
      <p:ext uri="{BB962C8B-B14F-4D97-AF65-F5344CB8AC3E}">
        <p14:creationId xmlns:p14="http://schemas.microsoft.com/office/powerpoint/2010/main" val="2498382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8DE59A-6643-4542-9F8C-6D1438D45FF6}"/>
              </a:ext>
            </a:extLst>
          </p:cNvPr>
          <p:cNvSpPr>
            <a:spLocks noGrp="1"/>
          </p:cNvSpPr>
          <p:nvPr>
            <p:ph type="dt" sz="half" idx="10"/>
          </p:nvPr>
        </p:nvSpPr>
        <p:spPr/>
        <p:txBody>
          <a:bodyPr/>
          <a:lstStyle>
            <a:lvl1pPr>
              <a:defRPr/>
            </a:lvl1pPr>
          </a:lstStyle>
          <a:p>
            <a:pPr>
              <a:defRPr/>
            </a:pPr>
            <a:fld id="{3C1E6389-695E-461C-B43D-3856B6A0E6A8}" type="datetimeFigureOut">
              <a:rPr lang="en-GB"/>
              <a:pPr>
                <a:defRPr/>
              </a:pPr>
              <a:t>28/09/2021</a:t>
            </a:fld>
            <a:endParaRPr lang="en-GB" dirty="0"/>
          </a:p>
        </p:txBody>
      </p:sp>
      <p:sp>
        <p:nvSpPr>
          <p:cNvPr id="5" name="Footer Placeholder 4">
            <a:extLst>
              <a:ext uri="{FF2B5EF4-FFF2-40B4-BE49-F238E27FC236}">
                <a16:creationId xmlns:a16="http://schemas.microsoft.com/office/drawing/2014/main" id="{8314F70F-20CE-48AE-83A6-5BF9ED9598A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131C94-80AE-47C0-A0BC-A3046A4B792D}"/>
              </a:ext>
            </a:extLst>
          </p:cNvPr>
          <p:cNvSpPr>
            <a:spLocks noGrp="1"/>
          </p:cNvSpPr>
          <p:nvPr>
            <p:ph type="sldNum" sz="quarter" idx="12"/>
          </p:nvPr>
        </p:nvSpPr>
        <p:spPr/>
        <p:txBody>
          <a:bodyPr/>
          <a:lstStyle>
            <a:lvl1pPr>
              <a:defRPr/>
            </a:lvl1pPr>
          </a:lstStyle>
          <a:p>
            <a:fld id="{701C5365-CDD8-4ABA-A3BD-032899F6C742}" type="slidenum">
              <a:rPr lang="en-GB" altLang="en-US"/>
              <a:pPr/>
              <a:t>‹#›</a:t>
            </a:fld>
            <a:endParaRPr lang="en-GB" altLang="en-US"/>
          </a:p>
        </p:txBody>
      </p:sp>
    </p:spTree>
    <p:extLst>
      <p:ext uri="{BB962C8B-B14F-4D97-AF65-F5344CB8AC3E}">
        <p14:creationId xmlns:p14="http://schemas.microsoft.com/office/powerpoint/2010/main" val="1678916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BA3043-C00D-43F2-81FE-C68E43D47136}"/>
              </a:ext>
            </a:extLst>
          </p:cNvPr>
          <p:cNvSpPr>
            <a:spLocks noGrp="1"/>
          </p:cNvSpPr>
          <p:nvPr>
            <p:ph type="dt" sz="half" idx="10"/>
          </p:nvPr>
        </p:nvSpPr>
        <p:spPr/>
        <p:txBody>
          <a:bodyPr/>
          <a:lstStyle>
            <a:lvl1pPr>
              <a:defRPr/>
            </a:lvl1pPr>
          </a:lstStyle>
          <a:p>
            <a:pPr>
              <a:defRPr/>
            </a:pPr>
            <a:fld id="{87054434-85F8-4063-89A6-79EF379D1566}" type="datetimeFigureOut">
              <a:rPr lang="en-GB"/>
              <a:pPr>
                <a:defRPr/>
              </a:pPr>
              <a:t>28/09/2021</a:t>
            </a:fld>
            <a:endParaRPr lang="en-GB" dirty="0"/>
          </a:p>
        </p:txBody>
      </p:sp>
      <p:sp>
        <p:nvSpPr>
          <p:cNvPr id="5" name="Footer Placeholder 4">
            <a:extLst>
              <a:ext uri="{FF2B5EF4-FFF2-40B4-BE49-F238E27FC236}">
                <a16:creationId xmlns:a16="http://schemas.microsoft.com/office/drawing/2014/main" id="{E772C243-2EF1-43B7-AEF3-FDAAA1440BC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3FFE4B-0138-4BEA-A880-BDE8D5AE246B}"/>
              </a:ext>
            </a:extLst>
          </p:cNvPr>
          <p:cNvSpPr>
            <a:spLocks noGrp="1"/>
          </p:cNvSpPr>
          <p:nvPr>
            <p:ph type="sldNum" sz="quarter" idx="12"/>
          </p:nvPr>
        </p:nvSpPr>
        <p:spPr/>
        <p:txBody>
          <a:bodyPr/>
          <a:lstStyle>
            <a:lvl1pPr>
              <a:defRPr/>
            </a:lvl1pPr>
          </a:lstStyle>
          <a:p>
            <a:fld id="{8EC48602-25A7-4308-A082-7FED4D41C243}" type="slidenum">
              <a:rPr lang="en-GB" altLang="en-US"/>
              <a:pPr/>
              <a:t>‹#›</a:t>
            </a:fld>
            <a:endParaRPr lang="en-GB" altLang="en-US"/>
          </a:p>
        </p:txBody>
      </p:sp>
    </p:spTree>
    <p:extLst>
      <p:ext uri="{BB962C8B-B14F-4D97-AF65-F5344CB8AC3E}">
        <p14:creationId xmlns:p14="http://schemas.microsoft.com/office/powerpoint/2010/main" val="1429445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92BC2E-5B1F-4FEE-85F4-6FDB5B2FB913}"/>
              </a:ext>
            </a:extLst>
          </p:cNvPr>
          <p:cNvSpPr>
            <a:spLocks noGrp="1"/>
          </p:cNvSpPr>
          <p:nvPr>
            <p:ph type="dt" sz="half" idx="10"/>
          </p:nvPr>
        </p:nvSpPr>
        <p:spPr/>
        <p:txBody>
          <a:bodyPr/>
          <a:lstStyle>
            <a:lvl1pPr>
              <a:defRPr/>
            </a:lvl1pPr>
          </a:lstStyle>
          <a:p>
            <a:pPr>
              <a:defRPr/>
            </a:pPr>
            <a:fld id="{1C553B67-2523-47AA-AE0D-52FF8949FE6E}" type="datetimeFigureOut">
              <a:rPr lang="en-GB"/>
              <a:pPr>
                <a:defRPr/>
              </a:pPr>
              <a:t>28/09/2021</a:t>
            </a:fld>
            <a:endParaRPr lang="en-GB" dirty="0"/>
          </a:p>
        </p:txBody>
      </p:sp>
      <p:sp>
        <p:nvSpPr>
          <p:cNvPr id="5" name="Footer Placeholder 4">
            <a:extLst>
              <a:ext uri="{FF2B5EF4-FFF2-40B4-BE49-F238E27FC236}">
                <a16:creationId xmlns:a16="http://schemas.microsoft.com/office/drawing/2014/main" id="{6B180C16-17DE-4CB0-83D0-B77F6E7E66E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8DA376A-EAEB-407B-9354-EBD427BB929D}"/>
              </a:ext>
            </a:extLst>
          </p:cNvPr>
          <p:cNvSpPr>
            <a:spLocks noGrp="1"/>
          </p:cNvSpPr>
          <p:nvPr>
            <p:ph type="sldNum" sz="quarter" idx="12"/>
          </p:nvPr>
        </p:nvSpPr>
        <p:spPr/>
        <p:txBody>
          <a:bodyPr/>
          <a:lstStyle>
            <a:lvl1pPr>
              <a:defRPr/>
            </a:lvl1pPr>
          </a:lstStyle>
          <a:p>
            <a:fld id="{FA20BC0D-446C-46DA-B785-D244E5321592}" type="slidenum">
              <a:rPr lang="en-GB" altLang="en-US"/>
              <a:pPr/>
              <a:t>‹#›</a:t>
            </a:fld>
            <a:endParaRPr lang="en-GB" altLang="en-US"/>
          </a:p>
        </p:txBody>
      </p:sp>
    </p:spTree>
    <p:extLst>
      <p:ext uri="{BB962C8B-B14F-4D97-AF65-F5344CB8AC3E}">
        <p14:creationId xmlns:p14="http://schemas.microsoft.com/office/powerpoint/2010/main" val="3035942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DC76E68-69B0-401B-866A-050950555B08}"/>
              </a:ext>
            </a:extLst>
          </p:cNvPr>
          <p:cNvSpPr>
            <a:spLocks noGrp="1"/>
          </p:cNvSpPr>
          <p:nvPr>
            <p:ph type="dt" sz="half" idx="10"/>
          </p:nvPr>
        </p:nvSpPr>
        <p:spPr/>
        <p:txBody>
          <a:bodyPr/>
          <a:lstStyle>
            <a:lvl1pPr>
              <a:defRPr/>
            </a:lvl1pPr>
          </a:lstStyle>
          <a:p>
            <a:pPr>
              <a:defRPr/>
            </a:pPr>
            <a:fld id="{B5C3D86F-8C4E-40A4-B2FD-DA057E859BCE}" type="datetimeFigureOut">
              <a:rPr lang="en-GB"/>
              <a:pPr>
                <a:defRPr/>
              </a:pPr>
              <a:t>28/09/2021</a:t>
            </a:fld>
            <a:endParaRPr lang="en-GB" dirty="0"/>
          </a:p>
        </p:txBody>
      </p:sp>
      <p:sp>
        <p:nvSpPr>
          <p:cNvPr id="6" name="Footer Placeholder 4">
            <a:extLst>
              <a:ext uri="{FF2B5EF4-FFF2-40B4-BE49-F238E27FC236}">
                <a16:creationId xmlns:a16="http://schemas.microsoft.com/office/drawing/2014/main" id="{CEC4F998-A7A2-4001-B02A-987D245BD97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D8F9AEB-5382-4443-8A78-D58666FA40C6}"/>
              </a:ext>
            </a:extLst>
          </p:cNvPr>
          <p:cNvSpPr>
            <a:spLocks noGrp="1"/>
          </p:cNvSpPr>
          <p:nvPr>
            <p:ph type="sldNum" sz="quarter" idx="12"/>
          </p:nvPr>
        </p:nvSpPr>
        <p:spPr/>
        <p:txBody>
          <a:bodyPr/>
          <a:lstStyle>
            <a:lvl1pPr>
              <a:defRPr/>
            </a:lvl1pPr>
          </a:lstStyle>
          <a:p>
            <a:fld id="{BF1B85AD-A902-4023-AD1C-68E0F5248162}" type="slidenum">
              <a:rPr lang="en-GB" altLang="en-US"/>
              <a:pPr/>
              <a:t>‹#›</a:t>
            </a:fld>
            <a:endParaRPr lang="en-GB" altLang="en-US"/>
          </a:p>
        </p:txBody>
      </p:sp>
    </p:spTree>
    <p:extLst>
      <p:ext uri="{BB962C8B-B14F-4D97-AF65-F5344CB8AC3E}">
        <p14:creationId xmlns:p14="http://schemas.microsoft.com/office/powerpoint/2010/main" val="4176422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0051C7C-F3C1-435F-9D8B-A89E687254BB}"/>
              </a:ext>
            </a:extLst>
          </p:cNvPr>
          <p:cNvSpPr>
            <a:spLocks noGrp="1"/>
          </p:cNvSpPr>
          <p:nvPr>
            <p:ph type="dt" sz="half" idx="10"/>
          </p:nvPr>
        </p:nvSpPr>
        <p:spPr/>
        <p:txBody>
          <a:bodyPr/>
          <a:lstStyle>
            <a:lvl1pPr>
              <a:defRPr/>
            </a:lvl1pPr>
          </a:lstStyle>
          <a:p>
            <a:pPr>
              <a:defRPr/>
            </a:pPr>
            <a:fld id="{00BAABA9-3597-497F-9534-0E69E821D6A1}" type="datetimeFigureOut">
              <a:rPr lang="en-GB"/>
              <a:pPr>
                <a:defRPr/>
              </a:pPr>
              <a:t>28/09/2021</a:t>
            </a:fld>
            <a:endParaRPr lang="en-GB" dirty="0"/>
          </a:p>
        </p:txBody>
      </p:sp>
      <p:sp>
        <p:nvSpPr>
          <p:cNvPr id="8" name="Footer Placeholder 4">
            <a:extLst>
              <a:ext uri="{FF2B5EF4-FFF2-40B4-BE49-F238E27FC236}">
                <a16:creationId xmlns:a16="http://schemas.microsoft.com/office/drawing/2014/main" id="{DC68F6D6-D2B4-4889-81D8-93A877E244D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9DE1F4DF-EEFB-4499-8542-C1B4A6CEFE8C}"/>
              </a:ext>
            </a:extLst>
          </p:cNvPr>
          <p:cNvSpPr>
            <a:spLocks noGrp="1"/>
          </p:cNvSpPr>
          <p:nvPr>
            <p:ph type="sldNum" sz="quarter" idx="12"/>
          </p:nvPr>
        </p:nvSpPr>
        <p:spPr/>
        <p:txBody>
          <a:bodyPr/>
          <a:lstStyle>
            <a:lvl1pPr>
              <a:defRPr/>
            </a:lvl1pPr>
          </a:lstStyle>
          <a:p>
            <a:fld id="{7D36A0C3-74CA-4E9B-949B-F751C5A6DB87}" type="slidenum">
              <a:rPr lang="en-GB" altLang="en-US"/>
              <a:pPr/>
              <a:t>‹#›</a:t>
            </a:fld>
            <a:endParaRPr lang="en-GB" altLang="en-US"/>
          </a:p>
        </p:txBody>
      </p:sp>
    </p:spTree>
    <p:extLst>
      <p:ext uri="{BB962C8B-B14F-4D97-AF65-F5344CB8AC3E}">
        <p14:creationId xmlns:p14="http://schemas.microsoft.com/office/powerpoint/2010/main" val="1383709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7C3CD78-C1C1-4E65-9463-5126F2719BD9}"/>
              </a:ext>
            </a:extLst>
          </p:cNvPr>
          <p:cNvSpPr>
            <a:spLocks noGrp="1"/>
          </p:cNvSpPr>
          <p:nvPr>
            <p:ph type="dt" sz="half" idx="10"/>
          </p:nvPr>
        </p:nvSpPr>
        <p:spPr/>
        <p:txBody>
          <a:bodyPr/>
          <a:lstStyle>
            <a:lvl1pPr>
              <a:defRPr/>
            </a:lvl1pPr>
          </a:lstStyle>
          <a:p>
            <a:pPr>
              <a:defRPr/>
            </a:pPr>
            <a:fld id="{B68E7C5E-B59C-4C1C-B4A2-4BF98E2F0A8D}" type="datetimeFigureOut">
              <a:rPr lang="en-GB"/>
              <a:pPr>
                <a:defRPr/>
              </a:pPr>
              <a:t>28/09/2021</a:t>
            </a:fld>
            <a:endParaRPr lang="en-GB" dirty="0"/>
          </a:p>
        </p:txBody>
      </p:sp>
      <p:sp>
        <p:nvSpPr>
          <p:cNvPr id="4" name="Footer Placeholder 4">
            <a:extLst>
              <a:ext uri="{FF2B5EF4-FFF2-40B4-BE49-F238E27FC236}">
                <a16:creationId xmlns:a16="http://schemas.microsoft.com/office/drawing/2014/main" id="{885EFF51-6894-4813-A06C-2F0536951CC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5B0DB52A-6E8A-4BCB-8F13-4C10277D26D4}"/>
              </a:ext>
            </a:extLst>
          </p:cNvPr>
          <p:cNvSpPr>
            <a:spLocks noGrp="1"/>
          </p:cNvSpPr>
          <p:nvPr>
            <p:ph type="sldNum" sz="quarter" idx="12"/>
          </p:nvPr>
        </p:nvSpPr>
        <p:spPr/>
        <p:txBody>
          <a:bodyPr/>
          <a:lstStyle>
            <a:lvl1pPr>
              <a:defRPr/>
            </a:lvl1pPr>
          </a:lstStyle>
          <a:p>
            <a:fld id="{CAA8D532-2958-4047-9622-A8AF90EC075F}" type="slidenum">
              <a:rPr lang="en-GB" altLang="en-US"/>
              <a:pPr/>
              <a:t>‹#›</a:t>
            </a:fld>
            <a:endParaRPr lang="en-GB" altLang="en-US"/>
          </a:p>
        </p:txBody>
      </p:sp>
    </p:spTree>
    <p:extLst>
      <p:ext uri="{BB962C8B-B14F-4D97-AF65-F5344CB8AC3E}">
        <p14:creationId xmlns:p14="http://schemas.microsoft.com/office/powerpoint/2010/main" val="284272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5E7086-6B7C-41E3-918C-5F288C736FF8}"/>
              </a:ext>
            </a:extLst>
          </p:cNvPr>
          <p:cNvSpPr>
            <a:spLocks noGrp="1"/>
          </p:cNvSpPr>
          <p:nvPr>
            <p:ph type="dt" sz="half" idx="10"/>
          </p:nvPr>
        </p:nvSpPr>
        <p:spPr/>
        <p:txBody>
          <a:bodyPr/>
          <a:lstStyle>
            <a:lvl1pPr>
              <a:defRPr/>
            </a:lvl1pPr>
          </a:lstStyle>
          <a:p>
            <a:pPr>
              <a:defRPr/>
            </a:pPr>
            <a:fld id="{3C417CCA-4CDB-4B46-98CE-EBB62BEB5C5B}" type="datetimeFigureOut">
              <a:rPr lang="en-GB"/>
              <a:pPr>
                <a:defRPr/>
              </a:pPr>
              <a:t>28/09/2021</a:t>
            </a:fld>
            <a:endParaRPr lang="en-GB" dirty="0"/>
          </a:p>
        </p:txBody>
      </p:sp>
      <p:sp>
        <p:nvSpPr>
          <p:cNvPr id="3" name="Footer Placeholder 4">
            <a:extLst>
              <a:ext uri="{FF2B5EF4-FFF2-40B4-BE49-F238E27FC236}">
                <a16:creationId xmlns:a16="http://schemas.microsoft.com/office/drawing/2014/main" id="{671A36D0-97DA-4A56-903C-5F19B2D1477E}"/>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186F8E65-B395-4E5E-B535-050C8E846235}"/>
              </a:ext>
            </a:extLst>
          </p:cNvPr>
          <p:cNvSpPr>
            <a:spLocks noGrp="1"/>
          </p:cNvSpPr>
          <p:nvPr>
            <p:ph type="sldNum" sz="quarter" idx="12"/>
          </p:nvPr>
        </p:nvSpPr>
        <p:spPr/>
        <p:txBody>
          <a:bodyPr/>
          <a:lstStyle>
            <a:lvl1pPr>
              <a:defRPr/>
            </a:lvl1pPr>
          </a:lstStyle>
          <a:p>
            <a:fld id="{20B3B2E0-B26F-4C78-A059-E917E11DDCBE}" type="slidenum">
              <a:rPr lang="en-GB" altLang="en-US"/>
              <a:pPr/>
              <a:t>‹#›</a:t>
            </a:fld>
            <a:endParaRPr lang="en-GB" altLang="en-US"/>
          </a:p>
        </p:txBody>
      </p:sp>
    </p:spTree>
    <p:extLst>
      <p:ext uri="{BB962C8B-B14F-4D97-AF65-F5344CB8AC3E}">
        <p14:creationId xmlns:p14="http://schemas.microsoft.com/office/powerpoint/2010/main" val="157722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70EA17-E2FD-496C-AFFA-445F50EC1FB0}"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9C8520-6F67-4940-8863-0324B2597418}" type="slidenum">
              <a:rPr lang="en-GB" smtClean="0"/>
              <a:t>‹#›</a:t>
            </a:fld>
            <a:endParaRPr lang="en-GB"/>
          </a:p>
        </p:txBody>
      </p:sp>
    </p:spTree>
    <p:extLst>
      <p:ext uri="{BB962C8B-B14F-4D97-AF65-F5344CB8AC3E}">
        <p14:creationId xmlns:p14="http://schemas.microsoft.com/office/powerpoint/2010/main" val="2251089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75A4272-1C92-4F89-8F2F-C5BD768C0742}"/>
              </a:ext>
            </a:extLst>
          </p:cNvPr>
          <p:cNvSpPr>
            <a:spLocks noGrp="1"/>
          </p:cNvSpPr>
          <p:nvPr>
            <p:ph type="dt" sz="half" idx="10"/>
          </p:nvPr>
        </p:nvSpPr>
        <p:spPr/>
        <p:txBody>
          <a:bodyPr/>
          <a:lstStyle>
            <a:lvl1pPr>
              <a:defRPr/>
            </a:lvl1pPr>
          </a:lstStyle>
          <a:p>
            <a:pPr>
              <a:defRPr/>
            </a:pPr>
            <a:fld id="{2A11FD3B-644A-4542-A240-6E2A1DB640A0}" type="datetimeFigureOut">
              <a:rPr lang="en-GB"/>
              <a:pPr>
                <a:defRPr/>
              </a:pPr>
              <a:t>28/09/2021</a:t>
            </a:fld>
            <a:endParaRPr lang="en-GB" dirty="0"/>
          </a:p>
        </p:txBody>
      </p:sp>
      <p:sp>
        <p:nvSpPr>
          <p:cNvPr id="6" name="Footer Placeholder 4">
            <a:extLst>
              <a:ext uri="{FF2B5EF4-FFF2-40B4-BE49-F238E27FC236}">
                <a16:creationId xmlns:a16="http://schemas.microsoft.com/office/drawing/2014/main" id="{24A1BFBA-03A1-4041-9EEF-370242BEEF5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016B15D-5E0A-4694-B003-9AAFECEEF124}"/>
              </a:ext>
            </a:extLst>
          </p:cNvPr>
          <p:cNvSpPr>
            <a:spLocks noGrp="1"/>
          </p:cNvSpPr>
          <p:nvPr>
            <p:ph type="sldNum" sz="quarter" idx="12"/>
          </p:nvPr>
        </p:nvSpPr>
        <p:spPr/>
        <p:txBody>
          <a:bodyPr/>
          <a:lstStyle>
            <a:lvl1pPr>
              <a:defRPr/>
            </a:lvl1pPr>
          </a:lstStyle>
          <a:p>
            <a:fld id="{F55892C4-7A90-456D-84C2-14C96B6A4D1A}" type="slidenum">
              <a:rPr lang="en-GB" altLang="en-US"/>
              <a:pPr/>
              <a:t>‹#›</a:t>
            </a:fld>
            <a:endParaRPr lang="en-GB" altLang="en-US"/>
          </a:p>
        </p:txBody>
      </p:sp>
    </p:spTree>
    <p:extLst>
      <p:ext uri="{BB962C8B-B14F-4D97-AF65-F5344CB8AC3E}">
        <p14:creationId xmlns:p14="http://schemas.microsoft.com/office/powerpoint/2010/main" val="2151702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3B85320-B71B-4273-A652-4D4934A82712}"/>
              </a:ext>
            </a:extLst>
          </p:cNvPr>
          <p:cNvSpPr>
            <a:spLocks noGrp="1"/>
          </p:cNvSpPr>
          <p:nvPr>
            <p:ph type="dt" sz="half" idx="10"/>
          </p:nvPr>
        </p:nvSpPr>
        <p:spPr/>
        <p:txBody>
          <a:bodyPr/>
          <a:lstStyle>
            <a:lvl1pPr>
              <a:defRPr/>
            </a:lvl1pPr>
          </a:lstStyle>
          <a:p>
            <a:pPr>
              <a:defRPr/>
            </a:pPr>
            <a:fld id="{CA994620-0B45-4D31-AC52-E1AC1ADFFD95}" type="datetimeFigureOut">
              <a:rPr lang="en-GB"/>
              <a:pPr>
                <a:defRPr/>
              </a:pPr>
              <a:t>28/09/2021</a:t>
            </a:fld>
            <a:endParaRPr lang="en-GB" dirty="0"/>
          </a:p>
        </p:txBody>
      </p:sp>
      <p:sp>
        <p:nvSpPr>
          <p:cNvPr id="6" name="Footer Placeholder 4">
            <a:extLst>
              <a:ext uri="{FF2B5EF4-FFF2-40B4-BE49-F238E27FC236}">
                <a16:creationId xmlns:a16="http://schemas.microsoft.com/office/drawing/2014/main" id="{7D617FDD-25FF-40F2-96DF-B4802E1962F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56E573C-0CF4-488C-B84B-8916A467F307}"/>
              </a:ext>
            </a:extLst>
          </p:cNvPr>
          <p:cNvSpPr>
            <a:spLocks noGrp="1"/>
          </p:cNvSpPr>
          <p:nvPr>
            <p:ph type="sldNum" sz="quarter" idx="12"/>
          </p:nvPr>
        </p:nvSpPr>
        <p:spPr/>
        <p:txBody>
          <a:bodyPr/>
          <a:lstStyle>
            <a:lvl1pPr>
              <a:defRPr/>
            </a:lvl1pPr>
          </a:lstStyle>
          <a:p>
            <a:fld id="{786D683A-C207-4AA5-8F1A-6B1BF28C0AF1}" type="slidenum">
              <a:rPr lang="en-GB" altLang="en-US"/>
              <a:pPr/>
              <a:t>‹#›</a:t>
            </a:fld>
            <a:endParaRPr lang="en-GB" altLang="en-US"/>
          </a:p>
        </p:txBody>
      </p:sp>
    </p:spTree>
    <p:extLst>
      <p:ext uri="{BB962C8B-B14F-4D97-AF65-F5344CB8AC3E}">
        <p14:creationId xmlns:p14="http://schemas.microsoft.com/office/powerpoint/2010/main" val="1203343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696E04-ED10-4ED5-A190-3AB95A5278DE}"/>
              </a:ext>
            </a:extLst>
          </p:cNvPr>
          <p:cNvSpPr>
            <a:spLocks noGrp="1"/>
          </p:cNvSpPr>
          <p:nvPr>
            <p:ph type="dt" sz="half" idx="10"/>
          </p:nvPr>
        </p:nvSpPr>
        <p:spPr/>
        <p:txBody>
          <a:bodyPr/>
          <a:lstStyle>
            <a:lvl1pPr>
              <a:defRPr/>
            </a:lvl1pPr>
          </a:lstStyle>
          <a:p>
            <a:pPr>
              <a:defRPr/>
            </a:pPr>
            <a:fld id="{881A149E-CB02-49ED-92AE-BCCBFCBA2408}" type="datetimeFigureOut">
              <a:rPr lang="en-GB"/>
              <a:pPr>
                <a:defRPr/>
              </a:pPr>
              <a:t>28/09/2021</a:t>
            </a:fld>
            <a:endParaRPr lang="en-GB" dirty="0"/>
          </a:p>
        </p:txBody>
      </p:sp>
      <p:sp>
        <p:nvSpPr>
          <p:cNvPr id="5" name="Footer Placeholder 4">
            <a:extLst>
              <a:ext uri="{FF2B5EF4-FFF2-40B4-BE49-F238E27FC236}">
                <a16:creationId xmlns:a16="http://schemas.microsoft.com/office/drawing/2014/main" id="{D97DE77B-AF81-4D1F-B907-A683DD3D730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C6AD406-7120-40D7-9769-D224EC1D85C4}"/>
              </a:ext>
            </a:extLst>
          </p:cNvPr>
          <p:cNvSpPr>
            <a:spLocks noGrp="1"/>
          </p:cNvSpPr>
          <p:nvPr>
            <p:ph type="sldNum" sz="quarter" idx="12"/>
          </p:nvPr>
        </p:nvSpPr>
        <p:spPr/>
        <p:txBody>
          <a:bodyPr/>
          <a:lstStyle>
            <a:lvl1pPr>
              <a:defRPr/>
            </a:lvl1pPr>
          </a:lstStyle>
          <a:p>
            <a:fld id="{C0C1E825-70CD-4EB5-98A4-9917BFC12A39}" type="slidenum">
              <a:rPr lang="en-GB" altLang="en-US"/>
              <a:pPr/>
              <a:t>‹#›</a:t>
            </a:fld>
            <a:endParaRPr lang="en-GB" altLang="en-US"/>
          </a:p>
        </p:txBody>
      </p:sp>
    </p:spTree>
    <p:extLst>
      <p:ext uri="{BB962C8B-B14F-4D97-AF65-F5344CB8AC3E}">
        <p14:creationId xmlns:p14="http://schemas.microsoft.com/office/powerpoint/2010/main" val="2476578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E5A448-F0C9-4109-98DB-8B29277C1E76}"/>
              </a:ext>
            </a:extLst>
          </p:cNvPr>
          <p:cNvSpPr>
            <a:spLocks noGrp="1"/>
          </p:cNvSpPr>
          <p:nvPr>
            <p:ph type="dt" sz="half" idx="10"/>
          </p:nvPr>
        </p:nvSpPr>
        <p:spPr/>
        <p:txBody>
          <a:bodyPr/>
          <a:lstStyle>
            <a:lvl1pPr>
              <a:defRPr/>
            </a:lvl1pPr>
          </a:lstStyle>
          <a:p>
            <a:pPr>
              <a:defRPr/>
            </a:pPr>
            <a:fld id="{0362DDD5-6C24-4996-AB63-97B729EA7D65}" type="datetimeFigureOut">
              <a:rPr lang="en-GB"/>
              <a:pPr>
                <a:defRPr/>
              </a:pPr>
              <a:t>28/09/2021</a:t>
            </a:fld>
            <a:endParaRPr lang="en-GB" dirty="0"/>
          </a:p>
        </p:txBody>
      </p:sp>
      <p:sp>
        <p:nvSpPr>
          <p:cNvPr id="5" name="Footer Placeholder 4">
            <a:extLst>
              <a:ext uri="{FF2B5EF4-FFF2-40B4-BE49-F238E27FC236}">
                <a16:creationId xmlns:a16="http://schemas.microsoft.com/office/drawing/2014/main" id="{A15C3B8C-5C68-4854-BC90-4B0A8F228B1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6E5C4E1-D65E-422B-9B33-2E520E88F406}"/>
              </a:ext>
            </a:extLst>
          </p:cNvPr>
          <p:cNvSpPr>
            <a:spLocks noGrp="1"/>
          </p:cNvSpPr>
          <p:nvPr>
            <p:ph type="sldNum" sz="quarter" idx="12"/>
          </p:nvPr>
        </p:nvSpPr>
        <p:spPr/>
        <p:txBody>
          <a:bodyPr/>
          <a:lstStyle>
            <a:lvl1pPr>
              <a:defRPr/>
            </a:lvl1pPr>
          </a:lstStyle>
          <a:p>
            <a:fld id="{BE92ACCA-54DA-411C-9F31-2E250456C8B3}" type="slidenum">
              <a:rPr lang="en-GB" altLang="en-US"/>
              <a:pPr/>
              <a:t>‹#›</a:t>
            </a:fld>
            <a:endParaRPr lang="en-GB" altLang="en-US"/>
          </a:p>
        </p:txBody>
      </p:sp>
    </p:spTree>
    <p:extLst>
      <p:ext uri="{BB962C8B-B14F-4D97-AF65-F5344CB8AC3E}">
        <p14:creationId xmlns:p14="http://schemas.microsoft.com/office/powerpoint/2010/main" val="4128359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C14E-5908-44C0-91A6-B2811DD1665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40ED075E-7E81-4993-A285-65B2BCA5E0E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AB46C4-D79E-42EF-BF12-98C8D34D7E37}"/>
              </a:ext>
            </a:extLst>
          </p:cNvPr>
          <p:cNvSpPr>
            <a:spLocks noGrp="1"/>
          </p:cNvSpPr>
          <p:nvPr>
            <p:ph type="dt" sz="half" idx="10"/>
          </p:nvPr>
        </p:nvSpPr>
        <p:spPr/>
        <p:txBody>
          <a:bodyPr/>
          <a:lstStyle/>
          <a:p>
            <a:fld id="{7416DFF5-88C2-4DB9-ABC1-2FA9A7426C70}" type="datetimeFigureOut">
              <a:rPr lang="en-GB" smtClean="0"/>
              <a:t>28/09/2021</a:t>
            </a:fld>
            <a:endParaRPr lang="en-GB"/>
          </a:p>
        </p:txBody>
      </p:sp>
      <p:sp>
        <p:nvSpPr>
          <p:cNvPr id="5" name="Footer Placeholder 4">
            <a:extLst>
              <a:ext uri="{FF2B5EF4-FFF2-40B4-BE49-F238E27FC236}">
                <a16:creationId xmlns:a16="http://schemas.microsoft.com/office/drawing/2014/main" id="{4D63A594-0E93-4C37-AE31-43C7EB4C89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00FD4B-EF99-4D35-977E-329199496E52}"/>
              </a:ext>
            </a:extLst>
          </p:cNvPr>
          <p:cNvSpPr>
            <a:spLocks noGrp="1"/>
          </p:cNvSpPr>
          <p:nvPr>
            <p:ph type="sldNum" sz="quarter" idx="12"/>
          </p:nvPr>
        </p:nvSpPr>
        <p:spPr/>
        <p:txBody>
          <a:bodyPr/>
          <a:lstStyle/>
          <a:p>
            <a:fld id="{197D3F03-8171-4E92-B2B5-036A3F6F461F}" type="slidenum">
              <a:rPr lang="en-GB" smtClean="0"/>
              <a:t>‹#›</a:t>
            </a:fld>
            <a:endParaRPr lang="en-GB"/>
          </a:p>
        </p:txBody>
      </p:sp>
    </p:spTree>
    <p:extLst>
      <p:ext uri="{BB962C8B-B14F-4D97-AF65-F5344CB8AC3E}">
        <p14:creationId xmlns:p14="http://schemas.microsoft.com/office/powerpoint/2010/main" val="2730173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F3C3-52F0-4DBE-A449-59B677E02C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A8EE74-2120-42F2-8B54-463B9D3082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73FA92-A686-43CA-9996-B92CF56A4F8F}"/>
              </a:ext>
            </a:extLst>
          </p:cNvPr>
          <p:cNvSpPr>
            <a:spLocks noGrp="1"/>
          </p:cNvSpPr>
          <p:nvPr>
            <p:ph type="dt" sz="half" idx="10"/>
          </p:nvPr>
        </p:nvSpPr>
        <p:spPr/>
        <p:txBody>
          <a:bodyPr/>
          <a:lstStyle/>
          <a:p>
            <a:fld id="{7416DFF5-88C2-4DB9-ABC1-2FA9A7426C70}" type="datetimeFigureOut">
              <a:rPr lang="en-GB" smtClean="0"/>
              <a:t>28/09/2021</a:t>
            </a:fld>
            <a:endParaRPr lang="en-GB"/>
          </a:p>
        </p:txBody>
      </p:sp>
      <p:sp>
        <p:nvSpPr>
          <p:cNvPr id="5" name="Footer Placeholder 4">
            <a:extLst>
              <a:ext uri="{FF2B5EF4-FFF2-40B4-BE49-F238E27FC236}">
                <a16:creationId xmlns:a16="http://schemas.microsoft.com/office/drawing/2014/main" id="{CE531198-7023-4A56-BCF0-0AD210A52A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CBAA11-106D-480D-B7E1-8C6145DD52A4}"/>
              </a:ext>
            </a:extLst>
          </p:cNvPr>
          <p:cNvSpPr>
            <a:spLocks noGrp="1"/>
          </p:cNvSpPr>
          <p:nvPr>
            <p:ph type="sldNum" sz="quarter" idx="12"/>
          </p:nvPr>
        </p:nvSpPr>
        <p:spPr/>
        <p:txBody>
          <a:bodyPr/>
          <a:lstStyle/>
          <a:p>
            <a:fld id="{197D3F03-8171-4E92-B2B5-036A3F6F461F}" type="slidenum">
              <a:rPr lang="en-GB" smtClean="0"/>
              <a:t>‹#›</a:t>
            </a:fld>
            <a:endParaRPr lang="en-GB"/>
          </a:p>
        </p:txBody>
      </p:sp>
    </p:spTree>
    <p:extLst>
      <p:ext uri="{BB962C8B-B14F-4D97-AF65-F5344CB8AC3E}">
        <p14:creationId xmlns:p14="http://schemas.microsoft.com/office/powerpoint/2010/main" val="771696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DF08-B351-4B02-82DC-ABA2CE14CE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A2102B-439A-4799-BBDE-3516DCABD01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1B968A-0F21-4534-BF29-06EA788A350E}"/>
              </a:ext>
            </a:extLst>
          </p:cNvPr>
          <p:cNvSpPr>
            <a:spLocks noGrp="1"/>
          </p:cNvSpPr>
          <p:nvPr>
            <p:ph type="dt" sz="half" idx="10"/>
          </p:nvPr>
        </p:nvSpPr>
        <p:spPr/>
        <p:txBody>
          <a:bodyPr/>
          <a:lstStyle/>
          <a:p>
            <a:fld id="{7416DFF5-88C2-4DB9-ABC1-2FA9A7426C70}" type="datetimeFigureOut">
              <a:rPr lang="en-GB" smtClean="0"/>
              <a:t>28/09/2021</a:t>
            </a:fld>
            <a:endParaRPr lang="en-GB"/>
          </a:p>
        </p:txBody>
      </p:sp>
      <p:sp>
        <p:nvSpPr>
          <p:cNvPr id="5" name="Footer Placeholder 4">
            <a:extLst>
              <a:ext uri="{FF2B5EF4-FFF2-40B4-BE49-F238E27FC236}">
                <a16:creationId xmlns:a16="http://schemas.microsoft.com/office/drawing/2014/main" id="{0795825B-45FD-4E0A-8B59-000F6DC686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08E22C-1BCC-4644-871E-A5F57D74E5DE}"/>
              </a:ext>
            </a:extLst>
          </p:cNvPr>
          <p:cNvSpPr>
            <a:spLocks noGrp="1"/>
          </p:cNvSpPr>
          <p:nvPr>
            <p:ph type="sldNum" sz="quarter" idx="12"/>
          </p:nvPr>
        </p:nvSpPr>
        <p:spPr/>
        <p:txBody>
          <a:bodyPr/>
          <a:lstStyle/>
          <a:p>
            <a:fld id="{197D3F03-8171-4E92-B2B5-036A3F6F461F}" type="slidenum">
              <a:rPr lang="en-GB" smtClean="0"/>
              <a:t>‹#›</a:t>
            </a:fld>
            <a:endParaRPr lang="en-GB"/>
          </a:p>
        </p:txBody>
      </p:sp>
    </p:spTree>
    <p:extLst>
      <p:ext uri="{BB962C8B-B14F-4D97-AF65-F5344CB8AC3E}">
        <p14:creationId xmlns:p14="http://schemas.microsoft.com/office/powerpoint/2010/main" val="30317172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044E-D384-424F-8E31-CB7285057E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CA064D-F73C-40A2-8CBD-8DA18134407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49F674-73C8-4B9D-9C3C-F4F7EC7CBA1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9A3F0E-19CE-4D1D-981D-2BAC2A83064C}"/>
              </a:ext>
            </a:extLst>
          </p:cNvPr>
          <p:cNvSpPr>
            <a:spLocks noGrp="1"/>
          </p:cNvSpPr>
          <p:nvPr>
            <p:ph type="dt" sz="half" idx="10"/>
          </p:nvPr>
        </p:nvSpPr>
        <p:spPr/>
        <p:txBody>
          <a:bodyPr/>
          <a:lstStyle/>
          <a:p>
            <a:fld id="{7416DFF5-88C2-4DB9-ABC1-2FA9A7426C70}" type="datetimeFigureOut">
              <a:rPr lang="en-GB" smtClean="0"/>
              <a:t>28/09/2021</a:t>
            </a:fld>
            <a:endParaRPr lang="en-GB"/>
          </a:p>
        </p:txBody>
      </p:sp>
      <p:sp>
        <p:nvSpPr>
          <p:cNvPr id="6" name="Footer Placeholder 5">
            <a:extLst>
              <a:ext uri="{FF2B5EF4-FFF2-40B4-BE49-F238E27FC236}">
                <a16:creationId xmlns:a16="http://schemas.microsoft.com/office/drawing/2014/main" id="{B0B4D3D5-A098-44DA-801E-8402E436B9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154310-3E0A-4AF8-83A8-A6E21A67AC42}"/>
              </a:ext>
            </a:extLst>
          </p:cNvPr>
          <p:cNvSpPr>
            <a:spLocks noGrp="1"/>
          </p:cNvSpPr>
          <p:nvPr>
            <p:ph type="sldNum" sz="quarter" idx="12"/>
          </p:nvPr>
        </p:nvSpPr>
        <p:spPr/>
        <p:txBody>
          <a:bodyPr/>
          <a:lstStyle/>
          <a:p>
            <a:fld id="{197D3F03-8171-4E92-B2B5-036A3F6F461F}" type="slidenum">
              <a:rPr lang="en-GB" smtClean="0"/>
              <a:t>‹#›</a:t>
            </a:fld>
            <a:endParaRPr lang="en-GB"/>
          </a:p>
        </p:txBody>
      </p:sp>
    </p:spTree>
    <p:extLst>
      <p:ext uri="{BB962C8B-B14F-4D97-AF65-F5344CB8AC3E}">
        <p14:creationId xmlns:p14="http://schemas.microsoft.com/office/powerpoint/2010/main" val="3235453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09C0-9734-4BD8-930E-3B25D8A03537}"/>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96B951-8293-48C4-9496-C80571C21B3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03149F5-3B82-4EAF-A042-C6BE4B8A56A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B9208D-CC96-4DFD-B4A5-F2DB47C9D56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DF0B810-A821-44EF-B76B-CD221D691EE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577208-38C3-478D-B03A-932482B99B11}"/>
              </a:ext>
            </a:extLst>
          </p:cNvPr>
          <p:cNvSpPr>
            <a:spLocks noGrp="1"/>
          </p:cNvSpPr>
          <p:nvPr>
            <p:ph type="dt" sz="half" idx="10"/>
          </p:nvPr>
        </p:nvSpPr>
        <p:spPr/>
        <p:txBody>
          <a:bodyPr/>
          <a:lstStyle/>
          <a:p>
            <a:fld id="{7416DFF5-88C2-4DB9-ABC1-2FA9A7426C70}" type="datetimeFigureOut">
              <a:rPr lang="en-GB" smtClean="0"/>
              <a:t>28/09/2021</a:t>
            </a:fld>
            <a:endParaRPr lang="en-GB"/>
          </a:p>
        </p:txBody>
      </p:sp>
      <p:sp>
        <p:nvSpPr>
          <p:cNvPr id="8" name="Footer Placeholder 7">
            <a:extLst>
              <a:ext uri="{FF2B5EF4-FFF2-40B4-BE49-F238E27FC236}">
                <a16:creationId xmlns:a16="http://schemas.microsoft.com/office/drawing/2014/main" id="{312B238F-CEDF-4957-8D5B-651D5466C8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2F5A15-B8E3-45CF-A8C7-2578F08839C0}"/>
              </a:ext>
            </a:extLst>
          </p:cNvPr>
          <p:cNvSpPr>
            <a:spLocks noGrp="1"/>
          </p:cNvSpPr>
          <p:nvPr>
            <p:ph type="sldNum" sz="quarter" idx="12"/>
          </p:nvPr>
        </p:nvSpPr>
        <p:spPr/>
        <p:txBody>
          <a:bodyPr/>
          <a:lstStyle/>
          <a:p>
            <a:fld id="{197D3F03-8171-4E92-B2B5-036A3F6F461F}" type="slidenum">
              <a:rPr lang="en-GB" smtClean="0"/>
              <a:t>‹#›</a:t>
            </a:fld>
            <a:endParaRPr lang="en-GB"/>
          </a:p>
        </p:txBody>
      </p:sp>
    </p:spTree>
    <p:extLst>
      <p:ext uri="{BB962C8B-B14F-4D97-AF65-F5344CB8AC3E}">
        <p14:creationId xmlns:p14="http://schemas.microsoft.com/office/powerpoint/2010/main" val="697863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DAA2-F58F-4E89-AFD8-AA00953FCA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C46A1C-B192-4F4F-B374-F441563F5676}"/>
              </a:ext>
            </a:extLst>
          </p:cNvPr>
          <p:cNvSpPr>
            <a:spLocks noGrp="1"/>
          </p:cNvSpPr>
          <p:nvPr>
            <p:ph type="dt" sz="half" idx="10"/>
          </p:nvPr>
        </p:nvSpPr>
        <p:spPr/>
        <p:txBody>
          <a:bodyPr/>
          <a:lstStyle/>
          <a:p>
            <a:fld id="{7416DFF5-88C2-4DB9-ABC1-2FA9A7426C70}" type="datetimeFigureOut">
              <a:rPr lang="en-GB" smtClean="0"/>
              <a:t>28/09/2021</a:t>
            </a:fld>
            <a:endParaRPr lang="en-GB"/>
          </a:p>
        </p:txBody>
      </p:sp>
      <p:sp>
        <p:nvSpPr>
          <p:cNvPr id="4" name="Footer Placeholder 3">
            <a:extLst>
              <a:ext uri="{FF2B5EF4-FFF2-40B4-BE49-F238E27FC236}">
                <a16:creationId xmlns:a16="http://schemas.microsoft.com/office/drawing/2014/main" id="{0593020A-725D-4B04-9732-F99DE22B56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B7F8FE-7E63-46E4-853A-17A31EB00459}"/>
              </a:ext>
            </a:extLst>
          </p:cNvPr>
          <p:cNvSpPr>
            <a:spLocks noGrp="1"/>
          </p:cNvSpPr>
          <p:nvPr>
            <p:ph type="sldNum" sz="quarter" idx="12"/>
          </p:nvPr>
        </p:nvSpPr>
        <p:spPr/>
        <p:txBody>
          <a:bodyPr/>
          <a:lstStyle/>
          <a:p>
            <a:fld id="{197D3F03-8171-4E92-B2B5-036A3F6F461F}" type="slidenum">
              <a:rPr lang="en-GB" smtClean="0"/>
              <a:t>‹#›</a:t>
            </a:fld>
            <a:endParaRPr lang="en-GB"/>
          </a:p>
        </p:txBody>
      </p:sp>
    </p:spTree>
    <p:extLst>
      <p:ext uri="{BB962C8B-B14F-4D97-AF65-F5344CB8AC3E}">
        <p14:creationId xmlns:p14="http://schemas.microsoft.com/office/powerpoint/2010/main" val="377922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70EA17-E2FD-496C-AFFA-445F50EC1FB0}"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9C8520-6F67-4940-8863-0324B2597418}" type="slidenum">
              <a:rPr lang="en-GB" smtClean="0"/>
              <a:t>‹#›</a:t>
            </a:fld>
            <a:endParaRPr lang="en-GB"/>
          </a:p>
        </p:txBody>
      </p:sp>
    </p:spTree>
    <p:extLst>
      <p:ext uri="{BB962C8B-B14F-4D97-AF65-F5344CB8AC3E}">
        <p14:creationId xmlns:p14="http://schemas.microsoft.com/office/powerpoint/2010/main" val="97359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0AA5E-B4E8-437A-92C6-9D9119495C42}"/>
              </a:ext>
            </a:extLst>
          </p:cNvPr>
          <p:cNvSpPr>
            <a:spLocks noGrp="1"/>
          </p:cNvSpPr>
          <p:nvPr>
            <p:ph type="dt" sz="half" idx="10"/>
          </p:nvPr>
        </p:nvSpPr>
        <p:spPr/>
        <p:txBody>
          <a:bodyPr/>
          <a:lstStyle/>
          <a:p>
            <a:fld id="{7416DFF5-88C2-4DB9-ABC1-2FA9A7426C70}" type="datetimeFigureOut">
              <a:rPr lang="en-GB" smtClean="0"/>
              <a:t>28/09/2021</a:t>
            </a:fld>
            <a:endParaRPr lang="en-GB"/>
          </a:p>
        </p:txBody>
      </p:sp>
      <p:sp>
        <p:nvSpPr>
          <p:cNvPr id="3" name="Footer Placeholder 2">
            <a:extLst>
              <a:ext uri="{FF2B5EF4-FFF2-40B4-BE49-F238E27FC236}">
                <a16:creationId xmlns:a16="http://schemas.microsoft.com/office/drawing/2014/main" id="{D8D92C29-ADEC-4C61-8663-F3B44575E9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E32471-09C1-4FE6-97B6-F3CF58E1E0FF}"/>
              </a:ext>
            </a:extLst>
          </p:cNvPr>
          <p:cNvSpPr>
            <a:spLocks noGrp="1"/>
          </p:cNvSpPr>
          <p:nvPr>
            <p:ph type="sldNum" sz="quarter" idx="12"/>
          </p:nvPr>
        </p:nvSpPr>
        <p:spPr/>
        <p:txBody>
          <a:bodyPr/>
          <a:lstStyle/>
          <a:p>
            <a:fld id="{197D3F03-8171-4E92-B2B5-036A3F6F461F}" type="slidenum">
              <a:rPr lang="en-GB" smtClean="0"/>
              <a:t>‹#›</a:t>
            </a:fld>
            <a:endParaRPr lang="en-GB"/>
          </a:p>
        </p:txBody>
      </p:sp>
    </p:spTree>
    <p:extLst>
      <p:ext uri="{BB962C8B-B14F-4D97-AF65-F5344CB8AC3E}">
        <p14:creationId xmlns:p14="http://schemas.microsoft.com/office/powerpoint/2010/main" val="3014994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8B41-3068-45C2-A449-F7C93B09AE5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D497E5-6D1B-4EBA-8213-1D127BD7C0F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A3C92C-B4DF-4197-B6DE-5DBB96C5C95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7B95CB1-10EF-4AA7-B4B9-28AFE6C1CA36}"/>
              </a:ext>
            </a:extLst>
          </p:cNvPr>
          <p:cNvSpPr>
            <a:spLocks noGrp="1"/>
          </p:cNvSpPr>
          <p:nvPr>
            <p:ph type="dt" sz="half" idx="10"/>
          </p:nvPr>
        </p:nvSpPr>
        <p:spPr/>
        <p:txBody>
          <a:bodyPr/>
          <a:lstStyle/>
          <a:p>
            <a:fld id="{7416DFF5-88C2-4DB9-ABC1-2FA9A7426C70}" type="datetimeFigureOut">
              <a:rPr lang="en-GB" smtClean="0"/>
              <a:t>28/09/2021</a:t>
            </a:fld>
            <a:endParaRPr lang="en-GB"/>
          </a:p>
        </p:txBody>
      </p:sp>
      <p:sp>
        <p:nvSpPr>
          <p:cNvPr id="6" name="Footer Placeholder 5">
            <a:extLst>
              <a:ext uri="{FF2B5EF4-FFF2-40B4-BE49-F238E27FC236}">
                <a16:creationId xmlns:a16="http://schemas.microsoft.com/office/drawing/2014/main" id="{6F551FA7-BDC4-4CEC-89A3-63A5A273C8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078CA8-8401-4058-B581-74AFD53BBCA0}"/>
              </a:ext>
            </a:extLst>
          </p:cNvPr>
          <p:cNvSpPr>
            <a:spLocks noGrp="1"/>
          </p:cNvSpPr>
          <p:nvPr>
            <p:ph type="sldNum" sz="quarter" idx="12"/>
          </p:nvPr>
        </p:nvSpPr>
        <p:spPr/>
        <p:txBody>
          <a:bodyPr/>
          <a:lstStyle/>
          <a:p>
            <a:fld id="{197D3F03-8171-4E92-B2B5-036A3F6F461F}" type="slidenum">
              <a:rPr lang="en-GB" smtClean="0"/>
              <a:t>‹#›</a:t>
            </a:fld>
            <a:endParaRPr lang="en-GB"/>
          </a:p>
        </p:txBody>
      </p:sp>
    </p:spTree>
    <p:extLst>
      <p:ext uri="{BB962C8B-B14F-4D97-AF65-F5344CB8AC3E}">
        <p14:creationId xmlns:p14="http://schemas.microsoft.com/office/powerpoint/2010/main" val="1871106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2212F-7E15-490D-B91E-A3A5FE0A171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2B48CA-3EC5-4CF8-B069-10A42F9C9DE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84C7CAE-9E5B-4E3F-A0A3-F2C9FFADBB3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65088EF-1522-46D5-987F-F74E0DBED0E4}"/>
              </a:ext>
            </a:extLst>
          </p:cNvPr>
          <p:cNvSpPr>
            <a:spLocks noGrp="1"/>
          </p:cNvSpPr>
          <p:nvPr>
            <p:ph type="dt" sz="half" idx="10"/>
          </p:nvPr>
        </p:nvSpPr>
        <p:spPr/>
        <p:txBody>
          <a:bodyPr/>
          <a:lstStyle/>
          <a:p>
            <a:fld id="{7416DFF5-88C2-4DB9-ABC1-2FA9A7426C70}" type="datetimeFigureOut">
              <a:rPr lang="en-GB" smtClean="0"/>
              <a:t>28/09/2021</a:t>
            </a:fld>
            <a:endParaRPr lang="en-GB"/>
          </a:p>
        </p:txBody>
      </p:sp>
      <p:sp>
        <p:nvSpPr>
          <p:cNvPr id="6" name="Footer Placeholder 5">
            <a:extLst>
              <a:ext uri="{FF2B5EF4-FFF2-40B4-BE49-F238E27FC236}">
                <a16:creationId xmlns:a16="http://schemas.microsoft.com/office/drawing/2014/main" id="{BD4BA913-A3A7-499A-9F95-F10133D5C8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6F0A9C-9277-4D8E-BB0B-1C148F1D87B2}"/>
              </a:ext>
            </a:extLst>
          </p:cNvPr>
          <p:cNvSpPr>
            <a:spLocks noGrp="1"/>
          </p:cNvSpPr>
          <p:nvPr>
            <p:ph type="sldNum" sz="quarter" idx="12"/>
          </p:nvPr>
        </p:nvSpPr>
        <p:spPr/>
        <p:txBody>
          <a:bodyPr/>
          <a:lstStyle/>
          <a:p>
            <a:fld id="{197D3F03-8171-4E92-B2B5-036A3F6F461F}" type="slidenum">
              <a:rPr lang="en-GB" smtClean="0"/>
              <a:t>‹#›</a:t>
            </a:fld>
            <a:endParaRPr lang="en-GB"/>
          </a:p>
        </p:txBody>
      </p:sp>
    </p:spTree>
    <p:extLst>
      <p:ext uri="{BB962C8B-B14F-4D97-AF65-F5344CB8AC3E}">
        <p14:creationId xmlns:p14="http://schemas.microsoft.com/office/powerpoint/2010/main" val="3444877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5F9C-9209-4735-8CAF-370F4E4A9E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B61C73-E7A2-4B55-A790-CEF62F641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70E50A-E1AA-4019-B69F-7CD8E213FEB3}"/>
              </a:ext>
            </a:extLst>
          </p:cNvPr>
          <p:cNvSpPr>
            <a:spLocks noGrp="1"/>
          </p:cNvSpPr>
          <p:nvPr>
            <p:ph type="dt" sz="half" idx="10"/>
          </p:nvPr>
        </p:nvSpPr>
        <p:spPr/>
        <p:txBody>
          <a:bodyPr/>
          <a:lstStyle/>
          <a:p>
            <a:fld id="{7416DFF5-88C2-4DB9-ABC1-2FA9A7426C70}" type="datetimeFigureOut">
              <a:rPr lang="en-GB" smtClean="0"/>
              <a:t>28/09/2021</a:t>
            </a:fld>
            <a:endParaRPr lang="en-GB"/>
          </a:p>
        </p:txBody>
      </p:sp>
      <p:sp>
        <p:nvSpPr>
          <p:cNvPr id="5" name="Footer Placeholder 4">
            <a:extLst>
              <a:ext uri="{FF2B5EF4-FFF2-40B4-BE49-F238E27FC236}">
                <a16:creationId xmlns:a16="http://schemas.microsoft.com/office/drawing/2014/main" id="{6216D021-B487-41D4-86CC-D9E80B52ED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20B8A1-63FA-451B-A8FB-AA468F35CAD5}"/>
              </a:ext>
            </a:extLst>
          </p:cNvPr>
          <p:cNvSpPr>
            <a:spLocks noGrp="1"/>
          </p:cNvSpPr>
          <p:nvPr>
            <p:ph type="sldNum" sz="quarter" idx="12"/>
          </p:nvPr>
        </p:nvSpPr>
        <p:spPr/>
        <p:txBody>
          <a:bodyPr/>
          <a:lstStyle/>
          <a:p>
            <a:fld id="{197D3F03-8171-4E92-B2B5-036A3F6F461F}" type="slidenum">
              <a:rPr lang="en-GB" smtClean="0"/>
              <a:t>‹#›</a:t>
            </a:fld>
            <a:endParaRPr lang="en-GB"/>
          </a:p>
        </p:txBody>
      </p:sp>
    </p:spTree>
    <p:extLst>
      <p:ext uri="{BB962C8B-B14F-4D97-AF65-F5344CB8AC3E}">
        <p14:creationId xmlns:p14="http://schemas.microsoft.com/office/powerpoint/2010/main" val="715567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192A63-0864-4652-9667-91C79E5932F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9FA616-BAD0-40D7-814C-176EED52A32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9ECEEC-E84C-44FF-9C90-7E06B98764E3}"/>
              </a:ext>
            </a:extLst>
          </p:cNvPr>
          <p:cNvSpPr>
            <a:spLocks noGrp="1"/>
          </p:cNvSpPr>
          <p:nvPr>
            <p:ph type="dt" sz="half" idx="10"/>
          </p:nvPr>
        </p:nvSpPr>
        <p:spPr/>
        <p:txBody>
          <a:bodyPr/>
          <a:lstStyle/>
          <a:p>
            <a:fld id="{7416DFF5-88C2-4DB9-ABC1-2FA9A7426C70}" type="datetimeFigureOut">
              <a:rPr lang="en-GB" smtClean="0"/>
              <a:t>28/09/2021</a:t>
            </a:fld>
            <a:endParaRPr lang="en-GB"/>
          </a:p>
        </p:txBody>
      </p:sp>
      <p:sp>
        <p:nvSpPr>
          <p:cNvPr id="5" name="Footer Placeholder 4">
            <a:extLst>
              <a:ext uri="{FF2B5EF4-FFF2-40B4-BE49-F238E27FC236}">
                <a16:creationId xmlns:a16="http://schemas.microsoft.com/office/drawing/2014/main" id="{B6CF6173-4DDE-413B-AB8C-E804DF9923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D8BE4B-1469-4477-99C5-D76A5F453782}"/>
              </a:ext>
            </a:extLst>
          </p:cNvPr>
          <p:cNvSpPr>
            <a:spLocks noGrp="1"/>
          </p:cNvSpPr>
          <p:nvPr>
            <p:ph type="sldNum" sz="quarter" idx="12"/>
          </p:nvPr>
        </p:nvSpPr>
        <p:spPr/>
        <p:txBody>
          <a:bodyPr/>
          <a:lstStyle/>
          <a:p>
            <a:fld id="{197D3F03-8171-4E92-B2B5-036A3F6F461F}" type="slidenum">
              <a:rPr lang="en-GB" smtClean="0"/>
              <a:t>‹#›</a:t>
            </a:fld>
            <a:endParaRPr lang="en-GB"/>
          </a:p>
        </p:txBody>
      </p:sp>
    </p:spTree>
    <p:extLst>
      <p:ext uri="{BB962C8B-B14F-4D97-AF65-F5344CB8AC3E}">
        <p14:creationId xmlns:p14="http://schemas.microsoft.com/office/powerpoint/2010/main" val="378947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70EA17-E2FD-496C-AFFA-445F50EC1FB0}" type="datetimeFigureOut">
              <a:rPr lang="en-GB" smtClean="0"/>
              <a:t>28/09/2021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9C8520-6F67-4940-8863-0324B2597418}" type="slidenum">
              <a:rPr lang="en-GB" smtClean="0"/>
              <a:t>‹#›</a:t>
            </a:fld>
            <a:endParaRPr lang="en-GB"/>
          </a:p>
        </p:txBody>
      </p:sp>
    </p:spTree>
    <p:extLst>
      <p:ext uri="{BB962C8B-B14F-4D97-AF65-F5344CB8AC3E}">
        <p14:creationId xmlns:p14="http://schemas.microsoft.com/office/powerpoint/2010/main" val="393008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70EA17-E2FD-496C-AFFA-445F50EC1FB0}" type="datetimeFigureOut">
              <a:rPr lang="en-GB" smtClean="0"/>
              <a:t>28/09/2021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9C8520-6F67-4940-8863-0324B2597418}" type="slidenum">
              <a:rPr lang="en-GB" smtClean="0"/>
              <a:t>‹#›</a:t>
            </a:fld>
            <a:endParaRPr lang="en-GB"/>
          </a:p>
        </p:txBody>
      </p:sp>
    </p:spTree>
    <p:extLst>
      <p:ext uri="{BB962C8B-B14F-4D97-AF65-F5344CB8AC3E}">
        <p14:creationId xmlns:p14="http://schemas.microsoft.com/office/powerpoint/2010/main" val="37611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0EA17-E2FD-496C-AFFA-445F50EC1FB0}" type="datetimeFigureOut">
              <a:rPr lang="en-GB" smtClean="0"/>
              <a:t>28/09/2021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9C8520-6F67-4940-8863-0324B2597418}" type="slidenum">
              <a:rPr lang="en-GB" smtClean="0"/>
              <a:t>‹#›</a:t>
            </a:fld>
            <a:endParaRPr lang="en-GB"/>
          </a:p>
        </p:txBody>
      </p:sp>
    </p:spTree>
    <p:extLst>
      <p:ext uri="{BB962C8B-B14F-4D97-AF65-F5344CB8AC3E}">
        <p14:creationId xmlns:p14="http://schemas.microsoft.com/office/powerpoint/2010/main" val="312765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70EA17-E2FD-496C-AFFA-445F50EC1FB0}"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9C8520-6F67-4940-8863-0324B2597418}" type="slidenum">
              <a:rPr lang="en-GB" smtClean="0"/>
              <a:t>‹#›</a:t>
            </a:fld>
            <a:endParaRPr lang="en-GB"/>
          </a:p>
        </p:txBody>
      </p:sp>
    </p:spTree>
    <p:extLst>
      <p:ext uri="{BB962C8B-B14F-4D97-AF65-F5344CB8AC3E}">
        <p14:creationId xmlns:p14="http://schemas.microsoft.com/office/powerpoint/2010/main" val="375443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70EA17-E2FD-496C-AFFA-445F50EC1FB0}"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9C8520-6F67-4940-8863-0324B2597418}" type="slidenum">
              <a:rPr lang="en-GB" smtClean="0"/>
              <a:t>‹#›</a:t>
            </a:fld>
            <a:endParaRPr lang="en-GB"/>
          </a:p>
        </p:txBody>
      </p:sp>
    </p:spTree>
    <p:extLst>
      <p:ext uri="{BB962C8B-B14F-4D97-AF65-F5344CB8AC3E}">
        <p14:creationId xmlns:p14="http://schemas.microsoft.com/office/powerpoint/2010/main" val="515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0EA17-E2FD-496C-AFFA-445F50EC1FB0}" type="datetimeFigureOut">
              <a:rPr lang="en-GB" smtClean="0"/>
              <a:t>28/09/2021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C8520-6F67-4940-8863-0324B2597418}" type="slidenum">
              <a:rPr lang="en-GB" smtClean="0"/>
              <a:t>‹#›</a:t>
            </a:fld>
            <a:endParaRPr lang="en-GB"/>
          </a:p>
        </p:txBody>
      </p:sp>
    </p:spTree>
    <p:extLst>
      <p:ext uri="{BB962C8B-B14F-4D97-AF65-F5344CB8AC3E}">
        <p14:creationId xmlns:p14="http://schemas.microsoft.com/office/powerpoint/2010/main" val="4002938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AC59C61-CEB6-4741-A078-788FFBF39B8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469C6A-D866-4761-8910-02903F0F654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641EF7F-4274-45C8-85CF-E2439041C37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227193F-015B-439A-AF91-44781421811F}" type="datetimeFigureOut">
              <a:rPr lang="en-GB"/>
              <a:pPr>
                <a:defRPr/>
              </a:pPr>
              <a:t>28/09/2021</a:t>
            </a:fld>
            <a:endParaRPr lang="en-GB"/>
          </a:p>
        </p:txBody>
      </p:sp>
      <p:sp>
        <p:nvSpPr>
          <p:cNvPr id="5" name="Footer Placeholder 4">
            <a:extLst>
              <a:ext uri="{FF2B5EF4-FFF2-40B4-BE49-F238E27FC236}">
                <a16:creationId xmlns:a16="http://schemas.microsoft.com/office/drawing/2014/main" id="{9FC3AFE3-A05C-40E0-9FBD-081EE4EF079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99F0F660-782C-45DB-B47B-865E0E9F2FC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2BA99FD-3BAB-4DBC-8BAE-579B075914E4}" type="slidenum">
              <a:rPr lang="en-GB" altLang="en-US"/>
              <a:pPr/>
              <a:t>‹#›</a:t>
            </a:fld>
            <a:endParaRPr lang="en-GB" altLang="en-US"/>
          </a:p>
        </p:txBody>
      </p:sp>
    </p:spTree>
    <p:extLst>
      <p:ext uri="{BB962C8B-B14F-4D97-AF65-F5344CB8AC3E}">
        <p14:creationId xmlns:p14="http://schemas.microsoft.com/office/powerpoint/2010/main" val="2260099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F6A27A0-88E4-4B65-B075-90A3A7DE3D9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2460380-B127-4009-912D-D33E8A24D59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F033168-165E-429B-8875-2C5F6A8F954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06A0A50-F08A-4735-86E7-482C3CAAA974}" type="datetimeFigureOut">
              <a:rPr lang="en-GB"/>
              <a:pPr>
                <a:defRPr/>
              </a:pPr>
              <a:t>28/09/2021</a:t>
            </a:fld>
            <a:endParaRPr lang="en-GB" dirty="0"/>
          </a:p>
        </p:txBody>
      </p:sp>
      <p:sp>
        <p:nvSpPr>
          <p:cNvPr id="5" name="Footer Placeholder 4">
            <a:extLst>
              <a:ext uri="{FF2B5EF4-FFF2-40B4-BE49-F238E27FC236}">
                <a16:creationId xmlns:a16="http://schemas.microsoft.com/office/drawing/2014/main" id="{2D19AE06-D55C-4FF3-ACA2-DD97AA6B61C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0B93671D-58F1-4697-B174-600DCA27288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41B76F5-E21A-42DD-8143-72AB4189E4AD}" type="slidenum">
              <a:rPr lang="en-GB" altLang="en-US"/>
              <a:pPr/>
              <a:t>‹#›</a:t>
            </a:fld>
            <a:endParaRPr lang="en-GB" altLang="en-US"/>
          </a:p>
        </p:txBody>
      </p:sp>
    </p:spTree>
    <p:extLst>
      <p:ext uri="{BB962C8B-B14F-4D97-AF65-F5344CB8AC3E}">
        <p14:creationId xmlns:p14="http://schemas.microsoft.com/office/powerpoint/2010/main" val="3043423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0F742B-25C2-406F-93F9-61F0BFF71D4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8F1DDC-B696-4BB6-A0EC-5B873FE2AA6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6627CB-6CE7-4C85-9288-983B20507A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416DFF5-88C2-4DB9-ABC1-2FA9A7426C70}" type="datetimeFigureOut">
              <a:rPr lang="en-GB" smtClean="0"/>
              <a:t>28/09/2021</a:t>
            </a:fld>
            <a:endParaRPr lang="en-GB"/>
          </a:p>
        </p:txBody>
      </p:sp>
      <p:sp>
        <p:nvSpPr>
          <p:cNvPr id="5" name="Footer Placeholder 4">
            <a:extLst>
              <a:ext uri="{FF2B5EF4-FFF2-40B4-BE49-F238E27FC236}">
                <a16:creationId xmlns:a16="http://schemas.microsoft.com/office/drawing/2014/main" id="{A5D43EA9-2C45-4C77-93A5-43343E10AFF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9086D8-3ACC-4842-A170-F4FC8D5D184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7D3F03-8171-4E92-B2B5-036A3F6F461F}" type="slidenum">
              <a:rPr lang="en-GB" smtClean="0"/>
              <a:t>‹#›</a:t>
            </a:fld>
            <a:endParaRPr lang="en-GB"/>
          </a:p>
        </p:txBody>
      </p:sp>
    </p:spTree>
    <p:extLst>
      <p:ext uri="{BB962C8B-B14F-4D97-AF65-F5344CB8AC3E}">
        <p14:creationId xmlns:p14="http://schemas.microsoft.com/office/powerpoint/2010/main" val="20690825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uth.england@nhs.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iabetes.org.uk/resources-s3/2018-03/EoL_Guidance_2018_Final.pdf"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8" Type="http://schemas.openxmlformats.org/officeDocument/2006/relationships/hyperlink" Target="https://www.resus.org.uk/library/publications/publication-decisions-relating-cardiopulmonary" TargetMode="External"/><Relationship Id="rId3" Type="http://schemas.openxmlformats.org/officeDocument/2006/relationships/image" Target="../media/image12.jpeg"/><Relationship Id="rId7" Type="http://schemas.openxmlformats.org/officeDocument/2006/relationships/hyperlink" Target="https://www.nice.org.uk/guidance/ng31"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s://www.gmc-uk.org/ethical-guidance/ethical-guidance-for-doctors/treatment-and-care-towards-the-end-of-lif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palliativecareguidelines.scot.nhs.uk/guidelines/medicine-information-sheets/fentanyl-patches.aspx#:~:text=Fentanyl%20is%20a%20potent%20opioid%20analgesic%3B%20check%20the,to%2090mg%20of%20oral%20morphine%20in%2024%20hour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rcpjournals.org/content/clinmedicine/19/4/31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Palliative Care in Acute Medicine</a:t>
            </a:r>
          </a:p>
        </p:txBody>
      </p:sp>
      <p:sp>
        <p:nvSpPr>
          <p:cNvPr id="3" name="Subtitle 2"/>
          <p:cNvSpPr>
            <a:spLocks noGrp="1"/>
          </p:cNvSpPr>
          <p:nvPr>
            <p:ph type="subTitle" idx="1"/>
          </p:nvPr>
        </p:nvSpPr>
        <p:spPr/>
        <p:txBody>
          <a:bodyPr>
            <a:normAutofit fontScale="77500" lnSpcReduction="20000"/>
          </a:bodyPr>
          <a:lstStyle/>
          <a:p>
            <a:r>
              <a:rPr lang="en-GB" sz="2300" dirty="0"/>
              <a:t>September 2021</a:t>
            </a:r>
          </a:p>
          <a:p>
            <a:r>
              <a:rPr lang="en-GB" dirty="0"/>
              <a:t>Dr Ruth England</a:t>
            </a:r>
          </a:p>
          <a:p>
            <a:r>
              <a:rPr lang="en-GB" sz="2100" dirty="0"/>
              <a:t>Consultant Palliative Medicine UHDB</a:t>
            </a:r>
          </a:p>
          <a:p>
            <a:r>
              <a:rPr lang="en-GB" dirty="0">
                <a:hlinkClick r:id="rId2"/>
              </a:rPr>
              <a:t>ruth.england@nhs.net</a:t>
            </a:r>
            <a:endParaRPr lang="en-GB" dirty="0"/>
          </a:p>
          <a:p>
            <a:r>
              <a:rPr lang="en-GB" dirty="0"/>
              <a:t>@DrRuthEngland</a:t>
            </a:r>
          </a:p>
        </p:txBody>
      </p:sp>
    </p:spTree>
    <p:extLst>
      <p:ext uri="{BB962C8B-B14F-4D97-AF65-F5344CB8AC3E}">
        <p14:creationId xmlns:p14="http://schemas.microsoft.com/office/powerpoint/2010/main" val="92478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0B064C3-A67F-4945-94E5-BF4D9E40C6C9}"/>
              </a:ext>
            </a:extLst>
          </p:cNvPr>
          <p:cNvSpPr>
            <a:spLocks noGrp="1"/>
          </p:cNvSpPr>
          <p:nvPr>
            <p:ph type="title"/>
          </p:nvPr>
        </p:nvSpPr>
        <p:spPr/>
        <p:txBody>
          <a:bodyPr/>
          <a:lstStyle/>
          <a:p>
            <a:r>
              <a:rPr lang="en-GB" altLang="en-US"/>
              <a:t>Feeding difficulties</a:t>
            </a:r>
          </a:p>
        </p:txBody>
      </p:sp>
      <p:sp>
        <p:nvSpPr>
          <p:cNvPr id="3" name="Content Placeholder 2">
            <a:extLst>
              <a:ext uri="{FF2B5EF4-FFF2-40B4-BE49-F238E27FC236}">
                <a16:creationId xmlns:a16="http://schemas.microsoft.com/office/drawing/2014/main" id="{7B41DA79-8528-48E8-BFDD-1F57489A894E}"/>
              </a:ext>
            </a:extLst>
          </p:cNvPr>
          <p:cNvSpPr>
            <a:spLocks noGrp="1"/>
          </p:cNvSpPr>
          <p:nvPr>
            <p:ph idx="1"/>
          </p:nvPr>
        </p:nvSpPr>
        <p:spPr/>
        <p:txBody>
          <a:bodyPr/>
          <a:lstStyle/>
          <a:p>
            <a:pPr marL="0" indent="0">
              <a:buFont typeface="Arial" panose="020B0604020202020204" pitchFamily="34" charset="0"/>
              <a:buNone/>
              <a:defRPr/>
            </a:pPr>
            <a:r>
              <a:rPr lang="en-GB" sz="2800" dirty="0"/>
              <a:t>Assessment by a specialist team, including dietician, speech therapist and specialist nurses and doctors, is needed before starting clinically assisted feeding.</a:t>
            </a:r>
          </a:p>
          <a:p>
            <a:pPr marL="0" indent="0">
              <a:buFont typeface="Arial" panose="020B0604020202020204" pitchFamily="34" charset="0"/>
              <a:buNone/>
              <a:defRPr/>
            </a:pPr>
            <a:endParaRPr lang="en-GB" sz="2800" dirty="0"/>
          </a:p>
          <a:p>
            <a:pPr marL="0" indent="0">
              <a:buFont typeface="Arial" panose="020B0604020202020204" pitchFamily="34" charset="0"/>
              <a:buNone/>
              <a:defRPr/>
            </a:pPr>
            <a:r>
              <a:rPr lang="en-GB" sz="2800" dirty="0"/>
              <a:t>There are several ways of doing this:</a:t>
            </a:r>
          </a:p>
          <a:p>
            <a:pPr>
              <a:defRPr/>
            </a:pPr>
            <a:r>
              <a:rPr lang="en-GB" sz="2800" dirty="0"/>
              <a:t>Nasogastric tube (NGT)</a:t>
            </a:r>
          </a:p>
          <a:p>
            <a:pPr>
              <a:defRPr/>
            </a:pPr>
            <a:r>
              <a:rPr lang="en-GB" sz="2800" dirty="0"/>
              <a:t>Percutaneous endoscopic gastrostomy (PEG)</a:t>
            </a:r>
          </a:p>
          <a:p>
            <a:pPr>
              <a:defRPr/>
            </a:pPr>
            <a:r>
              <a:rPr lang="en-GB" sz="2800" dirty="0" err="1"/>
              <a:t>Radiologically</a:t>
            </a:r>
            <a:r>
              <a:rPr lang="en-GB" sz="2800" dirty="0"/>
              <a:t> inserted gastrostomy (RIG)</a:t>
            </a:r>
          </a:p>
          <a:p>
            <a:pPr>
              <a:defRPr/>
            </a:pPr>
            <a:r>
              <a:rPr lang="en-GB" sz="2800" dirty="0"/>
              <a:t>Intravenous feeding</a:t>
            </a:r>
          </a:p>
          <a:p>
            <a:pPr>
              <a:defRPr/>
            </a:pPr>
            <a:endParaRPr lang="en-GB" dirty="0"/>
          </a:p>
          <a:p>
            <a:pPr>
              <a:defRPr/>
            </a:pPr>
            <a:endParaRPr lang="en-GB" dirty="0"/>
          </a:p>
        </p:txBody>
      </p:sp>
    </p:spTree>
    <p:extLst>
      <p:ext uri="{BB962C8B-B14F-4D97-AF65-F5344CB8AC3E}">
        <p14:creationId xmlns:p14="http://schemas.microsoft.com/office/powerpoint/2010/main" val="127644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93C3117-906B-4D20-9D08-92DEF43A14A5}"/>
              </a:ext>
            </a:extLst>
          </p:cNvPr>
          <p:cNvSpPr>
            <a:spLocks noGrp="1"/>
          </p:cNvSpPr>
          <p:nvPr>
            <p:ph type="title"/>
          </p:nvPr>
        </p:nvSpPr>
        <p:spPr/>
        <p:txBody>
          <a:bodyPr/>
          <a:lstStyle/>
          <a:p>
            <a:r>
              <a:rPr lang="en-GB" altLang="en-US"/>
              <a:t>Feeding difficulties</a:t>
            </a:r>
          </a:p>
        </p:txBody>
      </p:sp>
      <p:sp>
        <p:nvSpPr>
          <p:cNvPr id="46083" name="Content Placeholder 2">
            <a:extLst>
              <a:ext uri="{FF2B5EF4-FFF2-40B4-BE49-F238E27FC236}">
                <a16:creationId xmlns:a16="http://schemas.microsoft.com/office/drawing/2014/main" id="{6627759D-EFFF-4CF9-BB32-7F8DC01F0627}"/>
              </a:ext>
            </a:extLst>
          </p:cNvPr>
          <p:cNvSpPr>
            <a:spLocks noGrp="1"/>
          </p:cNvSpPr>
          <p:nvPr>
            <p:ph idx="1"/>
          </p:nvPr>
        </p:nvSpPr>
        <p:spPr/>
        <p:txBody>
          <a:bodyPr/>
          <a:lstStyle/>
          <a:p>
            <a:r>
              <a:rPr lang="en-GB" altLang="en-US" sz="2000"/>
              <a:t>In advanced dementia, the risks associated with clinically assisted feeding increase significantly. As many as a third of patients may die in the first month after gastrostomy insertion, especially if they also have an infection and pressure sores.</a:t>
            </a:r>
          </a:p>
          <a:p>
            <a:endParaRPr lang="en-GB" altLang="en-US"/>
          </a:p>
          <a:p>
            <a:r>
              <a:rPr lang="en-GB" altLang="en-US" sz="2000"/>
              <a:t>There is now strong evidence that suggests that clinically assisted feeding does not lengthen life in people with far advanced dementia, nor does it improve quality of life, nutritional status, function or reduce pressure sores.</a:t>
            </a:r>
          </a:p>
          <a:p>
            <a:endParaRPr lang="en-GB" altLang="en-US" sz="2000"/>
          </a:p>
          <a:p>
            <a:endParaRPr lang="en-GB" altLang="en-US" sz="2000"/>
          </a:p>
          <a:p>
            <a:endParaRPr lang="en-GB" altLang="en-US" sz="2000"/>
          </a:p>
        </p:txBody>
      </p:sp>
    </p:spTree>
    <p:extLst>
      <p:ext uri="{BB962C8B-B14F-4D97-AF65-F5344CB8AC3E}">
        <p14:creationId xmlns:p14="http://schemas.microsoft.com/office/powerpoint/2010/main" val="122700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7DEB718-0CFB-4FAE-A230-AEAC184A7247}"/>
              </a:ext>
            </a:extLst>
          </p:cNvPr>
          <p:cNvSpPr>
            <a:spLocks noGrp="1"/>
          </p:cNvSpPr>
          <p:nvPr>
            <p:ph type="title"/>
          </p:nvPr>
        </p:nvSpPr>
        <p:spPr/>
        <p:txBody>
          <a:bodyPr/>
          <a:lstStyle/>
          <a:p>
            <a:r>
              <a:rPr lang="en-GB" altLang="en-US" dirty="0"/>
              <a:t>Feeding difficulties: references</a:t>
            </a:r>
          </a:p>
        </p:txBody>
      </p:sp>
      <p:sp>
        <p:nvSpPr>
          <p:cNvPr id="48131" name="Content Placeholder 2">
            <a:extLst>
              <a:ext uri="{FF2B5EF4-FFF2-40B4-BE49-F238E27FC236}">
                <a16:creationId xmlns:a16="http://schemas.microsoft.com/office/drawing/2014/main" id="{CA29BB82-1F8D-41FE-B766-C4DB58F0AA91}"/>
              </a:ext>
            </a:extLst>
          </p:cNvPr>
          <p:cNvSpPr>
            <a:spLocks noGrp="1"/>
          </p:cNvSpPr>
          <p:nvPr>
            <p:ph idx="1"/>
          </p:nvPr>
        </p:nvSpPr>
        <p:spPr/>
        <p:txBody>
          <a:bodyPr/>
          <a:lstStyle/>
          <a:p>
            <a:r>
              <a:rPr lang="en-GB" altLang="en-US" sz="1800" dirty="0"/>
              <a:t>Harwood RH. Feeding decisions in advanced dementia. J R Coll Physicians </a:t>
            </a:r>
            <a:r>
              <a:rPr lang="en-GB" altLang="en-US" sz="1800" dirty="0" err="1"/>
              <a:t>Edinb</a:t>
            </a:r>
            <a:r>
              <a:rPr lang="en-GB" altLang="en-US" sz="1800" dirty="0"/>
              <a:t> 2014; 44:232-7</a:t>
            </a:r>
          </a:p>
          <a:p>
            <a:r>
              <a:rPr lang="en-GB" altLang="en-US" sz="1800" dirty="0"/>
              <a:t>RCP. Oral feeding difficulties and dilemmas: a guide to practical care, particularly at the end of life. Report of a working party. Jan 2010. RCP London</a:t>
            </a:r>
          </a:p>
          <a:p>
            <a:endParaRPr lang="en-GB" altLang="en-US" sz="1200" dirty="0"/>
          </a:p>
          <a:p>
            <a:r>
              <a:rPr lang="en-GB" altLang="en-US" sz="1200" dirty="0" err="1"/>
              <a:t>DiBartolo</a:t>
            </a:r>
            <a:r>
              <a:rPr lang="en-GB" altLang="en-US" sz="1200" dirty="0"/>
              <a:t> MC. Careful hand feeding: a reasonable alternative to PEG tube placement in individuals with dementia. J </a:t>
            </a:r>
            <a:r>
              <a:rPr lang="en-GB" altLang="en-US" sz="1200" dirty="0" err="1"/>
              <a:t>Gerontol</a:t>
            </a:r>
            <a:r>
              <a:rPr lang="en-GB" altLang="en-US" sz="1200" dirty="0"/>
              <a:t> </a:t>
            </a:r>
            <a:r>
              <a:rPr lang="en-GB" altLang="en-US" sz="1200" dirty="0" err="1"/>
              <a:t>Nurs</a:t>
            </a:r>
            <a:r>
              <a:rPr lang="en-GB" altLang="en-US" sz="1200" dirty="0"/>
              <a:t>. 2006 May;32(5):25-33 </a:t>
            </a:r>
          </a:p>
          <a:p>
            <a:r>
              <a:rPr lang="en-GB" altLang="en-US" sz="1200" dirty="0"/>
              <a:t>Murphy LM, Lipman TO. Percutaneous endoscopic gastrostomy does not prolong survival in patients with dementia. Arch Intern Med. 2003 Jun 9;163(11):1351-3.</a:t>
            </a:r>
          </a:p>
          <a:p>
            <a:r>
              <a:rPr lang="en-GB" altLang="en-US" sz="1200" dirty="0" err="1"/>
              <a:t>Luk</a:t>
            </a:r>
            <a:r>
              <a:rPr lang="en-GB" altLang="en-US" sz="1200" dirty="0"/>
              <a:t> J, Chan F, Hui E et al. The feeding paradox in advanced dementia: a local perspective Hong Kong Med J 2017 Jun;23(3):306–10</a:t>
            </a:r>
          </a:p>
          <a:p>
            <a:r>
              <a:rPr lang="en-GB" altLang="en-US" sz="1200" dirty="0"/>
              <a:t>Mitchell SL, </a:t>
            </a:r>
            <a:r>
              <a:rPr lang="en-GB" altLang="en-US" sz="1200" dirty="0" err="1"/>
              <a:t>Teno</a:t>
            </a:r>
            <a:r>
              <a:rPr lang="en-GB" altLang="en-US" sz="1200" dirty="0"/>
              <a:t> JM, </a:t>
            </a:r>
            <a:r>
              <a:rPr lang="en-GB" altLang="en-US" sz="1200" dirty="0" err="1"/>
              <a:t>Keily</a:t>
            </a:r>
            <a:r>
              <a:rPr lang="en-GB" altLang="en-US" sz="1200" dirty="0"/>
              <a:t> DK, et al. The clinical course of advanced dementia. N </a:t>
            </a:r>
            <a:r>
              <a:rPr lang="en-GB" altLang="en-US" sz="1200" dirty="0" err="1"/>
              <a:t>Engl</a:t>
            </a:r>
            <a:r>
              <a:rPr lang="en-GB" altLang="en-US" sz="1200" dirty="0"/>
              <a:t> J Med 2009;361:1529-38</a:t>
            </a:r>
          </a:p>
          <a:p>
            <a:r>
              <a:rPr lang="en-GB" altLang="en-US" sz="1200" dirty="0"/>
              <a:t>Hoffer LJ. Tube feeding in advanced dementia: the metabolic perspective. BMJ 2006;333:1214-5</a:t>
            </a:r>
          </a:p>
          <a:p>
            <a:r>
              <a:rPr lang="en-GB" altLang="en-US" sz="1200" dirty="0"/>
              <a:t>Finucane TE, Christmas C, Travis K. Tube feeding in patients with advanced dementia: a review of the evidence. JAMA 1999;282:1365-70. </a:t>
            </a:r>
          </a:p>
          <a:p>
            <a:endParaRPr lang="en-GB" altLang="en-US" sz="1200" dirty="0"/>
          </a:p>
          <a:p>
            <a:endParaRPr lang="en-GB" altLang="en-US" sz="1200" dirty="0"/>
          </a:p>
          <a:p>
            <a:endParaRPr lang="en-GB"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Autofit/>
          </a:bodyPr>
          <a:lstStyle/>
          <a:p>
            <a:r>
              <a:rPr lang="en-GB" sz="3600" dirty="0"/>
              <a:t>What makes a good discharge summary for a patient with palliative care needs?</a:t>
            </a:r>
          </a:p>
        </p:txBody>
      </p:sp>
      <p:sp>
        <p:nvSpPr>
          <p:cNvPr id="3" name="Content Placeholder 2"/>
          <p:cNvSpPr>
            <a:spLocks noGrp="1"/>
          </p:cNvSpPr>
          <p:nvPr>
            <p:ph idx="1"/>
          </p:nvPr>
        </p:nvSpPr>
        <p:spPr>
          <a:xfrm>
            <a:off x="457200" y="2218587"/>
            <a:ext cx="8229600" cy="4525963"/>
          </a:xfrm>
        </p:spPr>
        <p:txBody>
          <a:bodyPr>
            <a:normAutofit fontScale="92500" lnSpcReduction="20000"/>
          </a:bodyPr>
          <a:lstStyle/>
          <a:p>
            <a:r>
              <a:rPr lang="en-GB" dirty="0"/>
              <a:t>Statement that the patient is at risk of dying within the next year/months/weeks/days</a:t>
            </a:r>
          </a:p>
          <a:p>
            <a:r>
              <a:rPr lang="en-GB" dirty="0"/>
              <a:t>Outcome of any ACP discussions including patient preferences for place of care and death</a:t>
            </a:r>
          </a:p>
          <a:p>
            <a:r>
              <a:rPr lang="en-GB" dirty="0"/>
              <a:t>Details of conversations with those close to the patient</a:t>
            </a:r>
          </a:p>
          <a:p>
            <a:r>
              <a:rPr lang="en-GB" dirty="0"/>
              <a:t>Information on whether any DNACPR order is to remain in place, or be subject to further review</a:t>
            </a:r>
          </a:p>
          <a:p>
            <a:r>
              <a:rPr lang="en-GB" dirty="0"/>
              <a:t>A request that patient is placed on GP palliative care register</a:t>
            </a:r>
          </a:p>
        </p:txBody>
      </p:sp>
    </p:spTree>
    <p:extLst>
      <p:ext uri="{BB962C8B-B14F-4D97-AF65-F5344CB8AC3E}">
        <p14:creationId xmlns:p14="http://schemas.microsoft.com/office/powerpoint/2010/main" val="188979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D68FB09B-0ACB-4715-8FCB-D96B3A2CB2F5}"/>
              </a:ext>
            </a:extLst>
          </p:cNvPr>
          <p:cNvSpPr>
            <a:spLocks noGrp="1"/>
          </p:cNvSpPr>
          <p:nvPr>
            <p:ph type="ctrTitle"/>
          </p:nvPr>
        </p:nvSpPr>
        <p:spPr/>
        <p:txBody>
          <a:bodyPr/>
          <a:lstStyle/>
          <a:p>
            <a:r>
              <a:rPr lang="en-GB" altLang="en-US" dirty="0"/>
              <a:t>An unexpected death</a:t>
            </a:r>
          </a:p>
        </p:txBody>
      </p:sp>
      <p:sp>
        <p:nvSpPr>
          <p:cNvPr id="3" name="Subtitle 2">
            <a:extLst>
              <a:ext uri="{FF2B5EF4-FFF2-40B4-BE49-F238E27FC236}">
                <a16:creationId xmlns:a16="http://schemas.microsoft.com/office/drawing/2014/main" id="{AA00E02D-6A31-4E37-8B0A-3B23A00E5301}"/>
              </a:ext>
            </a:extLst>
          </p:cNvPr>
          <p:cNvSpPr>
            <a:spLocks noGrp="1"/>
          </p:cNvSpPr>
          <p:nvPr>
            <p:ph type="subTitle" idx="1"/>
          </p:nvPr>
        </p:nvSpPr>
        <p:spPr/>
        <p:txBody>
          <a:bodyPr/>
          <a:lstStyle/>
          <a:p>
            <a:pPr>
              <a:defRPr/>
            </a:pPr>
            <a:endParaRPr lang="en-GB" dirty="0"/>
          </a:p>
        </p:txBody>
      </p:sp>
      <p:pic>
        <p:nvPicPr>
          <p:cNvPr id="38916" name="Picture 4">
            <a:extLst>
              <a:ext uri="{FF2B5EF4-FFF2-40B4-BE49-F238E27FC236}">
                <a16:creationId xmlns:a16="http://schemas.microsoft.com/office/drawing/2014/main" id="{C7C323F0-A25B-448F-BC5C-280215DD8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3886200"/>
            <a:ext cx="276225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773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756B6-C40B-41C7-B61B-4C2B5D0B0606}"/>
              </a:ext>
            </a:extLst>
          </p:cNvPr>
          <p:cNvSpPr>
            <a:spLocks noGrp="1"/>
          </p:cNvSpPr>
          <p:nvPr>
            <p:ph type="title"/>
          </p:nvPr>
        </p:nvSpPr>
        <p:spPr/>
        <p:txBody>
          <a:bodyPr/>
          <a:lstStyle/>
          <a:p>
            <a:r>
              <a:rPr lang="en-GB" dirty="0"/>
              <a:t>Mei</a:t>
            </a:r>
          </a:p>
        </p:txBody>
      </p:sp>
      <p:sp>
        <p:nvSpPr>
          <p:cNvPr id="3" name="Content Placeholder 2">
            <a:extLst>
              <a:ext uri="{FF2B5EF4-FFF2-40B4-BE49-F238E27FC236}">
                <a16:creationId xmlns:a16="http://schemas.microsoft.com/office/drawing/2014/main" id="{0AC9BAD0-631F-4D76-8708-68A65ABC99EE}"/>
              </a:ext>
            </a:extLst>
          </p:cNvPr>
          <p:cNvSpPr>
            <a:spLocks noGrp="1"/>
          </p:cNvSpPr>
          <p:nvPr>
            <p:ph idx="1"/>
          </p:nvPr>
        </p:nvSpPr>
        <p:spPr/>
        <p:txBody>
          <a:bodyPr>
            <a:normAutofit fontScale="85000" lnSpcReduction="10000"/>
          </a:bodyPr>
          <a:lstStyle/>
          <a:p>
            <a:pPr marL="0" indent="0">
              <a:buNone/>
            </a:pPr>
            <a:r>
              <a:rPr lang="en-GB" i="1" dirty="0"/>
              <a:t>Current medication: no prescribed medication has been administered this lunchtime. Normally takes amlodipine, metformin, Humulin, paracetamol, senna, </a:t>
            </a:r>
            <a:r>
              <a:rPr lang="en-GB" i="1" dirty="0" err="1"/>
              <a:t>AdCal</a:t>
            </a:r>
            <a:r>
              <a:rPr lang="en-GB" i="1" dirty="0"/>
              <a:t> D3, lansoprazole</a:t>
            </a:r>
          </a:p>
          <a:p>
            <a:r>
              <a:rPr lang="en-GB" dirty="0"/>
              <a:t>What is the prognosis here?</a:t>
            </a:r>
          </a:p>
          <a:p>
            <a:r>
              <a:rPr lang="en-GB" dirty="0"/>
              <a:t>What is the immediate medical management? Consider the management of her diabetes and prescription of anticipatory medication.</a:t>
            </a:r>
          </a:p>
          <a:p>
            <a:r>
              <a:rPr lang="en-GB" dirty="0"/>
              <a:t>Mei is currently unconscious and as such lacks capacity. There is no record of a previous </a:t>
            </a:r>
            <a:r>
              <a:rPr lang="en-GB" dirty="0" err="1"/>
              <a:t>ReSPECT</a:t>
            </a:r>
            <a:r>
              <a:rPr lang="en-GB" dirty="0"/>
              <a:t> form being in place. What should you do?</a:t>
            </a:r>
          </a:p>
        </p:txBody>
      </p:sp>
    </p:spTree>
    <p:extLst>
      <p:ext uri="{BB962C8B-B14F-4D97-AF65-F5344CB8AC3E}">
        <p14:creationId xmlns:p14="http://schemas.microsoft.com/office/powerpoint/2010/main" val="3002173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2FBCBA-78A7-4903-BEC1-281C0DC893DF}"/>
              </a:ext>
            </a:extLst>
          </p:cNvPr>
          <p:cNvSpPr>
            <a:spLocks noGrp="1"/>
          </p:cNvSpPr>
          <p:nvPr>
            <p:ph type="title"/>
          </p:nvPr>
        </p:nvSpPr>
        <p:spPr/>
        <p:txBody>
          <a:bodyPr/>
          <a:lstStyle/>
          <a:p>
            <a:r>
              <a:rPr lang="en-GB" dirty="0"/>
              <a:t>Diabetes at the end of life</a:t>
            </a:r>
          </a:p>
        </p:txBody>
      </p:sp>
      <p:sp>
        <p:nvSpPr>
          <p:cNvPr id="5" name="Content Placeholder 4">
            <a:extLst>
              <a:ext uri="{FF2B5EF4-FFF2-40B4-BE49-F238E27FC236}">
                <a16:creationId xmlns:a16="http://schemas.microsoft.com/office/drawing/2014/main" id="{8C84F937-9894-4D35-AE5B-408E8A2EC616}"/>
              </a:ext>
            </a:extLst>
          </p:cNvPr>
          <p:cNvSpPr>
            <a:spLocks noGrp="1"/>
          </p:cNvSpPr>
          <p:nvPr>
            <p:ph idx="1"/>
          </p:nvPr>
        </p:nvSpPr>
        <p:spPr/>
        <p:txBody>
          <a:bodyPr>
            <a:normAutofit lnSpcReduction="10000"/>
          </a:bodyPr>
          <a:lstStyle/>
          <a:p>
            <a:r>
              <a:rPr lang="en-GB" dirty="0"/>
              <a:t>The care of a dying person with diabetes is challenging, depending on prognosis and encompassing changes to:</a:t>
            </a:r>
          </a:p>
          <a:p>
            <a:pPr lvl="1"/>
            <a:r>
              <a:rPr lang="en-GB" dirty="0"/>
              <a:t>Glycaemic targets</a:t>
            </a:r>
          </a:p>
          <a:p>
            <a:pPr lvl="1"/>
            <a:r>
              <a:rPr lang="en-GB" dirty="0"/>
              <a:t>Individual and carer expectation</a:t>
            </a:r>
          </a:p>
          <a:p>
            <a:pPr lvl="1"/>
            <a:r>
              <a:rPr lang="en-GB" dirty="0"/>
              <a:t>Reducing risk of hyper and hypo glycaemia</a:t>
            </a:r>
          </a:p>
          <a:p>
            <a:pPr lvl="1"/>
            <a:r>
              <a:rPr lang="en-GB" dirty="0"/>
              <a:t>Managing the effects of other medications such as glucocorticoids</a:t>
            </a:r>
          </a:p>
          <a:p>
            <a:pPr lvl="1"/>
            <a:r>
              <a:rPr lang="en-GB" dirty="0"/>
              <a:t>Tailoring diabetes medications</a:t>
            </a:r>
          </a:p>
        </p:txBody>
      </p:sp>
    </p:spTree>
    <p:extLst>
      <p:ext uri="{BB962C8B-B14F-4D97-AF65-F5344CB8AC3E}">
        <p14:creationId xmlns:p14="http://schemas.microsoft.com/office/powerpoint/2010/main" val="164667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1AE67406-4A5B-4B3A-8A82-735047F2DAF3}"/>
              </a:ext>
            </a:extLst>
          </p:cNvPr>
          <p:cNvPicPr>
            <a:picLocks noChangeAspect="1"/>
          </p:cNvPicPr>
          <p:nvPr/>
        </p:nvPicPr>
        <p:blipFill rotWithShape="1">
          <a:blip r:embed="rId2"/>
          <a:srcRect l="62600" t="22000" r="12988" b="31628"/>
          <a:stretch/>
        </p:blipFill>
        <p:spPr>
          <a:xfrm>
            <a:off x="323528" y="476672"/>
            <a:ext cx="10151680" cy="5423500"/>
          </a:xfrm>
          <a:prstGeom prst="rect">
            <a:avLst/>
          </a:prstGeom>
        </p:spPr>
      </p:pic>
      <p:sp>
        <p:nvSpPr>
          <p:cNvPr id="4" name="TextBox 3">
            <a:extLst>
              <a:ext uri="{FF2B5EF4-FFF2-40B4-BE49-F238E27FC236}">
                <a16:creationId xmlns:a16="http://schemas.microsoft.com/office/drawing/2014/main" id="{4104CC89-1D79-504B-BE4F-94152EBA0DEE}"/>
              </a:ext>
            </a:extLst>
          </p:cNvPr>
          <p:cNvSpPr txBox="1"/>
          <p:nvPr/>
        </p:nvSpPr>
        <p:spPr>
          <a:xfrm>
            <a:off x="539552" y="6058162"/>
            <a:ext cx="4572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3"/>
              </a:rPr>
              <a:t>EoL_Guidance_2018_Final.pdf (diabetes.org.uk)</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2912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967E0CDD-FA4B-47B3-8E99-22CCF110D04F}"/>
              </a:ext>
            </a:extLst>
          </p:cNvPr>
          <p:cNvPicPr>
            <a:picLocks noChangeAspect="1"/>
          </p:cNvPicPr>
          <p:nvPr/>
        </p:nvPicPr>
        <p:blipFill rotWithShape="1">
          <a:blip r:embed="rId3"/>
          <a:srcRect l="61812" t="22001" r="12627" b="10800"/>
          <a:stretch/>
        </p:blipFill>
        <p:spPr>
          <a:xfrm>
            <a:off x="152509" y="161142"/>
            <a:ext cx="8838981" cy="6535716"/>
          </a:xfrm>
          <a:prstGeom prst="rect">
            <a:avLst/>
          </a:prstGeom>
        </p:spPr>
      </p:pic>
    </p:spTree>
    <p:extLst>
      <p:ext uri="{BB962C8B-B14F-4D97-AF65-F5344CB8AC3E}">
        <p14:creationId xmlns:p14="http://schemas.microsoft.com/office/powerpoint/2010/main" val="3391691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7B2110D6-FF20-4242-BF35-DB43FD098BE6}"/>
              </a:ext>
            </a:extLst>
          </p:cNvPr>
          <p:cNvPicPr>
            <a:picLocks noChangeAspect="1"/>
          </p:cNvPicPr>
          <p:nvPr/>
        </p:nvPicPr>
        <p:blipFill rotWithShape="1">
          <a:blip r:embed="rId3"/>
          <a:srcRect l="62365" t="27600" r="13030" b="30400"/>
          <a:stretch/>
        </p:blipFill>
        <p:spPr>
          <a:xfrm>
            <a:off x="317707" y="1386592"/>
            <a:ext cx="8508586" cy="4084816"/>
          </a:xfrm>
          <a:prstGeom prst="rect">
            <a:avLst/>
          </a:prstGeom>
        </p:spPr>
      </p:pic>
    </p:spTree>
    <p:extLst>
      <p:ext uri="{BB962C8B-B14F-4D97-AF65-F5344CB8AC3E}">
        <p14:creationId xmlns:p14="http://schemas.microsoft.com/office/powerpoint/2010/main" val="30647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AAF6512-7E30-4EA2-AF92-3E0971B5A0ED}"/>
              </a:ext>
            </a:extLst>
          </p:cNvPr>
          <p:cNvPicPr>
            <a:picLocks noChangeAspect="1"/>
          </p:cNvPicPr>
          <p:nvPr/>
        </p:nvPicPr>
        <p:blipFill rotWithShape="1">
          <a:blip r:embed="rId2"/>
          <a:srcRect l="60238" t="24801" r="25793" b="63512"/>
          <a:stretch/>
        </p:blipFill>
        <p:spPr>
          <a:xfrm>
            <a:off x="179512" y="1340768"/>
            <a:ext cx="4896536" cy="1152129"/>
          </a:xfrm>
          <a:prstGeom prst="rect">
            <a:avLst/>
          </a:prstGeom>
        </p:spPr>
      </p:pic>
      <p:pic>
        <p:nvPicPr>
          <p:cNvPr id="4" name="Picture 3">
            <a:extLst>
              <a:ext uri="{FF2B5EF4-FFF2-40B4-BE49-F238E27FC236}">
                <a16:creationId xmlns:a16="http://schemas.microsoft.com/office/drawing/2014/main" id="{0CAABB30-2806-4D41-B27C-E6682E099EE9}"/>
              </a:ext>
            </a:extLst>
          </p:cNvPr>
          <p:cNvPicPr>
            <a:picLocks noChangeAspect="1"/>
          </p:cNvPicPr>
          <p:nvPr/>
        </p:nvPicPr>
        <p:blipFill>
          <a:blip r:embed="rId3"/>
          <a:stretch>
            <a:fillRect/>
          </a:stretch>
        </p:blipFill>
        <p:spPr>
          <a:xfrm>
            <a:off x="475133" y="2924944"/>
            <a:ext cx="8193734" cy="1414395"/>
          </a:xfrm>
          <a:prstGeom prst="rect">
            <a:avLst/>
          </a:prstGeom>
        </p:spPr>
      </p:pic>
      <p:sp>
        <p:nvSpPr>
          <p:cNvPr id="5" name="Title 4">
            <a:extLst>
              <a:ext uri="{FF2B5EF4-FFF2-40B4-BE49-F238E27FC236}">
                <a16:creationId xmlns:a16="http://schemas.microsoft.com/office/drawing/2014/main" id="{2368B700-66E4-4ADB-92CA-9658967F2089}"/>
              </a:ext>
            </a:extLst>
          </p:cNvPr>
          <p:cNvSpPr>
            <a:spLocks noGrp="1"/>
          </p:cNvSpPr>
          <p:nvPr>
            <p:ph type="title"/>
          </p:nvPr>
        </p:nvSpPr>
        <p:spPr/>
        <p:txBody>
          <a:bodyPr/>
          <a:lstStyle/>
          <a:p>
            <a:r>
              <a:rPr lang="en-GB" dirty="0"/>
              <a:t>Aim of afternoon</a:t>
            </a:r>
          </a:p>
        </p:txBody>
      </p:sp>
    </p:spTree>
    <p:extLst>
      <p:ext uri="{BB962C8B-B14F-4D97-AF65-F5344CB8AC3E}">
        <p14:creationId xmlns:p14="http://schemas.microsoft.com/office/powerpoint/2010/main" val="3774126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806D94A7-6AB2-4FA4-9B5B-9DB53414667E}"/>
              </a:ext>
            </a:extLst>
          </p:cNvPr>
          <p:cNvPicPr>
            <a:picLocks noChangeAspect="1"/>
          </p:cNvPicPr>
          <p:nvPr/>
        </p:nvPicPr>
        <p:blipFill rotWithShape="1">
          <a:blip r:embed="rId3"/>
          <a:srcRect l="67868" t="24801" r="18258" b="19200"/>
          <a:stretch/>
        </p:blipFill>
        <p:spPr>
          <a:xfrm>
            <a:off x="1634450" y="94320"/>
            <a:ext cx="5875100" cy="6669360"/>
          </a:xfrm>
          <a:prstGeom prst="rect">
            <a:avLst/>
          </a:prstGeom>
        </p:spPr>
      </p:pic>
    </p:spTree>
    <p:extLst>
      <p:ext uri="{BB962C8B-B14F-4D97-AF65-F5344CB8AC3E}">
        <p14:creationId xmlns:p14="http://schemas.microsoft.com/office/powerpoint/2010/main" val="867115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6660863-F8DD-408B-B7E8-569AA41BA183}"/>
              </a:ext>
            </a:extLst>
          </p:cNvPr>
          <p:cNvSpPr>
            <a:spLocks noGrp="1"/>
          </p:cNvSpPr>
          <p:nvPr>
            <p:ph type="ctrTitle"/>
          </p:nvPr>
        </p:nvSpPr>
        <p:spPr>
          <a:xfrm>
            <a:off x="685800" y="2204864"/>
            <a:ext cx="7772400" cy="1367383"/>
          </a:xfrm>
        </p:spPr>
        <p:txBody>
          <a:bodyPr/>
          <a:lstStyle/>
          <a:p>
            <a:pPr eaLnBrk="1" hangingPunct="1"/>
            <a:r>
              <a:rPr lang="en-GB" altLang="en-US" sz="5400" dirty="0"/>
              <a:t>Principles of DNACPR Decision Making</a:t>
            </a:r>
            <a:br>
              <a:rPr lang="en-GB" altLang="en-US" sz="5400" dirty="0"/>
            </a:br>
            <a:endParaRPr lang="en-GB" altLang="en-US" sz="5400" dirty="0"/>
          </a:p>
        </p:txBody>
      </p:sp>
    </p:spTree>
    <p:extLst>
      <p:ext uri="{BB962C8B-B14F-4D97-AF65-F5344CB8AC3E}">
        <p14:creationId xmlns:p14="http://schemas.microsoft.com/office/powerpoint/2010/main" val="813840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5D35648-7CCA-4243-BF9A-1728C982DD20}"/>
              </a:ext>
            </a:extLst>
          </p:cNvPr>
          <p:cNvSpPr>
            <a:spLocks noGrp="1"/>
          </p:cNvSpPr>
          <p:nvPr>
            <p:ph type="title"/>
          </p:nvPr>
        </p:nvSpPr>
        <p:spPr/>
        <p:txBody>
          <a:bodyPr/>
          <a:lstStyle/>
          <a:p>
            <a:r>
              <a:rPr lang="en-GB" altLang="en-US"/>
              <a:t>What is CPR?</a:t>
            </a:r>
          </a:p>
        </p:txBody>
      </p:sp>
      <p:sp>
        <p:nvSpPr>
          <p:cNvPr id="7" name="Content Placeholder 6">
            <a:extLst>
              <a:ext uri="{FF2B5EF4-FFF2-40B4-BE49-F238E27FC236}">
                <a16:creationId xmlns:a16="http://schemas.microsoft.com/office/drawing/2014/main" id="{AD16052E-576E-4EFA-A7DF-3CF32B9F24B1}"/>
              </a:ext>
            </a:extLst>
          </p:cNvPr>
          <p:cNvSpPr>
            <a:spLocks noGrp="1"/>
          </p:cNvSpPr>
          <p:nvPr>
            <p:ph idx="1"/>
          </p:nvPr>
        </p:nvSpPr>
        <p:spPr/>
        <p:txBody>
          <a:bodyPr/>
          <a:lstStyle/>
          <a:p>
            <a:r>
              <a:rPr lang="en-GB" altLang="en-US"/>
              <a:t>An emergency treatment that can sometimes restart breathing +/- circulation of blood following a respiratory +/- cardiac arrest</a:t>
            </a:r>
          </a:p>
          <a:p>
            <a:pPr lvl="1"/>
            <a:r>
              <a:rPr lang="en-GB" altLang="en-US"/>
              <a:t>Mouth to mouth breathing</a:t>
            </a:r>
          </a:p>
          <a:p>
            <a:pPr lvl="1"/>
            <a:r>
              <a:rPr lang="en-GB" altLang="en-US"/>
              <a:t>Chest compressions</a:t>
            </a:r>
          </a:p>
          <a:p>
            <a:pPr lvl="1"/>
            <a:r>
              <a:rPr lang="en-GB" altLang="en-US"/>
              <a:t>Electric shocks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C1360BE-F47E-4AAF-BAF5-627D2C22A87A}"/>
              </a:ext>
            </a:extLst>
          </p:cNvPr>
          <p:cNvSpPr>
            <a:spLocks noGrp="1"/>
          </p:cNvSpPr>
          <p:nvPr>
            <p:ph type="title"/>
          </p:nvPr>
        </p:nvSpPr>
        <p:spPr/>
        <p:txBody>
          <a:bodyPr/>
          <a:lstStyle/>
          <a:p>
            <a:r>
              <a:rPr lang="en-GB" altLang="en-US"/>
              <a:t>Risks of CPR:</a:t>
            </a:r>
          </a:p>
        </p:txBody>
      </p:sp>
      <p:sp>
        <p:nvSpPr>
          <p:cNvPr id="6147" name="Content Placeholder 2">
            <a:extLst>
              <a:ext uri="{FF2B5EF4-FFF2-40B4-BE49-F238E27FC236}">
                <a16:creationId xmlns:a16="http://schemas.microsoft.com/office/drawing/2014/main" id="{8FBED5B6-2FCA-4004-A00C-321524B6DDB8}"/>
              </a:ext>
            </a:extLst>
          </p:cNvPr>
          <p:cNvSpPr>
            <a:spLocks noGrp="1"/>
          </p:cNvSpPr>
          <p:nvPr>
            <p:ph idx="1"/>
          </p:nvPr>
        </p:nvSpPr>
        <p:spPr/>
        <p:txBody>
          <a:bodyPr/>
          <a:lstStyle/>
          <a:p>
            <a:pPr eaLnBrk="1" hangingPunct="1"/>
            <a:r>
              <a:rPr lang="en-GB" altLang="en-US"/>
              <a:t>Rib or sternal fractures</a:t>
            </a:r>
          </a:p>
          <a:p>
            <a:pPr eaLnBrk="1" hangingPunct="1"/>
            <a:r>
              <a:rPr lang="en-GB" altLang="en-US"/>
              <a:t>Hepatic or splenic rupture</a:t>
            </a:r>
          </a:p>
          <a:p>
            <a:pPr eaLnBrk="1" hangingPunct="1"/>
            <a:r>
              <a:rPr lang="en-GB" altLang="en-US"/>
              <a:t>Renal dialysis </a:t>
            </a:r>
          </a:p>
          <a:p>
            <a:pPr eaLnBrk="1" hangingPunct="1"/>
            <a:r>
              <a:rPr lang="en-GB" altLang="en-US"/>
              <a:t>Brain damage </a:t>
            </a:r>
          </a:p>
          <a:p>
            <a:pPr eaLnBrk="1" hangingPunct="1"/>
            <a:r>
              <a:rPr lang="en-GB" altLang="en-US"/>
              <a:t>Undignified and uncomfortable death and traumatic for people close to the patient to witness</a:t>
            </a:r>
          </a:p>
          <a:p>
            <a:endParaRPr lang="en-GB"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EBF0AFF-27CA-4875-8EB7-CE93631D930A}"/>
              </a:ext>
            </a:extLst>
          </p:cNvPr>
          <p:cNvSpPr>
            <a:spLocks noGrp="1"/>
          </p:cNvSpPr>
          <p:nvPr>
            <p:ph type="title"/>
          </p:nvPr>
        </p:nvSpPr>
        <p:spPr/>
        <p:txBody>
          <a:bodyPr/>
          <a:lstStyle/>
          <a:p>
            <a:r>
              <a:rPr lang="en-GB" altLang="en-US"/>
              <a:t>Survival to discharge rates in hospital after CPR?</a:t>
            </a:r>
          </a:p>
        </p:txBody>
      </p:sp>
      <p:sp>
        <p:nvSpPr>
          <p:cNvPr id="7171" name="Content Placeholder 2">
            <a:extLst>
              <a:ext uri="{FF2B5EF4-FFF2-40B4-BE49-F238E27FC236}">
                <a16:creationId xmlns:a16="http://schemas.microsoft.com/office/drawing/2014/main" id="{093E62AF-8D63-4ADF-8159-7830AD5AC346}"/>
              </a:ext>
            </a:extLst>
          </p:cNvPr>
          <p:cNvSpPr>
            <a:spLocks noGrp="1"/>
          </p:cNvSpPr>
          <p:nvPr>
            <p:ph idx="1"/>
          </p:nvPr>
        </p:nvSpPr>
        <p:spPr/>
        <p:txBody>
          <a:bodyPr/>
          <a:lstStyle/>
          <a:p>
            <a:pPr marL="381000" indent="-381000" eaLnBrk="1" hangingPunct="1">
              <a:buFont typeface="Wingdings" panose="05000000000000000000" pitchFamily="2" charset="2"/>
              <a:buAutoNum type="alphaUcPeriod"/>
            </a:pPr>
            <a:r>
              <a:rPr lang="en-GB" altLang="en-US"/>
              <a:t> 15 - 20%</a:t>
            </a:r>
          </a:p>
          <a:p>
            <a:pPr marL="381000" indent="-381000" eaLnBrk="1" hangingPunct="1">
              <a:buFont typeface="Wingdings" panose="05000000000000000000" pitchFamily="2" charset="2"/>
              <a:buAutoNum type="alphaUcPeriod"/>
            </a:pPr>
            <a:endParaRPr lang="en-GB" altLang="en-US"/>
          </a:p>
          <a:p>
            <a:pPr marL="381000" indent="-381000" eaLnBrk="1" hangingPunct="1">
              <a:buFont typeface="Wingdings" panose="05000000000000000000" pitchFamily="2" charset="2"/>
              <a:buAutoNum type="alphaUcPeriod"/>
            </a:pPr>
            <a:r>
              <a:rPr lang="en-GB" altLang="en-US"/>
              <a:t>  25 – 40%</a:t>
            </a:r>
          </a:p>
          <a:p>
            <a:pPr marL="381000" indent="-381000" eaLnBrk="1" hangingPunct="1">
              <a:buFont typeface="Wingdings" panose="05000000000000000000" pitchFamily="2" charset="2"/>
              <a:buAutoNum type="alphaUcPeriod"/>
            </a:pPr>
            <a:endParaRPr lang="en-GB" altLang="en-US"/>
          </a:p>
          <a:p>
            <a:pPr marL="381000" indent="-381000" eaLnBrk="1" hangingPunct="1">
              <a:buFont typeface="Wingdings" panose="05000000000000000000" pitchFamily="2" charset="2"/>
              <a:buAutoNum type="alphaUcPeriod"/>
            </a:pPr>
            <a:r>
              <a:rPr lang="en-GB" altLang="en-US"/>
              <a:t>  50 – 70%</a:t>
            </a:r>
          </a:p>
          <a:p>
            <a:pPr marL="381000" indent="-381000" eaLnBrk="1" hangingPunct="1">
              <a:buFont typeface="Wingdings" panose="05000000000000000000" pitchFamily="2" charset="2"/>
              <a:buAutoNum type="alphaUcPeriod"/>
            </a:pPr>
            <a:endParaRPr lang="en-GB" altLang="en-US"/>
          </a:p>
          <a:p>
            <a:pPr marL="381000" indent="-381000" eaLnBrk="1" hangingPunct="1">
              <a:buFont typeface="Wingdings" panose="05000000000000000000" pitchFamily="2" charset="2"/>
              <a:buAutoNum type="alphaUcPeriod"/>
            </a:pPr>
            <a:r>
              <a:rPr lang="en-GB" altLang="en-US"/>
              <a:t>  75 – 100%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97E0934-9BB4-402F-BF56-8895D480B644}"/>
              </a:ext>
            </a:extLst>
          </p:cNvPr>
          <p:cNvSpPr>
            <a:spLocks noGrp="1"/>
          </p:cNvSpPr>
          <p:nvPr>
            <p:ph type="title"/>
          </p:nvPr>
        </p:nvSpPr>
        <p:spPr/>
        <p:txBody>
          <a:bodyPr/>
          <a:lstStyle/>
          <a:p>
            <a:r>
              <a:rPr lang="en-GB" altLang="en-US" sz="3200">
                <a:ea typeface="ＭＳ Ｐゴシック" panose="020B0600070205080204" pitchFamily="34" charset="-128"/>
              </a:rPr>
              <a:t>Most recent statistics show worse at weekends and nights (</a:t>
            </a:r>
            <a:r>
              <a:rPr lang="en-GB" altLang="en-US" sz="2800">
                <a:ea typeface="ＭＳ Ｐゴシック" panose="020B0600070205080204" pitchFamily="34" charset="-128"/>
              </a:rPr>
              <a:t>Resuscitation Council UK, 2016 )</a:t>
            </a:r>
            <a:endParaRPr lang="en-GB" altLang="en-US" sz="2800"/>
          </a:p>
        </p:txBody>
      </p:sp>
      <p:sp>
        <p:nvSpPr>
          <p:cNvPr id="8195" name="Content Placeholder 2">
            <a:extLst>
              <a:ext uri="{FF2B5EF4-FFF2-40B4-BE49-F238E27FC236}">
                <a16:creationId xmlns:a16="http://schemas.microsoft.com/office/drawing/2014/main" id="{B0A174A6-BEDC-4F70-A2DF-1CDCB2513865}"/>
              </a:ext>
            </a:extLst>
          </p:cNvPr>
          <p:cNvSpPr>
            <a:spLocks noGrp="1"/>
          </p:cNvSpPr>
          <p:nvPr>
            <p:ph idx="1"/>
          </p:nvPr>
        </p:nvSpPr>
        <p:spPr/>
        <p:txBody>
          <a:bodyPr/>
          <a:lstStyle/>
          <a:p>
            <a:r>
              <a:rPr lang="en-GB" altLang="en-US" b="1"/>
              <a:t>B. 25-40%........</a:t>
            </a:r>
            <a:r>
              <a:rPr lang="en-GB" altLang="en-US"/>
              <a:t>but only just – </a:t>
            </a:r>
            <a:r>
              <a:rPr lang="en-GB" altLang="en-US" b="1"/>
              <a:t>26%</a:t>
            </a:r>
            <a:r>
              <a:rPr lang="en-GB" altLang="en-US"/>
              <a:t> within Mon-Fri working hours in acute hospitals</a:t>
            </a:r>
          </a:p>
          <a:p>
            <a:r>
              <a:rPr lang="en-GB" altLang="en-US"/>
              <a:t>Reduces to </a:t>
            </a:r>
            <a:r>
              <a:rPr lang="en-GB" altLang="en-US" b="1"/>
              <a:t>19%</a:t>
            </a:r>
            <a:r>
              <a:rPr lang="en-GB" altLang="en-US"/>
              <a:t> at weekends</a:t>
            </a:r>
          </a:p>
          <a:p>
            <a:r>
              <a:rPr lang="en-GB" altLang="en-US"/>
              <a:t>Reduces further </a:t>
            </a:r>
            <a:r>
              <a:rPr lang="en-GB" altLang="en-US" b="1"/>
              <a:t>14%</a:t>
            </a:r>
            <a:r>
              <a:rPr lang="en-GB" altLang="en-US"/>
              <a:t> at night</a:t>
            </a:r>
          </a:p>
          <a:p>
            <a:r>
              <a:rPr lang="en-GB" altLang="en-US"/>
              <a:t>Arrests out of hospital   </a:t>
            </a:r>
            <a:r>
              <a:rPr lang="en-GB" altLang="en-US" b="1"/>
              <a:t>5 – 10% </a:t>
            </a:r>
            <a:r>
              <a:rPr lang="en-GB" altLang="en-US"/>
              <a:t>discharge rates</a:t>
            </a:r>
          </a:p>
          <a:p>
            <a:endParaRPr lang="en-GB"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719BA28-161C-4251-9C14-57F5D0C53D0F}"/>
              </a:ext>
            </a:extLst>
          </p:cNvPr>
          <p:cNvSpPr>
            <a:spLocks noGrp="1"/>
          </p:cNvSpPr>
          <p:nvPr>
            <p:ph type="title"/>
          </p:nvPr>
        </p:nvSpPr>
        <p:spPr/>
        <p:txBody>
          <a:bodyPr/>
          <a:lstStyle/>
          <a:p>
            <a:r>
              <a:rPr lang="en-GB" altLang="en-US"/>
              <a:t>Age influences survival </a:t>
            </a:r>
          </a:p>
        </p:txBody>
      </p:sp>
      <p:sp>
        <p:nvSpPr>
          <p:cNvPr id="23555" name="Content Placeholder 2">
            <a:extLst>
              <a:ext uri="{FF2B5EF4-FFF2-40B4-BE49-F238E27FC236}">
                <a16:creationId xmlns:a16="http://schemas.microsoft.com/office/drawing/2014/main" id="{55FE2992-4487-4569-BE06-E4CB06AB9B53}"/>
              </a:ext>
            </a:extLst>
          </p:cNvPr>
          <p:cNvSpPr>
            <a:spLocks noGrp="1"/>
          </p:cNvSpPr>
          <p:nvPr>
            <p:ph idx="1"/>
          </p:nvPr>
        </p:nvSpPr>
        <p:spPr/>
        <p:txBody>
          <a:bodyPr/>
          <a:lstStyle/>
          <a:p>
            <a:pPr>
              <a:defRPr/>
            </a:pPr>
            <a:r>
              <a:rPr lang="en-GB" altLang="en-US" dirty="0"/>
              <a:t>77 CPR attempts on patients over 70 years</a:t>
            </a:r>
          </a:p>
          <a:p>
            <a:pPr lvl="1">
              <a:defRPr/>
            </a:pPr>
            <a:r>
              <a:rPr lang="en-GB" altLang="en-US" dirty="0"/>
              <a:t>31% immediate survival</a:t>
            </a:r>
          </a:p>
          <a:p>
            <a:pPr lvl="1">
              <a:defRPr/>
            </a:pPr>
            <a:r>
              <a:rPr lang="en-GB" altLang="en-US" dirty="0"/>
              <a:t>92% of these alive after 24 hours</a:t>
            </a:r>
          </a:p>
          <a:p>
            <a:pPr lvl="1">
              <a:defRPr/>
            </a:pPr>
            <a:r>
              <a:rPr lang="en-GB" altLang="en-US" b="1" dirty="0"/>
              <a:t>NONE SURVIVE TO DISCHARGE</a:t>
            </a:r>
          </a:p>
          <a:p>
            <a:pPr marL="914400" lvl="2" indent="0" algn="r">
              <a:buFont typeface="Arial" panose="020B0604020202020204" pitchFamily="34" charset="0"/>
              <a:buNone/>
              <a:defRPr/>
            </a:pPr>
            <a:r>
              <a:rPr lang="en-GB" altLang="en-US" sz="1400" dirty="0"/>
              <a:t>Reviews in Clinical Gerontology Feb 2010</a:t>
            </a:r>
          </a:p>
          <a:p>
            <a:pPr marL="0" indent="0" algn="r">
              <a:buFont typeface="Arial" panose="020B0604020202020204" pitchFamily="34" charset="0"/>
              <a:buNone/>
              <a:defRPr/>
            </a:pPr>
            <a:r>
              <a:rPr lang="en-GB" altLang="en-US" sz="1400" dirty="0" err="1"/>
              <a:t>Lannon</a:t>
            </a:r>
            <a:r>
              <a:rPr lang="en-GB" altLang="en-US" sz="1400" dirty="0"/>
              <a:t> &amp; O’Keefe</a:t>
            </a:r>
          </a:p>
          <a:p>
            <a:pPr eaLnBrk="1" hangingPunct="1">
              <a:buFont typeface="Wingdings" pitchFamily="2" charset="2"/>
              <a:buNone/>
              <a:defRPr/>
            </a:pPr>
            <a:endParaRPr lang="en-GB" altLang="en-US" b="1" dirty="0"/>
          </a:p>
          <a:p>
            <a:pPr>
              <a:defRPr/>
            </a:pPr>
            <a:endParaRPr lang="en-GB"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3B61D26-9F25-4CBA-BABC-44B7ABC51622}"/>
              </a:ext>
            </a:extLst>
          </p:cNvPr>
          <p:cNvSpPr>
            <a:spLocks noGrp="1"/>
          </p:cNvSpPr>
          <p:nvPr>
            <p:ph type="title"/>
          </p:nvPr>
        </p:nvSpPr>
        <p:spPr/>
        <p:txBody>
          <a:bodyPr/>
          <a:lstStyle/>
          <a:p>
            <a:r>
              <a:rPr lang="en-GB" altLang="en-US"/>
              <a:t>Cancer influences survival </a:t>
            </a:r>
          </a:p>
        </p:txBody>
      </p:sp>
      <p:sp>
        <p:nvSpPr>
          <p:cNvPr id="21507" name="Content Placeholder 2">
            <a:extLst>
              <a:ext uri="{FF2B5EF4-FFF2-40B4-BE49-F238E27FC236}">
                <a16:creationId xmlns:a16="http://schemas.microsoft.com/office/drawing/2014/main" id="{03770B98-C76C-43E8-A78C-1C5340323469}"/>
              </a:ext>
            </a:extLst>
          </p:cNvPr>
          <p:cNvSpPr>
            <a:spLocks noGrp="1"/>
          </p:cNvSpPr>
          <p:nvPr>
            <p:ph idx="1"/>
          </p:nvPr>
        </p:nvSpPr>
        <p:spPr/>
        <p:txBody>
          <a:bodyPr/>
          <a:lstStyle/>
          <a:p>
            <a:pPr eaLnBrk="1" hangingPunct="1">
              <a:defRPr/>
            </a:pPr>
            <a:r>
              <a:rPr lang="en-GB" altLang="en-US" sz="2800" dirty="0"/>
              <a:t>CPR in cancer patients </a:t>
            </a:r>
          </a:p>
          <a:p>
            <a:pPr eaLnBrk="1" hangingPunct="1">
              <a:defRPr/>
            </a:pPr>
            <a:r>
              <a:rPr lang="en-GB" altLang="en-US" sz="2800" dirty="0"/>
              <a:t>Survival to discharge</a:t>
            </a:r>
          </a:p>
          <a:p>
            <a:pPr lvl="1" eaLnBrk="1" hangingPunct="1">
              <a:defRPr/>
            </a:pPr>
            <a:r>
              <a:rPr lang="en-GB" altLang="en-US" sz="2400" dirty="0"/>
              <a:t>9.5% localised disease</a:t>
            </a:r>
          </a:p>
          <a:p>
            <a:pPr lvl="1" eaLnBrk="1" hangingPunct="1">
              <a:defRPr/>
            </a:pPr>
            <a:r>
              <a:rPr lang="en-GB" altLang="en-US" sz="2400" dirty="0"/>
              <a:t>~ 6% metastatic disease</a:t>
            </a:r>
          </a:p>
          <a:p>
            <a:pPr eaLnBrk="1" hangingPunct="1">
              <a:defRPr/>
            </a:pPr>
            <a:r>
              <a:rPr lang="en-GB" altLang="en-US" sz="2800" dirty="0"/>
              <a:t>Many other factors important</a:t>
            </a:r>
          </a:p>
          <a:p>
            <a:pPr lvl="1" eaLnBrk="1" hangingPunct="1">
              <a:defRPr/>
            </a:pPr>
            <a:r>
              <a:rPr lang="en-GB" altLang="en-US" sz="2400" dirty="0"/>
              <a:t>type &amp; extent of tumour, functional status, clinical deterioration</a:t>
            </a:r>
          </a:p>
          <a:p>
            <a:pPr lvl="1" eaLnBrk="1" hangingPunct="1">
              <a:defRPr/>
            </a:pPr>
            <a:endParaRPr lang="en-GB" altLang="en-US" sz="2400" dirty="0"/>
          </a:p>
          <a:p>
            <a:pPr marL="457200" lvl="1" indent="0" eaLnBrk="1" hangingPunct="1">
              <a:buFont typeface="Arial" panose="020B0604020202020204" pitchFamily="34" charset="0"/>
              <a:buNone/>
              <a:defRPr/>
            </a:pPr>
            <a:r>
              <a:rPr lang="en-GB" altLang="en-US" sz="1600" dirty="0" err="1"/>
              <a:t>Reisfield</a:t>
            </a:r>
            <a:r>
              <a:rPr lang="en-GB" altLang="en-US" sz="1600" dirty="0"/>
              <a:t> GM et al Resuscitation(2006)</a:t>
            </a:r>
          </a:p>
          <a:p>
            <a:pPr>
              <a:defRPr/>
            </a:pPr>
            <a:endParaRPr lang="en-GB"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31E9525-DBAC-4605-BF61-DB82CC160921}"/>
              </a:ext>
            </a:extLst>
          </p:cNvPr>
          <p:cNvSpPr>
            <a:spLocks noGrp="1"/>
          </p:cNvSpPr>
          <p:nvPr>
            <p:ph type="title"/>
          </p:nvPr>
        </p:nvSpPr>
        <p:spPr/>
        <p:txBody>
          <a:bodyPr/>
          <a:lstStyle/>
          <a:p>
            <a:r>
              <a:rPr lang="en-GB" altLang="en-US" sz="3200">
                <a:ea typeface="ＭＳ Ｐゴシック" panose="020B0600070205080204" pitchFamily="34" charset="-128"/>
              </a:rPr>
              <a:t>What influences survival after CPR attempt? </a:t>
            </a:r>
            <a:endParaRPr lang="en-GB" altLang="en-US" sz="3200"/>
          </a:p>
        </p:txBody>
      </p:sp>
      <p:sp>
        <p:nvSpPr>
          <p:cNvPr id="23555" name="Content Placeholder 2">
            <a:extLst>
              <a:ext uri="{FF2B5EF4-FFF2-40B4-BE49-F238E27FC236}">
                <a16:creationId xmlns:a16="http://schemas.microsoft.com/office/drawing/2014/main" id="{6B1F5F0F-AEB6-4349-A569-4B43497EA629}"/>
              </a:ext>
            </a:extLst>
          </p:cNvPr>
          <p:cNvSpPr>
            <a:spLocks noGrp="1"/>
          </p:cNvSpPr>
          <p:nvPr>
            <p:ph idx="1"/>
          </p:nvPr>
        </p:nvSpPr>
        <p:spPr/>
        <p:txBody>
          <a:bodyPr/>
          <a:lstStyle/>
          <a:p>
            <a:pPr marL="381000" indent="-381000" eaLnBrk="1" hangingPunct="1">
              <a:buFont typeface="Wingdings" panose="05000000000000000000" pitchFamily="2" charset="2"/>
              <a:buNone/>
              <a:defRPr/>
            </a:pPr>
            <a:r>
              <a:rPr lang="en-GB" altLang="en-US" sz="2800" dirty="0"/>
              <a:t>274 patients resuscitated, none survived to discharge when:</a:t>
            </a:r>
          </a:p>
          <a:p>
            <a:pPr marL="800100" lvl="1" indent="-342900" eaLnBrk="1" hangingPunct="1">
              <a:buFont typeface="Wingdings" panose="05000000000000000000" pitchFamily="2" charset="2"/>
              <a:buAutoNum type="arabicPeriod"/>
              <a:defRPr/>
            </a:pPr>
            <a:r>
              <a:rPr lang="en-GB" altLang="en-US" b="1" dirty="0"/>
              <a:t>Metastatic cancer</a:t>
            </a:r>
          </a:p>
          <a:p>
            <a:pPr marL="800100" lvl="1" indent="-342900" eaLnBrk="1" hangingPunct="1">
              <a:buFont typeface="Wingdings" panose="05000000000000000000" pitchFamily="2" charset="2"/>
              <a:buAutoNum type="arabicPeriod"/>
              <a:defRPr/>
            </a:pPr>
            <a:r>
              <a:rPr lang="en-GB" altLang="en-US" b="1" dirty="0"/>
              <a:t>Pneumonia</a:t>
            </a:r>
          </a:p>
          <a:p>
            <a:pPr marL="800100" lvl="1" indent="-342900" eaLnBrk="1" hangingPunct="1">
              <a:buFont typeface="Wingdings" panose="05000000000000000000" pitchFamily="2" charset="2"/>
              <a:buAutoNum type="arabicPeriod"/>
              <a:defRPr/>
            </a:pPr>
            <a:r>
              <a:rPr lang="en-GB" altLang="en-US" b="1" dirty="0"/>
              <a:t>Creatinine &gt; 150</a:t>
            </a:r>
            <a:r>
              <a:rPr lang="en-GB" altLang="en-US" b="1" dirty="0">
                <a:cs typeface="Arial" panose="020B0604020202020204" pitchFamily="34" charset="0"/>
              </a:rPr>
              <a:t>µmol/l</a:t>
            </a:r>
          </a:p>
          <a:p>
            <a:pPr marL="800100" lvl="1" indent="-342900" eaLnBrk="1" hangingPunct="1">
              <a:buFont typeface="Wingdings" panose="05000000000000000000" pitchFamily="2" charset="2"/>
              <a:buAutoNum type="arabicPeriod"/>
              <a:defRPr/>
            </a:pPr>
            <a:r>
              <a:rPr lang="en-GB" altLang="en-US" b="1" dirty="0">
                <a:cs typeface="Arial" panose="020B0604020202020204" pitchFamily="34" charset="0"/>
              </a:rPr>
              <a:t>Shock</a:t>
            </a:r>
          </a:p>
          <a:p>
            <a:pPr marL="800100" lvl="1" indent="-342900" eaLnBrk="1" hangingPunct="1">
              <a:buFont typeface="Wingdings" panose="05000000000000000000" pitchFamily="2" charset="2"/>
              <a:buAutoNum type="arabicPeriod"/>
              <a:defRPr/>
            </a:pPr>
            <a:r>
              <a:rPr lang="en-GB" altLang="en-US" b="1" dirty="0">
                <a:cs typeface="Arial" panose="020B0604020202020204" pitchFamily="34" charset="0"/>
              </a:rPr>
              <a:t>pO2 &lt; 6Kpa</a:t>
            </a:r>
          </a:p>
          <a:p>
            <a:pPr marL="800100" lvl="1" indent="-342900" eaLnBrk="1" hangingPunct="1">
              <a:buFont typeface="Wingdings" panose="05000000000000000000" pitchFamily="2" charset="2"/>
              <a:buNone/>
              <a:defRPr/>
            </a:pPr>
            <a:r>
              <a:rPr lang="en-GB" altLang="en-US" sz="1600" dirty="0">
                <a:cs typeface="Arial" panose="020B0604020202020204" pitchFamily="34" charset="0"/>
              </a:rPr>
              <a:t>		S O’Keeffe et al 1991 Quarterly Journal of Medicine</a:t>
            </a:r>
          </a:p>
          <a:p>
            <a:pPr>
              <a:defRPr/>
            </a:pPr>
            <a:endParaRPr lang="en-GB"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71CCCD9-48DD-454C-BF3D-519176AE8E17}"/>
              </a:ext>
            </a:extLst>
          </p:cNvPr>
          <p:cNvSpPr>
            <a:spLocks noGrp="1"/>
          </p:cNvSpPr>
          <p:nvPr>
            <p:ph type="title"/>
          </p:nvPr>
        </p:nvSpPr>
        <p:spPr/>
        <p:txBody>
          <a:bodyPr/>
          <a:lstStyle/>
          <a:p>
            <a:r>
              <a:rPr lang="en-GB" altLang="en-US">
                <a:ea typeface="ＭＳ Ｐゴシック" panose="020B0600070205080204" pitchFamily="34" charset="-128"/>
              </a:rPr>
              <a:t>Patients likely to benefit from CPR: </a:t>
            </a:r>
            <a:endParaRPr lang="en-GB" altLang="en-US"/>
          </a:p>
        </p:txBody>
      </p:sp>
      <p:sp>
        <p:nvSpPr>
          <p:cNvPr id="12291" name="Content Placeholder 2">
            <a:extLst>
              <a:ext uri="{FF2B5EF4-FFF2-40B4-BE49-F238E27FC236}">
                <a16:creationId xmlns:a16="http://schemas.microsoft.com/office/drawing/2014/main" id="{A3E08243-FBE5-43E8-A823-68EFE94CC4A1}"/>
              </a:ext>
            </a:extLst>
          </p:cNvPr>
          <p:cNvSpPr>
            <a:spLocks noGrp="1"/>
          </p:cNvSpPr>
          <p:nvPr>
            <p:ph idx="1"/>
          </p:nvPr>
        </p:nvSpPr>
        <p:spPr/>
        <p:txBody>
          <a:bodyPr/>
          <a:lstStyle/>
          <a:p>
            <a:pPr eaLnBrk="1" hangingPunct="1"/>
            <a:r>
              <a:rPr lang="en-GB" altLang="en-US"/>
              <a:t>Good functional status</a:t>
            </a:r>
          </a:p>
          <a:p>
            <a:pPr eaLnBrk="1" hangingPunct="1"/>
            <a:endParaRPr lang="en-GB" altLang="en-US" sz="900"/>
          </a:p>
          <a:p>
            <a:pPr eaLnBrk="1" hangingPunct="1"/>
            <a:r>
              <a:rPr lang="en-GB" altLang="en-US"/>
              <a:t>Early disease stage</a:t>
            </a:r>
          </a:p>
          <a:p>
            <a:pPr eaLnBrk="1" hangingPunct="1"/>
            <a:endParaRPr lang="en-GB" altLang="en-US" sz="900"/>
          </a:p>
          <a:p>
            <a:pPr eaLnBrk="1" hangingPunct="1"/>
            <a:r>
              <a:rPr lang="en-GB" altLang="en-US"/>
              <a:t>Normal renal function</a:t>
            </a:r>
          </a:p>
          <a:p>
            <a:pPr eaLnBrk="1" hangingPunct="1"/>
            <a:endParaRPr lang="en-GB" altLang="en-US" sz="900"/>
          </a:p>
          <a:p>
            <a:pPr eaLnBrk="1" hangingPunct="1"/>
            <a:r>
              <a:rPr lang="en-GB" altLang="en-US"/>
              <a:t>Absence of hypotension</a:t>
            </a:r>
          </a:p>
          <a:p>
            <a:pPr eaLnBrk="1" hangingPunct="1"/>
            <a:endParaRPr lang="en-GB" altLang="en-US" sz="900"/>
          </a:p>
          <a:p>
            <a:pPr eaLnBrk="1" hangingPunct="1"/>
            <a:r>
              <a:rPr lang="en-GB" altLang="en-US"/>
              <a:t>Absence of pneumonia</a:t>
            </a:r>
          </a:p>
          <a:p>
            <a:pPr eaLnBrk="1" hangingPunct="1"/>
            <a:endParaRPr lang="en-GB" altLang="en-US" sz="900"/>
          </a:p>
          <a:p>
            <a:pPr eaLnBrk="1" hangingPunct="1"/>
            <a:r>
              <a:rPr lang="en-GB" altLang="en-US"/>
              <a:t>Remediable cause eg. MI</a:t>
            </a:r>
          </a:p>
          <a:p>
            <a:endParaRPr lang="en-GB"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D6E3BD97-81FB-4F24-AD08-001CFA432004}"/>
              </a:ext>
            </a:extLst>
          </p:cNvPr>
          <p:cNvPicPr>
            <a:picLocks noChangeAspect="1"/>
          </p:cNvPicPr>
          <p:nvPr/>
        </p:nvPicPr>
        <p:blipFill rotWithShape="1">
          <a:blip r:embed="rId3"/>
          <a:srcRect l="62808" t="24801" r="25326" b="16401"/>
          <a:stretch/>
        </p:blipFill>
        <p:spPr>
          <a:xfrm>
            <a:off x="2519772" y="568932"/>
            <a:ext cx="4104456" cy="5720136"/>
          </a:xfrm>
          <a:prstGeom prst="rect">
            <a:avLst/>
          </a:prstGeom>
        </p:spPr>
      </p:pic>
    </p:spTree>
    <p:extLst>
      <p:ext uri="{BB962C8B-B14F-4D97-AF65-F5344CB8AC3E}">
        <p14:creationId xmlns:p14="http://schemas.microsoft.com/office/powerpoint/2010/main" val="3466655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6F2B141-C7F4-4781-A539-4AFFB0F1C423}"/>
              </a:ext>
            </a:extLst>
          </p:cNvPr>
          <p:cNvSpPr>
            <a:spLocks noGrp="1"/>
          </p:cNvSpPr>
          <p:nvPr>
            <p:ph type="title"/>
          </p:nvPr>
        </p:nvSpPr>
        <p:spPr/>
        <p:txBody>
          <a:bodyPr/>
          <a:lstStyle/>
          <a:p>
            <a:r>
              <a:rPr lang="en-GB" altLang="en-US">
                <a:ea typeface="ＭＳ Ｐゴシック" panose="020B0600070205080204" pitchFamily="34" charset="-128"/>
              </a:rPr>
              <a:t> </a:t>
            </a:r>
            <a:endParaRPr lang="en-GB" altLang="en-US"/>
          </a:p>
        </p:txBody>
      </p:sp>
      <p:sp>
        <p:nvSpPr>
          <p:cNvPr id="13315" name="Content Placeholder 2">
            <a:extLst>
              <a:ext uri="{FF2B5EF4-FFF2-40B4-BE49-F238E27FC236}">
                <a16:creationId xmlns:a16="http://schemas.microsoft.com/office/drawing/2014/main" id="{D1FD064F-09F0-44E5-A14B-9EC52835CA16}"/>
              </a:ext>
            </a:extLst>
          </p:cNvPr>
          <p:cNvSpPr>
            <a:spLocks noGrp="1"/>
          </p:cNvSpPr>
          <p:nvPr>
            <p:ph idx="1"/>
          </p:nvPr>
        </p:nvSpPr>
        <p:spPr/>
        <p:txBody>
          <a:bodyPr/>
          <a:lstStyle/>
          <a:p>
            <a:pPr eaLnBrk="1" hangingPunct="1">
              <a:buFont typeface="Wingdings" panose="05000000000000000000" pitchFamily="2" charset="2"/>
              <a:buNone/>
            </a:pPr>
            <a:r>
              <a:rPr lang="en-GB" altLang="en-US"/>
              <a:t>    Our duty is to offer treatments which we believe are likely to yield more benefit than harm or risk</a:t>
            </a:r>
          </a:p>
          <a:p>
            <a:pPr eaLnBrk="1" hangingPunct="1">
              <a:buFont typeface="Wingdings" panose="05000000000000000000" pitchFamily="2" charset="2"/>
              <a:buNone/>
            </a:pPr>
            <a:endParaRPr lang="en-GB" altLang="en-US"/>
          </a:p>
          <a:p>
            <a:pPr eaLnBrk="1" hangingPunct="1">
              <a:buFont typeface="Wingdings" panose="05000000000000000000" pitchFamily="2" charset="2"/>
              <a:buNone/>
            </a:pPr>
            <a:r>
              <a:rPr lang="en-GB" altLang="en-US"/>
              <a:t>	- No difference in principle to providing any other treatment</a:t>
            </a:r>
          </a:p>
          <a:p>
            <a:endParaRPr lang="en-GB"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E85FC-44FD-458E-A734-D40B48512F6E}"/>
              </a:ext>
            </a:extLst>
          </p:cNvPr>
          <p:cNvSpPr>
            <a:spLocks noGrp="1"/>
          </p:cNvSpPr>
          <p:nvPr>
            <p:ph type="title"/>
          </p:nvPr>
        </p:nvSpPr>
        <p:spPr>
          <a:xfrm>
            <a:off x="457200" y="557213"/>
            <a:ext cx="8229600" cy="1143000"/>
          </a:xfrm>
        </p:spPr>
        <p:txBody>
          <a:bodyPr rtlCol="0">
            <a:normAutofit fontScale="90000"/>
          </a:bodyPr>
          <a:lstStyle/>
          <a:p>
            <a:pPr eaLnBrk="1" fontAlgn="auto" hangingPunct="1">
              <a:spcAft>
                <a:spcPts val="0"/>
              </a:spcAft>
              <a:defRPr/>
            </a:pPr>
            <a:r>
              <a:rPr lang="en-GB" sz="3100" dirty="0"/>
              <a:t>When and how to discuss DNACPR decisions with patients - Tracey v Cambridge university hospitals NHS FT 2014</a:t>
            </a:r>
            <a:br>
              <a:rPr lang="en-GB" dirty="0"/>
            </a:br>
            <a:endParaRPr lang="en-GB" dirty="0"/>
          </a:p>
        </p:txBody>
      </p:sp>
      <p:sp>
        <p:nvSpPr>
          <p:cNvPr id="3" name="Content Placeholder 2">
            <a:extLst>
              <a:ext uri="{FF2B5EF4-FFF2-40B4-BE49-F238E27FC236}">
                <a16:creationId xmlns:a16="http://schemas.microsoft.com/office/drawing/2014/main" id="{3447A9BB-3726-431B-B9AF-8B302721F249}"/>
              </a:ext>
            </a:extLst>
          </p:cNvPr>
          <p:cNvSpPr>
            <a:spLocks noGrp="1"/>
          </p:cNvSpPr>
          <p:nvPr>
            <p:ph idx="1"/>
          </p:nvPr>
        </p:nvSpPr>
        <p:spPr>
          <a:xfrm>
            <a:off x="457200" y="1927225"/>
            <a:ext cx="8229600" cy="4525963"/>
          </a:xfrm>
        </p:spPr>
        <p:txBody>
          <a:bodyPr rtlCol="0">
            <a:normAutofit/>
          </a:bodyPr>
          <a:lstStyle/>
          <a:p>
            <a:pPr eaLnBrk="1" fontAlgn="auto" hangingPunct="1">
              <a:spcAft>
                <a:spcPts val="0"/>
              </a:spcAft>
              <a:buFont typeface="Arial"/>
              <a:buChar char="•"/>
              <a:defRPr/>
            </a:pPr>
            <a:r>
              <a:rPr lang="en-GB" sz="3000" dirty="0"/>
              <a:t>“There must be a convincing justification not to consult the patient – patient distress is no longer sufficient justification, must be considered to cause the patient “physical or psychological harm” not to discuss or patient indicates they do not wish to discuss”</a:t>
            </a:r>
          </a:p>
          <a:p>
            <a:pPr eaLnBrk="1" fontAlgn="auto" hangingPunct="1">
              <a:spcAft>
                <a:spcPts val="0"/>
              </a:spcAft>
              <a:buFont typeface="Arial"/>
              <a:buChar char="•"/>
              <a:defRPr/>
            </a:pPr>
            <a:r>
              <a:rPr lang="en-GB" sz="3000" dirty="0"/>
              <a:t>Futility is not a valid argument for not discussing</a:t>
            </a:r>
          </a:p>
          <a:p>
            <a:pPr marL="0" indent="0" eaLnBrk="1" fontAlgn="auto" hangingPunct="1">
              <a:spcAft>
                <a:spcPts val="0"/>
              </a:spcAft>
              <a:buFont typeface="Arial"/>
              <a:buNone/>
              <a:defRPr/>
            </a:pPr>
            <a:endParaRPr lang="en-GB" sz="16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CB604BD-6F94-49C7-8C93-766FF53CFCF9}"/>
              </a:ext>
            </a:extLst>
          </p:cNvPr>
          <p:cNvSpPr>
            <a:spLocks noGrp="1"/>
          </p:cNvSpPr>
          <p:nvPr>
            <p:ph type="title"/>
          </p:nvPr>
        </p:nvSpPr>
        <p:spPr/>
        <p:txBody>
          <a:bodyPr/>
          <a:lstStyle/>
          <a:p>
            <a:r>
              <a:rPr lang="en-GB" altLang="en-US"/>
              <a:t>In Summary</a:t>
            </a:r>
          </a:p>
        </p:txBody>
      </p:sp>
      <p:sp>
        <p:nvSpPr>
          <p:cNvPr id="22531" name="Content Placeholder 2">
            <a:extLst>
              <a:ext uri="{FF2B5EF4-FFF2-40B4-BE49-F238E27FC236}">
                <a16:creationId xmlns:a16="http://schemas.microsoft.com/office/drawing/2014/main" id="{C2A8FE3A-5DD5-49D8-AAD8-8C09D3A29218}"/>
              </a:ext>
            </a:extLst>
          </p:cNvPr>
          <p:cNvSpPr>
            <a:spLocks noGrp="1"/>
          </p:cNvSpPr>
          <p:nvPr>
            <p:ph idx="1"/>
          </p:nvPr>
        </p:nvSpPr>
        <p:spPr/>
        <p:txBody>
          <a:bodyPr/>
          <a:lstStyle/>
          <a:p>
            <a:r>
              <a:rPr lang="en-GB" altLang="en-US"/>
              <a:t>Core principal to consult and inform patient (and or family) of DNACPR decision, in cases both of capacity, or absence of capacity</a:t>
            </a:r>
          </a:p>
          <a:p>
            <a:r>
              <a:rPr lang="en-GB" altLang="en-US"/>
              <a:t>Remains a clinical decision</a:t>
            </a:r>
          </a:p>
          <a:p>
            <a:r>
              <a:rPr lang="en-GB" altLang="en-US"/>
              <a:t>In absence of capacity, clinicians MUST take into account the views of carers, and make every effort to contact them, even if it means a phone call at 3am</a:t>
            </a:r>
          </a:p>
        </p:txBody>
      </p:sp>
    </p:spTree>
    <p:extLst>
      <p:ext uri="{BB962C8B-B14F-4D97-AF65-F5344CB8AC3E}">
        <p14:creationId xmlns:p14="http://schemas.microsoft.com/office/powerpoint/2010/main" val="681367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A605615-7E74-4660-9B29-D455B56D1DC1}"/>
              </a:ext>
            </a:extLst>
          </p:cNvPr>
          <p:cNvSpPr>
            <a:spLocks noGrp="1"/>
          </p:cNvSpPr>
          <p:nvPr>
            <p:ph type="title"/>
          </p:nvPr>
        </p:nvSpPr>
        <p:spPr/>
        <p:txBody>
          <a:bodyPr/>
          <a:lstStyle/>
          <a:p>
            <a:r>
              <a:rPr lang="en-GB" altLang="en-US" sz="2800" dirty="0">
                <a:solidFill>
                  <a:srgbClr val="C00000"/>
                </a:solidFill>
              </a:rPr>
              <a:t>Guidance from: General Medical Council (2010), NICE (2015), Resuscitation Council (2017)</a:t>
            </a:r>
          </a:p>
        </p:txBody>
      </p:sp>
      <p:pic>
        <p:nvPicPr>
          <p:cNvPr id="16387" name="Content Placeholder 3">
            <a:extLst>
              <a:ext uri="{FF2B5EF4-FFF2-40B4-BE49-F238E27FC236}">
                <a16:creationId xmlns:a16="http://schemas.microsoft.com/office/drawing/2014/main" id="{F24E748E-C20A-4434-8786-2730B3A8FF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8244" y="1417638"/>
            <a:ext cx="2743200" cy="3690938"/>
          </a:xfrm>
        </p:spPr>
      </p:pic>
      <p:sp>
        <p:nvSpPr>
          <p:cNvPr id="5" name="Rectangle 4">
            <a:extLst>
              <a:ext uri="{FF2B5EF4-FFF2-40B4-BE49-F238E27FC236}">
                <a16:creationId xmlns:a16="http://schemas.microsoft.com/office/drawing/2014/main" id="{5CFD879B-EEF9-40B6-A0A3-7C71D2848E76}"/>
              </a:ext>
            </a:extLst>
          </p:cNvPr>
          <p:cNvSpPr/>
          <p:nvPr/>
        </p:nvSpPr>
        <p:spPr>
          <a:xfrm>
            <a:off x="3440261" y="1711091"/>
            <a:ext cx="5208588" cy="646331"/>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dirty="0">
                <a:hlinkClick r:id="rId4"/>
              </a:rPr>
              <a:t>Treatment and care towards the end of life - GMC (gmc-uk.org)</a:t>
            </a:r>
            <a:endParaRPr kumimoji="0" lang="en-GB" sz="1800" b="0" i="0" u="none" strike="noStrike" kern="1200" cap="none" spc="0" normalizeH="0" baseline="0" noProof="0" dirty="0">
              <a:ln>
                <a:noFill/>
              </a:ln>
              <a:solidFill>
                <a:srgbClr val="1F497D"/>
              </a:solidFill>
              <a:effectLst/>
              <a:uLnTx/>
              <a:uFillTx/>
              <a:latin typeface="Calibri"/>
              <a:ea typeface="+mn-ea"/>
              <a:cs typeface="Arial" panose="020B0604020202020204" pitchFamily="34" charset="0"/>
            </a:endParaRPr>
          </a:p>
        </p:txBody>
      </p:sp>
      <p:pic>
        <p:nvPicPr>
          <p:cNvPr id="16389" name="Picture 5">
            <a:extLst>
              <a:ext uri="{FF2B5EF4-FFF2-40B4-BE49-F238E27FC236}">
                <a16:creationId xmlns:a16="http://schemas.microsoft.com/office/drawing/2014/main" id="{723DC50B-6804-4B17-A3E6-4E2A128C4A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9844" y="2723198"/>
            <a:ext cx="2803525" cy="34004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397802E-1887-4E2A-AB14-3B1FF3688A6C}"/>
              </a:ext>
            </a:extLst>
          </p:cNvPr>
          <p:cNvPicPr>
            <a:picLocks noChangeAspect="1"/>
          </p:cNvPicPr>
          <p:nvPr/>
        </p:nvPicPr>
        <p:blipFill>
          <a:blip r:embed="rId6"/>
          <a:stretch>
            <a:fillRect/>
          </a:stretch>
        </p:blipFill>
        <p:spPr>
          <a:xfrm>
            <a:off x="3440261" y="3742373"/>
            <a:ext cx="2444708" cy="3023878"/>
          </a:xfrm>
          <a:prstGeom prst="rect">
            <a:avLst/>
          </a:prstGeom>
        </p:spPr>
      </p:pic>
      <p:sp>
        <p:nvSpPr>
          <p:cNvPr id="9" name="TextBox 8">
            <a:extLst>
              <a:ext uri="{FF2B5EF4-FFF2-40B4-BE49-F238E27FC236}">
                <a16:creationId xmlns:a16="http://schemas.microsoft.com/office/drawing/2014/main" id="{AD248599-261E-49C9-8A28-C0A83541D4D1}"/>
              </a:ext>
            </a:extLst>
          </p:cNvPr>
          <p:cNvSpPr txBox="1"/>
          <p:nvPr/>
        </p:nvSpPr>
        <p:spPr>
          <a:xfrm>
            <a:off x="4662615" y="2739807"/>
            <a:ext cx="3746373" cy="646331"/>
          </a:xfrm>
          <a:prstGeom prst="rect">
            <a:avLst/>
          </a:prstGeom>
          <a:noFill/>
        </p:spPr>
        <p:txBody>
          <a:bodyPr wrap="square">
            <a:spAutoFit/>
          </a:bodyPr>
          <a:lstStyle/>
          <a:p>
            <a:r>
              <a:rPr lang="en-GB" dirty="0">
                <a:hlinkClick r:id="rId7"/>
              </a:rPr>
              <a:t>Overview | Care of dying adults in the last days of life | Guidance | NICE</a:t>
            </a:r>
            <a:endParaRPr lang="en-GB" dirty="0"/>
          </a:p>
        </p:txBody>
      </p:sp>
      <p:sp>
        <p:nvSpPr>
          <p:cNvPr id="11" name="TextBox 10">
            <a:extLst>
              <a:ext uri="{FF2B5EF4-FFF2-40B4-BE49-F238E27FC236}">
                <a16:creationId xmlns:a16="http://schemas.microsoft.com/office/drawing/2014/main" id="{907741A3-1CD9-419D-ADD1-59702DBB274C}"/>
              </a:ext>
            </a:extLst>
          </p:cNvPr>
          <p:cNvSpPr txBox="1"/>
          <p:nvPr/>
        </p:nvSpPr>
        <p:spPr>
          <a:xfrm>
            <a:off x="6122988" y="4325922"/>
            <a:ext cx="2682768" cy="1754326"/>
          </a:xfrm>
          <a:prstGeom prst="rect">
            <a:avLst/>
          </a:prstGeom>
          <a:noFill/>
        </p:spPr>
        <p:txBody>
          <a:bodyPr wrap="square">
            <a:spAutoFit/>
          </a:bodyPr>
          <a:lstStyle/>
          <a:p>
            <a:r>
              <a:rPr lang="en-GB" dirty="0">
                <a:hlinkClick r:id="rId8"/>
              </a:rPr>
              <a:t>Publication: Decisions relating to cardiopulmonary resuscitation (3rd edition - 1st revision) | Resuscitation Council UK</a:t>
            </a:r>
            <a:endParaRPr lang="en-GB" dirty="0"/>
          </a:p>
        </p:txBody>
      </p:sp>
    </p:spTree>
    <p:extLst>
      <p:ext uri="{BB962C8B-B14F-4D97-AF65-F5344CB8AC3E}">
        <p14:creationId xmlns:p14="http://schemas.microsoft.com/office/powerpoint/2010/main" val="3212930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22B5E38-AAB3-4D8E-B16B-01DF1E1D607E}"/>
              </a:ext>
            </a:extLst>
          </p:cNvPr>
          <p:cNvSpPr>
            <a:spLocks noGrp="1"/>
          </p:cNvSpPr>
          <p:nvPr>
            <p:ph type="title"/>
          </p:nvPr>
        </p:nvSpPr>
        <p:spPr/>
        <p:txBody>
          <a:bodyPr/>
          <a:lstStyle/>
          <a:p>
            <a:pPr eaLnBrk="1" hangingPunct="1"/>
            <a:r>
              <a:rPr lang="en-GB" altLang="en-US"/>
              <a:t>True/False</a:t>
            </a:r>
          </a:p>
        </p:txBody>
      </p:sp>
      <p:sp>
        <p:nvSpPr>
          <p:cNvPr id="3" name="Content Placeholder 2">
            <a:extLst>
              <a:ext uri="{FF2B5EF4-FFF2-40B4-BE49-F238E27FC236}">
                <a16:creationId xmlns:a16="http://schemas.microsoft.com/office/drawing/2014/main" id="{F1FAFA9D-1AC9-46E3-AEF4-766977A716EC}"/>
              </a:ext>
            </a:extLst>
          </p:cNvPr>
          <p:cNvSpPr>
            <a:spLocks noGrp="1"/>
          </p:cNvSpPr>
          <p:nvPr>
            <p:ph idx="1"/>
          </p:nvPr>
        </p:nvSpPr>
        <p:spPr/>
        <p:txBody>
          <a:bodyPr rtlCol="0">
            <a:normAutofit lnSpcReduction="10000"/>
          </a:bodyPr>
          <a:lstStyle/>
          <a:p>
            <a:pPr marL="0" indent="0" eaLnBrk="1" fontAlgn="auto" hangingPunct="1">
              <a:spcAft>
                <a:spcPts val="0"/>
              </a:spcAft>
              <a:buFont typeface="Arial" panose="020B0604020202020204" pitchFamily="34" charset="0"/>
              <a:buNone/>
              <a:defRPr/>
            </a:pPr>
            <a:r>
              <a:rPr lang="en-GB" dirty="0"/>
              <a:t>An </a:t>
            </a:r>
            <a:r>
              <a:rPr lang="en-GB" dirty="0">
                <a:solidFill>
                  <a:srgbClr val="FF0000"/>
                </a:solidFill>
              </a:rPr>
              <a:t>LPA for health and welfare</a:t>
            </a:r>
          </a:p>
          <a:p>
            <a:pPr eaLnBrk="1" fontAlgn="auto" hangingPunct="1">
              <a:spcAft>
                <a:spcPts val="0"/>
              </a:spcAft>
              <a:defRPr/>
            </a:pPr>
            <a:r>
              <a:rPr lang="en-GB" dirty="0"/>
              <a:t>Has to be registered with the Office of the Public Guardian</a:t>
            </a:r>
          </a:p>
          <a:p>
            <a:pPr eaLnBrk="1" fontAlgn="auto" hangingPunct="1">
              <a:spcAft>
                <a:spcPts val="0"/>
              </a:spcAft>
              <a:defRPr/>
            </a:pPr>
            <a:r>
              <a:rPr lang="en-GB" dirty="0"/>
              <a:t>Costs money to register</a:t>
            </a:r>
          </a:p>
          <a:p>
            <a:pPr eaLnBrk="1" fontAlgn="auto" hangingPunct="1">
              <a:spcAft>
                <a:spcPts val="0"/>
              </a:spcAft>
              <a:defRPr/>
            </a:pPr>
            <a:r>
              <a:rPr lang="en-GB" dirty="0"/>
              <a:t>allows the attorney to make any decision about health and personal welfare. This includes where a person lives and how they’re cared for, diet and clothes as well as decisions about medical treatment</a:t>
            </a:r>
          </a:p>
        </p:txBody>
      </p:sp>
      <p:pic>
        <p:nvPicPr>
          <p:cNvPr id="30724" name="Picture 3">
            <a:extLst>
              <a:ext uri="{FF2B5EF4-FFF2-40B4-BE49-F238E27FC236}">
                <a16:creationId xmlns:a16="http://schemas.microsoft.com/office/drawing/2014/main" id="{A311B399-49D4-4318-B431-72C08EF66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651500"/>
            <a:ext cx="128905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244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9417-8D26-4A72-BD26-B9D8E658DE03}"/>
              </a:ext>
            </a:extLst>
          </p:cNvPr>
          <p:cNvSpPr>
            <a:spLocks noGrp="1"/>
          </p:cNvSpPr>
          <p:nvPr>
            <p:ph type="title"/>
          </p:nvPr>
        </p:nvSpPr>
        <p:spPr>
          <a:xfrm>
            <a:off x="179388" y="274638"/>
            <a:ext cx="8640762" cy="1570037"/>
          </a:xfrm>
        </p:spPr>
        <p:txBody>
          <a:bodyPr rtlCol="0">
            <a:normAutofit fontScale="90000"/>
          </a:bodyPr>
          <a:lstStyle/>
          <a:p>
            <a:pPr algn="l" eaLnBrk="1" fontAlgn="auto" hangingPunct="1">
              <a:spcAft>
                <a:spcPts val="0"/>
              </a:spcAft>
              <a:defRPr/>
            </a:pPr>
            <a:r>
              <a:rPr lang="en-GB" sz="3100" dirty="0"/>
              <a:t>Once an individual has lost capacity to make an advance decision no one else can make an advance decision on their behalf</a:t>
            </a:r>
            <a:br>
              <a:rPr lang="en-GB" sz="3100" dirty="0"/>
            </a:br>
            <a:endParaRPr lang="en-GB" dirty="0"/>
          </a:p>
        </p:txBody>
      </p:sp>
      <p:sp>
        <p:nvSpPr>
          <p:cNvPr id="3" name="Content Placeholder 2">
            <a:extLst>
              <a:ext uri="{FF2B5EF4-FFF2-40B4-BE49-F238E27FC236}">
                <a16:creationId xmlns:a16="http://schemas.microsoft.com/office/drawing/2014/main" id="{436DBA14-0442-4E24-9695-D18063070AE7}"/>
              </a:ext>
            </a:extLst>
          </p:cNvPr>
          <p:cNvSpPr>
            <a:spLocks noGrp="1"/>
          </p:cNvSpPr>
          <p:nvPr>
            <p:ph idx="1"/>
          </p:nvPr>
        </p:nvSpPr>
        <p:spPr/>
        <p:txBody>
          <a:bodyPr rtlCol="0">
            <a:normAutofit fontScale="70000" lnSpcReduction="20000"/>
          </a:bodyPr>
          <a:lstStyle/>
          <a:p>
            <a:pPr eaLnBrk="1" fontAlgn="auto" hangingPunct="1">
              <a:spcAft>
                <a:spcPts val="0"/>
              </a:spcAft>
              <a:defRPr/>
            </a:pPr>
            <a:endParaRPr lang="en-GB" dirty="0"/>
          </a:p>
          <a:p>
            <a:pPr eaLnBrk="1" fontAlgn="auto" hangingPunct="1">
              <a:spcAft>
                <a:spcPts val="0"/>
              </a:spcAft>
              <a:defRPr/>
            </a:pPr>
            <a:r>
              <a:rPr lang="en-GB" dirty="0"/>
              <a:t>If they have appointed a Lasting Power of Attorney (LPA) for health and welfare then that individual has the right to consent or refuse treatment on their behalf (including life saving/prolonging if specifically recorded) but not to demand specific treatments.</a:t>
            </a:r>
          </a:p>
          <a:p>
            <a:pPr eaLnBrk="1" fontAlgn="auto" hangingPunct="1">
              <a:spcAft>
                <a:spcPts val="0"/>
              </a:spcAft>
              <a:defRPr/>
            </a:pPr>
            <a:endParaRPr lang="en-GB" dirty="0"/>
          </a:p>
          <a:p>
            <a:pPr eaLnBrk="1" fontAlgn="auto" hangingPunct="1">
              <a:spcAft>
                <a:spcPts val="0"/>
              </a:spcAft>
              <a:defRPr/>
            </a:pPr>
            <a:r>
              <a:rPr lang="en-GB" dirty="0"/>
              <a:t>Otherwise decisions are based on any existing valid and applicable advance decision or in the best interests of the incapacitated individual. The best interests decision is a decision of the responsible professional.</a:t>
            </a:r>
          </a:p>
          <a:p>
            <a:pPr eaLnBrk="1" fontAlgn="auto" hangingPunct="1">
              <a:spcAft>
                <a:spcPts val="0"/>
              </a:spcAft>
              <a:defRPr/>
            </a:pPr>
            <a:endParaRPr lang="en-GB" dirty="0"/>
          </a:p>
          <a:p>
            <a:pPr eaLnBrk="1" fontAlgn="auto" hangingPunct="1">
              <a:spcAft>
                <a:spcPts val="0"/>
              </a:spcAft>
              <a:defRPr/>
            </a:pPr>
            <a:r>
              <a:rPr lang="en-GB" dirty="0"/>
              <a:t>The Mental Capacity Act requires the professional team to consider a number of areas in their decision making on behalf of an incapacitated adult. This can be summarised in a checklist.</a:t>
            </a:r>
          </a:p>
          <a:p>
            <a:pPr eaLnBrk="1" fontAlgn="auto" hangingPunct="1">
              <a:spcAft>
                <a:spcPts val="0"/>
              </a:spcAft>
              <a:defRPr/>
            </a:pPr>
            <a:endParaRPr lang="en-GB" dirty="0"/>
          </a:p>
        </p:txBody>
      </p:sp>
      <p:pic>
        <p:nvPicPr>
          <p:cNvPr id="31748" name="Picture 2">
            <a:extLst>
              <a:ext uri="{FF2B5EF4-FFF2-40B4-BE49-F238E27FC236}">
                <a16:creationId xmlns:a16="http://schemas.microsoft.com/office/drawing/2014/main" id="{C31C98F4-4EC9-4D74-A8FB-EE8ED1CDB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488" y="5649913"/>
            <a:ext cx="1182687"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978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C208-B006-4FB8-8FC7-91792165BF23}"/>
              </a:ext>
            </a:extLst>
          </p:cNvPr>
          <p:cNvSpPr>
            <a:spLocks noGrp="1"/>
          </p:cNvSpPr>
          <p:nvPr>
            <p:ph type="title"/>
          </p:nvPr>
        </p:nvSpPr>
        <p:spPr>
          <a:xfrm>
            <a:off x="250825" y="549275"/>
            <a:ext cx="8642350" cy="1143000"/>
          </a:xfrm>
        </p:spPr>
        <p:txBody>
          <a:bodyPr rtlCol="0">
            <a:normAutofit fontScale="90000"/>
          </a:bodyPr>
          <a:lstStyle/>
          <a:p>
            <a:pPr eaLnBrk="1" fontAlgn="auto" hangingPunct="1">
              <a:spcAft>
                <a:spcPts val="0"/>
              </a:spcAft>
              <a:defRPr/>
            </a:pPr>
            <a:r>
              <a:rPr lang="en-GB" sz="2700" dirty="0"/>
              <a:t>Which of the following factors must be taken into account when making a best interests decision for an adult who lacks capacity?</a:t>
            </a:r>
            <a:br>
              <a:rPr lang="en-GB" sz="2700" dirty="0"/>
            </a:br>
            <a:endParaRPr lang="en-GB" dirty="0"/>
          </a:p>
        </p:txBody>
      </p:sp>
      <p:sp>
        <p:nvSpPr>
          <p:cNvPr id="3" name="Content Placeholder 2">
            <a:extLst>
              <a:ext uri="{FF2B5EF4-FFF2-40B4-BE49-F238E27FC236}">
                <a16:creationId xmlns:a16="http://schemas.microsoft.com/office/drawing/2014/main" id="{416D9016-C340-4F64-A3EF-2D718B6094EA}"/>
              </a:ext>
            </a:extLst>
          </p:cNvPr>
          <p:cNvSpPr>
            <a:spLocks noGrp="1"/>
          </p:cNvSpPr>
          <p:nvPr>
            <p:ph idx="1"/>
          </p:nvPr>
        </p:nvSpPr>
        <p:spPr/>
        <p:txBody>
          <a:bodyPr rtlCol="0">
            <a:normAutofit fontScale="32500" lnSpcReduction="20000"/>
          </a:bodyPr>
          <a:lstStyle/>
          <a:p>
            <a:pPr eaLnBrk="1" fontAlgn="auto" hangingPunct="1">
              <a:spcAft>
                <a:spcPts val="0"/>
              </a:spcAft>
              <a:defRPr/>
            </a:pPr>
            <a:endParaRPr lang="en-GB" dirty="0"/>
          </a:p>
          <a:p>
            <a:pPr marL="0" indent="0" eaLnBrk="1" fontAlgn="auto" hangingPunct="1">
              <a:spcAft>
                <a:spcPts val="0"/>
              </a:spcAft>
              <a:buFont typeface="Arial" panose="020B0604020202020204" pitchFamily="34" charset="0"/>
              <a:buNone/>
              <a:defRPr/>
            </a:pPr>
            <a:endParaRPr lang="en-GB" sz="5600" dirty="0"/>
          </a:p>
          <a:p>
            <a:pPr eaLnBrk="1" fontAlgn="auto" hangingPunct="1">
              <a:spcAft>
                <a:spcPts val="0"/>
              </a:spcAft>
              <a:defRPr/>
            </a:pPr>
            <a:r>
              <a:rPr lang="en-GB" sz="5600" dirty="0"/>
              <a:t>The patient’s wishes  </a:t>
            </a:r>
          </a:p>
          <a:p>
            <a:pPr marL="0" indent="0" eaLnBrk="1" fontAlgn="auto" hangingPunct="1">
              <a:spcAft>
                <a:spcPts val="0"/>
              </a:spcAft>
              <a:buNone/>
              <a:defRPr/>
            </a:pPr>
            <a:r>
              <a:rPr lang="en-GB" sz="5600" dirty="0"/>
              <a:t>   </a:t>
            </a:r>
          </a:p>
          <a:p>
            <a:pPr eaLnBrk="1" fontAlgn="auto" hangingPunct="1">
              <a:spcAft>
                <a:spcPts val="0"/>
              </a:spcAft>
              <a:defRPr/>
            </a:pPr>
            <a:r>
              <a:rPr lang="en-GB" sz="5600" dirty="0"/>
              <a:t>The risks and benefits of the proposed treatment and any alternatives  </a:t>
            </a:r>
          </a:p>
          <a:p>
            <a:pPr marL="0" indent="0" eaLnBrk="1" fontAlgn="auto" hangingPunct="1">
              <a:spcAft>
                <a:spcPts val="0"/>
              </a:spcAft>
              <a:buNone/>
              <a:defRPr/>
            </a:pPr>
            <a:r>
              <a:rPr lang="en-GB" sz="5600" dirty="0"/>
              <a:t>        </a:t>
            </a:r>
          </a:p>
          <a:p>
            <a:pPr eaLnBrk="1" fontAlgn="auto" hangingPunct="1">
              <a:spcAft>
                <a:spcPts val="0"/>
              </a:spcAft>
              <a:defRPr/>
            </a:pPr>
            <a:r>
              <a:rPr lang="en-GB" sz="5600" dirty="0"/>
              <a:t>The religious beliefs of the individual  </a:t>
            </a:r>
          </a:p>
          <a:p>
            <a:pPr marL="0" indent="0" eaLnBrk="1" fontAlgn="auto" hangingPunct="1">
              <a:spcAft>
                <a:spcPts val="0"/>
              </a:spcAft>
              <a:buNone/>
              <a:defRPr/>
            </a:pPr>
            <a:r>
              <a:rPr lang="en-GB" sz="5600" dirty="0"/>
              <a:t>        </a:t>
            </a:r>
          </a:p>
          <a:p>
            <a:pPr eaLnBrk="1" fontAlgn="auto" hangingPunct="1">
              <a:spcAft>
                <a:spcPts val="0"/>
              </a:spcAft>
              <a:defRPr/>
            </a:pPr>
            <a:r>
              <a:rPr lang="en-GB" sz="5600" dirty="0"/>
              <a:t>The views of the person’s family   </a:t>
            </a:r>
          </a:p>
          <a:p>
            <a:pPr marL="0" indent="0" eaLnBrk="1" fontAlgn="auto" hangingPunct="1">
              <a:spcAft>
                <a:spcPts val="0"/>
              </a:spcAft>
              <a:buNone/>
              <a:defRPr/>
            </a:pPr>
            <a:r>
              <a:rPr lang="en-GB" sz="5600" dirty="0"/>
              <a:t>        </a:t>
            </a:r>
          </a:p>
          <a:p>
            <a:pPr eaLnBrk="1" fontAlgn="auto" hangingPunct="1">
              <a:spcAft>
                <a:spcPts val="0"/>
              </a:spcAft>
              <a:defRPr/>
            </a:pPr>
            <a:r>
              <a:rPr lang="en-GB" sz="5600" dirty="0"/>
              <a:t>The views of the nursing staff caring for the patient  </a:t>
            </a:r>
          </a:p>
          <a:p>
            <a:pPr marL="0" indent="0" eaLnBrk="1" fontAlgn="auto" hangingPunct="1">
              <a:spcAft>
                <a:spcPts val="0"/>
              </a:spcAft>
              <a:buNone/>
              <a:defRPr/>
            </a:pPr>
            <a:r>
              <a:rPr lang="en-GB" sz="5600" dirty="0"/>
              <a:t>        </a:t>
            </a:r>
          </a:p>
          <a:p>
            <a:pPr eaLnBrk="1" fontAlgn="auto" hangingPunct="1">
              <a:spcAft>
                <a:spcPts val="0"/>
              </a:spcAft>
              <a:defRPr/>
            </a:pPr>
            <a:r>
              <a:rPr lang="en-GB" sz="5600" dirty="0"/>
              <a:t>The content of their advance decision   </a:t>
            </a:r>
          </a:p>
          <a:p>
            <a:pPr marL="0" indent="0" eaLnBrk="1" fontAlgn="auto" hangingPunct="1">
              <a:spcAft>
                <a:spcPts val="0"/>
              </a:spcAft>
              <a:buFont typeface="Arial" panose="020B0604020202020204" pitchFamily="34" charset="0"/>
              <a:buNone/>
              <a:defRPr/>
            </a:pPr>
            <a:r>
              <a:rPr lang="en-GB" sz="5600" dirty="0"/>
              <a:t> </a:t>
            </a:r>
          </a:p>
        </p:txBody>
      </p:sp>
      <p:pic>
        <p:nvPicPr>
          <p:cNvPr id="32772" name="Picture 2">
            <a:extLst>
              <a:ext uri="{FF2B5EF4-FFF2-40B4-BE49-F238E27FC236}">
                <a16:creationId xmlns:a16="http://schemas.microsoft.com/office/drawing/2014/main" id="{1DE7D4C4-5F82-4671-B7A9-F27AF622C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5013325"/>
            <a:ext cx="159861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423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99EC673-8681-4BE1-8FF8-96CC1DE56555}"/>
              </a:ext>
            </a:extLst>
          </p:cNvPr>
          <p:cNvSpPr>
            <a:spLocks noGrp="1"/>
          </p:cNvSpPr>
          <p:nvPr>
            <p:ph type="title"/>
          </p:nvPr>
        </p:nvSpPr>
        <p:spPr/>
        <p:txBody>
          <a:bodyPr/>
          <a:lstStyle/>
          <a:p>
            <a:endParaRPr lang="en-GB" altLang="en-US"/>
          </a:p>
        </p:txBody>
      </p:sp>
      <p:sp>
        <p:nvSpPr>
          <p:cNvPr id="29699" name="Content Placeholder 2">
            <a:extLst>
              <a:ext uri="{FF2B5EF4-FFF2-40B4-BE49-F238E27FC236}">
                <a16:creationId xmlns:a16="http://schemas.microsoft.com/office/drawing/2014/main" id="{AEF78B08-0535-4EC2-A769-371E08EA27B8}"/>
              </a:ext>
            </a:extLst>
          </p:cNvPr>
          <p:cNvSpPr>
            <a:spLocks noGrp="1"/>
          </p:cNvSpPr>
          <p:nvPr>
            <p:ph idx="1"/>
          </p:nvPr>
        </p:nvSpPr>
        <p:spPr/>
        <p:txBody>
          <a:bodyPr/>
          <a:lstStyle/>
          <a:p>
            <a:endParaRPr lang="en-GB" altLang="en-US"/>
          </a:p>
        </p:txBody>
      </p:sp>
      <p:pic>
        <p:nvPicPr>
          <p:cNvPr id="29700" name="Picture 3">
            <a:extLst>
              <a:ext uri="{FF2B5EF4-FFF2-40B4-BE49-F238E27FC236}">
                <a16:creationId xmlns:a16="http://schemas.microsoft.com/office/drawing/2014/main" id="{D094666F-E5DB-43B0-B6DA-6DDC8C8DC2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5750" y="-3175"/>
            <a:ext cx="4943475"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320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D68FB09B-0ACB-4715-8FCB-D96B3A2CB2F5}"/>
              </a:ext>
            </a:extLst>
          </p:cNvPr>
          <p:cNvSpPr>
            <a:spLocks noGrp="1"/>
          </p:cNvSpPr>
          <p:nvPr>
            <p:ph type="ctrTitle"/>
          </p:nvPr>
        </p:nvSpPr>
        <p:spPr/>
        <p:txBody>
          <a:bodyPr/>
          <a:lstStyle/>
          <a:p>
            <a:r>
              <a:rPr lang="en-GB" altLang="en-US" dirty="0"/>
              <a:t>Approaching the end of life with cancer</a:t>
            </a:r>
          </a:p>
        </p:txBody>
      </p:sp>
      <p:sp>
        <p:nvSpPr>
          <p:cNvPr id="3" name="Subtitle 2">
            <a:extLst>
              <a:ext uri="{FF2B5EF4-FFF2-40B4-BE49-F238E27FC236}">
                <a16:creationId xmlns:a16="http://schemas.microsoft.com/office/drawing/2014/main" id="{AA00E02D-6A31-4E37-8B0A-3B23A00E5301}"/>
              </a:ext>
            </a:extLst>
          </p:cNvPr>
          <p:cNvSpPr>
            <a:spLocks noGrp="1"/>
          </p:cNvSpPr>
          <p:nvPr>
            <p:ph type="subTitle" idx="1"/>
          </p:nvPr>
        </p:nvSpPr>
        <p:spPr/>
        <p:txBody>
          <a:bodyPr/>
          <a:lstStyle/>
          <a:p>
            <a:pPr>
              <a:defRPr/>
            </a:pPr>
            <a:endParaRPr lang="en-GB" dirty="0"/>
          </a:p>
        </p:txBody>
      </p:sp>
      <p:pic>
        <p:nvPicPr>
          <p:cNvPr id="38916" name="Picture 4">
            <a:extLst>
              <a:ext uri="{FF2B5EF4-FFF2-40B4-BE49-F238E27FC236}">
                <a16:creationId xmlns:a16="http://schemas.microsoft.com/office/drawing/2014/main" id="{C7C323F0-A25B-448F-BC5C-280215DD8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4235450"/>
            <a:ext cx="276225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936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373BA9-6C66-4CCF-97CA-DD2CEDF7EDA8}"/>
              </a:ext>
            </a:extLst>
          </p:cNvPr>
          <p:cNvSpPr>
            <a:spLocks noGrp="1"/>
          </p:cNvSpPr>
          <p:nvPr>
            <p:ph type="title"/>
          </p:nvPr>
        </p:nvSpPr>
        <p:spPr/>
        <p:txBody>
          <a:bodyPr>
            <a:normAutofit/>
          </a:bodyPr>
          <a:lstStyle/>
          <a:p>
            <a:r>
              <a:rPr lang="en-GB" dirty="0"/>
              <a:t>David</a:t>
            </a:r>
          </a:p>
        </p:txBody>
      </p:sp>
      <p:sp>
        <p:nvSpPr>
          <p:cNvPr id="3" name="Content Placeholder 2">
            <a:extLst>
              <a:ext uri="{FF2B5EF4-FFF2-40B4-BE49-F238E27FC236}">
                <a16:creationId xmlns:a16="http://schemas.microsoft.com/office/drawing/2014/main" id="{91A7F03D-492C-4EAE-803A-21B40A25AC14}"/>
              </a:ext>
            </a:extLst>
          </p:cNvPr>
          <p:cNvSpPr>
            <a:spLocks noGrp="1"/>
          </p:cNvSpPr>
          <p:nvPr>
            <p:ph idx="1"/>
          </p:nvPr>
        </p:nvSpPr>
        <p:spPr/>
        <p:txBody>
          <a:bodyPr anchor="ctr">
            <a:normAutofit fontScale="70000" lnSpcReduction="20000"/>
          </a:bodyPr>
          <a:lstStyle/>
          <a:p>
            <a:pPr marL="0" indent="0">
              <a:lnSpc>
                <a:spcPct val="90000"/>
              </a:lnSpc>
              <a:buNone/>
            </a:pPr>
            <a:r>
              <a:rPr lang="en-GB" sz="3100" i="1" kern="1200" dirty="0">
                <a:effectLst/>
                <a:latin typeface="Calibri" panose="020F0502020204030204" pitchFamily="34" charset="0"/>
                <a:ea typeface="Times New Roman" panose="02020603050405020304" pitchFamily="18" charset="0"/>
                <a:cs typeface="Times New Roman" panose="02020603050405020304" pitchFamily="18" charset="0"/>
              </a:rPr>
              <a:t>Current medication: fentanyl patch 50mcg/h </a:t>
            </a:r>
            <a:r>
              <a:rPr lang="en-GB" sz="3100" i="1" kern="1200" dirty="0" err="1">
                <a:effectLst/>
                <a:latin typeface="Calibri" panose="020F0502020204030204" pitchFamily="34" charset="0"/>
                <a:ea typeface="Times New Roman" panose="02020603050405020304" pitchFamily="18" charset="0"/>
                <a:cs typeface="Times New Roman" panose="02020603050405020304" pitchFamily="18" charset="0"/>
              </a:rPr>
              <a:t>oramorph</a:t>
            </a:r>
            <a:r>
              <a:rPr lang="en-GB" sz="3100" i="1" kern="1200" dirty="0">
                <a:effectLst/>
                <a:latin typeface="Calibri" panose="020F0502020204030204" pitchFamily="34" charset="0"/>
                <a:ea typeface="Times New Roman" panose="02020603050405020304" pitchFamily="18" charset="0"/>
                <a:cs typeface="Times New Roman" panose="02020603050405020304" pitchFamily="18" charset="0"/>
              </a:rPr>
              <a:t> 5mg as required paracetamol 1mg </a:t>
            </a:r>
            <a:r>
              <a:rPr lang="en-GB" sz="3100" i="1" kern="1200" dirty="0" err="1">
                <a:effectLst/>
                <a:latin typeface="Calibri" panose="020F0502020204030204" pitchFamily="34" charset="0"/>
                <a:ea typeface="Times New Roman" panose="02020603050405020304" pitchFamily="18" charset="0"/>
                <a:cs typeface="Times New Roman" panose="02020603050405020304" pitchFamily="18" charset="0"/>
              </a:rPr>
              <a:t>qds</a:t>
            </a:r>
            <a:r>
              <a:rPr lang="en-GB" sz="3100" i="1" kern="1200" dirty="0">
                <a:effectLst/>
                <a:latin typeface="Calibri" panose="020F0502020204030204" pitchFamily="34" charset="0"/>
                <a:ea typeface="Times New Roman" panose="02020603050405020304" pitchFamily="18" charset="0"/>
                <a:cs typeface="Times New Roman" panose="02020603050405020304" pitchFamily="18" charset="0"/>
              </a:rPr>
              <a:t> simvastatin 40mg metoclopramide 10mg </a:t>
            </a:r>
            <a:r>
              <a:rPr lang="en-GB" sz="3100" i="1" kern="1200" dirty="0" err="1">
                <a:effectLst/>
                <a:latin typeface="Calibri" panose="020F0502020204030204" pitchFamily="34" charset="0"/>
                <a:ea typeface="Times New Roman" panose="02020603050405020304" pitchFamily="18" charset="0"/>
                <a:cs typeface="Times New Roman" panose="02020603050405020304" pitchFamily="18" charset="0"/>
              </a:rPr>
              <a:t>tds</a:t>
            </a:r>
            <a:r>
              <a:rPr lang="en-GB" sz="3100" i="1" kern="1200" dirty="0">
                <a:effectLst/>
                <a:latin typeface="Calibri" panose="020F0502020204030204" pitchFamily="34" charset="0"/>
                <a:ea typeface="Times New Roman" panose="02020603050405020304" pitchFamily="18" charset="0"/>
                <a:cs typeface="Times New Roman" panose="02020603050405020304" pitchFamily="18" charset="0"/>
              </a:rPr>
              <a:t> levothyroxine 50mcg od ramipril 5mg od, docusate 200mg bd</a:t>
            </a:r>
          </a:p>
          <a:p>
            <a:pPr>
              <a:lnSpc>
                <a:spcPct val="90000"/>
              </a:lnSpc>
            </a:pPr>
            <a:endParaRPr lang="en-GB" sz="2600" dirty="0">
              <a:effectLst/>
              <a:latin typeface="Times New Roman" panose="02020603050405020304" pitchFamily="18" charset="0"/>
              <a:ea typeface="Times New Roman" panose="02020603050405020304" pitchFamily="18" charset="0"/>
            </a:endParaRPr>
          </a:p>
          <a:p>
            <a:pPr>
              <a:lnSpc>
                <a:spcPct val="90000"/>
              </a:lnSpc>
            </a:pPr>
            <a:r>
              <a:rPr lang="en-GB" sz="2600" dirty="0">
                <a:latin typeface="Calibri" panose="020F0502020204030204" pitchFamily="34" charset="0"/>
                <a:ea typeface="Times New Roman" panose="02020603050405020304" pitchFamily="18" charset="0"/>
                <a:cs typeface="Times New Roman" panose="02020603050405020304" pitchFamily="18" charset="0"/>
              </a:rPr>
              <a:t>What is the prognosis here?</a:t>
            </a:r>
          </a:p>
          <a:p>
            <a:pPr>
              <a:lnSpc>
                <a:spcPct val="90000"/>
              </a:lnSpc>
            </a:pPr>
            <a:endParaRPr lang="en-GB" sz="2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pPr>
            <a:r>
              <a:rPr lang="en-GB" sz="2600" dirty="0">
                <a:latin typeface="Calibri" panose="020F0502020204030204" pitchFamily="34" charset="0"/>
                <a:ea typeface="Times New Roman" panose="02020603050405020304" pitchFamily="18" charset="0"/>
                <a:cs typeface="Times New Roman" panose="02020603050405020304" pitchFamily="18" charset="0"/>
              </a:rPr>
              <a:t>In terms of pain management, w</a:t>
            </a:r>
            <a:r>
              <a:rPr lang="en-GB" sz="2600" kern="1200" dirty="0">
                <a:effectLst/>
                <a:latin typeface="Calibri" panose="020F0502020204030204" pitchFamily="34" charset="0"/>
                <a:ea typeface="Times New Roman" panose="02020603050405020304" pitchFamily="18" charset="0"/>
                <a:cs typeface="Times New Roman" panose="02020603050405020304" pitchFamily="18" charset="0"/>
              </a:rPr>
              <a:t>hat else are you curious about?</a:t>
            </a:r>
          </a:p>
          <a:p>
            <a:pPr>
              <a:lnSpc>
                <a:spcPct val="90000"/>
              </a:lnSpc>
            </a:pPr>
            <a:endParaRPr lang="en-GB" sz="2600" dirty="0">
              <a:effectLst/>
              <a:latin typeface="Times New Roman" panose="02020603050405020304" pitchFamily="18" charset="0"/>
              <a:ea typeface="Times New Roman" panose="02020603050405020304" pitchFamily="18" charset="0"/>
            </a:endParaRPr>
          </a:p>
          <a:p>
            <a:pPr>
              <a:lnSpc>
                <a:spcPct val="90000"/>
              </a:lnSpc>
            </a:pPr>
            <a:r>
              <a:rPr lang="en-GB" sz="2600" dirty="0">
                <a:latin typeface="Calibri" panose="020F0502020204030204" pitchFamily="34" charset="0"/>
                <a:ea typeface="Times New Roman" panose="02020603050405020304" pitchFamily="18" charset="0"/>
                <a:cs typeface="Times New Roman" panose="02020603050405020304" pitchFamily="18" charset="0"/>
              </a:rPr>
              <a:t>What is your suggestion to manage his pain?</a:t>
            </a:r>
          </a:p>
          <a:p>
            <a:pPr>
              <a:lnSpc>
                <a:spcPct val="90000"/>
              </a:lnSpc>
            </a:pPr>
            <a:endParaRPr lang="en-GB" sz="2600" dirty="0">
              <a:latin typeface="Times New Roman" panose="02020603050405020304" pitchFamily="18" charset="0"/>
              <a:ea typeface="Times New Roman" panose="02020603050405020304" pitchFamily="18" charset="0"/>
            </a:endParaRPr>
          </a:p>
          <a:p>
            <a:pPr>
              <a:lnSpc>
                <a:spcPct val="90000"/>
              </a:lnSpc>
            </a:pPr>
            <a:r>
              <a:rPr lang="en-GB" sz="2600" dirty="0">
                <a:ea typeface="Times New Roman" panose="02020603050405020304" pitchFamily="18" charset="0"/>
              </a:rPr>
              <a:t>How would you manage AF in this case?</a:t>
            </a:r>
          </a:p>
          <a:p>
            <a:pPr>
              <a:lnSpc>
                <a:spcPct val="90000"/>
              </a:lnSpc>
            </a:pPr>
            <a:endParaRPr lang="en-GB" sz="2600" dirty="0">
              <a:latin typeface="Times New Roman" panose="02020603050405020304" pitchFamily="18" charset="0"/>
              <a:ea typeface="Times New Roman" panose="02020603050405020304" pitchFamily="18" charset="0"/>
            </a:endParaRPr>
          </a:p>
          <a:p>
            <a:pPr>
              <a:lnSpc>
                <a:spcPct val="90000"/>
              </a:lnSpc>
            </a:pPr>
            <a:r>
              <a:rPr lang="en-GB" sz="2600" kern="1200" dirty="0">
                <a:effectLst/>
                <a:latin typeface="Calibri" panose="020F0502020204030204" pitchFamily="34" charset="0"/>
                <a:ea typeface="Times New Roman" panose="02020603050405020304" pitchFamily="18" charset="0"/>
                <a:cs typeface="Times New Roman" panose="02020603050405020304" pitchFamily="18" charset="0"/>
              </a:rPr>
              <a:t>Should you prescribe anticipatory medication now? </a:t>
            </a:r>
          </a:p>
          <a:p>
            <a:pPr>
              <a:lnSpc>
                <a:spcPct val="90000"/>
              </a:lnSpc>
            </a:pPr>
            <a:endParaRPr lang="en-GB" sz="2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pPr>
            <a:r>
              <a:rPr lang="en-GB" sz="2600" kern="1200" dirty="0">
                <a:effectLst/>
                <a:latin typeface="Calibri" panose="020F0502020204030204" pitchFamily="34" charset="0"/>
                <a:ea typeface="Times New Roman" panose="02020603050405020304" pitchFamily="18" charset="0"/>
                <a:cs typeface="Times New Roman" panose="02020603050405020304" pitchFamily="18" charset="0"/>
              </a:rPr>
              <a:t>Would you make any other medication changes?</a:t>
            </a:r>
          </a:p>
          <a:p>
            <a:pPr>
              <a:lnSpc>
                <a:spcPct val="90000"/>
              </a:lnSpc>
            </a:pPr>
            <a:endParaRPr lang="en-GB" sz="2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pPr>
            <a:r>
              <a:rPr lang="en-GB" sz="2600" dirty="0">
                <a:effectLst/>
                <a:latin typeface="Calibri" panose="020F0502020204030204" pitchFamily="34" charset="0"/>
                <a:ea typeface="Times New Roman" panose="02020603050405020304" pitchFamily="18" charset="0"/>
                <a:cs typeface="Times New Roman" panose="02020603050405020304" pitchFamily="18" charset="0"/>
              </a:rPr>
              <a:t>How would you ask about the future?</a:t>
            </a:r>
            <a:endParaRPr lang="en-GB" sz="2600" dirty="0">
              <a:effectLst/>
              <a:latin typeface="Times New Roman" panose="02020603050405020304" pitchFamily="18" charset="0"/>
              <a:ea typeface="Times New Roman" panose="02020603050405020304" pitchFamily="18" charset="0"/>
            </a:endParaRPr>
          </a:p>
          <a:p>
            <a:pPr marL="0" indent="0">
              <a:lnSpc>
                <a:spcPct val="90000"/>
              </a:lnSpc>
              <a:buNone/>
            </a:pPr>
            <a:endParaRPr lang="en-GB" sz="1600" dirty="0"/>
          </a:p>
        </p:txBody>
      </p:sp>
    </p:spTree>
    <p:extLst>
      <p:ext uri="{BB962C8B-B14F-4D97-AF65-F5344CB8AC3E}">
        <p14:creationId xmlns:p14="http://schemas.microsoft.com/office/powerpoint/2010/main" val="224428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5F2006D1-2219-40C0-AB0E-A1E0F79EEE98}"/>
              </a:ext>
            </a:extLst>
          </p:cNvPr>
          <p:cNvSpPr>
            <a:spLocks noGrp="1"/>
          </p:cNvSpPr>
          <p:nvPr>
            <p:ph sz="half" idx="1"/>
          </p:nvPr>
        </p:nvSpPr>
        <p:spPr/>
        <p:txBody>
          <a:bodyPr/>
          <a:lstStyle/>
          <a:p>
            <a:pPr eaLnBrk="1" hangingPunct="1"/>
            <a:r>
              <a:rPr lang="en-GB" altLang="en-US"/>
              <a:t>xx</a:t>
            </a:r>
          </a:p>
        </p:txBody>
      </p:sp>
      <p:sp>
        <p:nvSpPr>
          <p:cNvPr id="13315" name="Content Placeholder 2">
            <a:extLst>
              <a:ext uri="{FF2B5EF4-FFF2-40B4-BE49-F238E27FC236}">
                <a16:creationId xmlns:a16="http://schemas.microsoft.com/office/drawing/2014/main" id="{A164E6FF-7D4D-484C-964B-C7B6C00FA0A4}"/>
              </a:ext>
            </a:extLst>
          </p:cNvPr>
          <p:cNvSpPr>
            <a:spLocks noGrp="1"/>
          </p:cNvSpPr>
          <p:nvPr>
            <p:ph sz="half" idx="2"/>
          </p:nvPr>
        </p:nvSpPr>
        <p:spPr>
          <a:xfrm>
            <a:off x="4787900" y="1158602"/>
            <a:ext cx="4183063" cy="4758283"/>
          </a:xfrm>
        </p:spPr>
        <p:txBody>
          <a:bodyPr/>
          <a:lstStyle/>
          <a:p>
            <a:pPr eaLnBrk="1" hangingPunct="1"/>
            <a:r>
              <a:rPr lang="en-GB" altLang="en-US" dirty="0"/>
              <a:t>Recognise – senior doctor</a:t>
            </a:r>
          </a:p>
          <a:p>
            <a:pPr eaLnBrk="1" hangingPunct="1"/>
            <a:r>
              <a:rPr lang="en-GB" altLang="en-US" dirty="0"/>
              <a:t>Discuss with patient and family </a:t>
            </a:r>
          </a:p>
          <a:p>
            <a:pPr eaLnBrk="1" hangingPunct="1"/>
            <a:r>
              <a:rPr lang="en-GB" altLang="en-US" dirty="0"/>
              <a:t>Communicate with wider team</a:t>
            </a:r>
          </a:p>
          <a:p>
            <a:pPr eaLnBrk="1" hangingPunct="1"/>
            <a:r>
              <a:rPr lang="en-GB" altLang="en-US" dirty="0"/>
              <a:t>Involve patient &amp; family</a:t>
            </a:r>
          </a:p>
          <a:p>
            <a:pPr eaLnBrk="1" hangingPunct="1"/>
            <a:r>
              <a:rPr lang="en-GB" altLang="en-US" dirty="0"/>
              <a:t>Support for families</a:t>
            </a:r>
          </a:p>
          <a:p>
            <a:pPr eaLnBrk="1" hangingPunct="1"/>
            <a:r>
              <a:rPr lang="en-GB" altLang="en-US" dirty="0"/>
              <a:t>Deliver good care</a:t>
            </a:r>
          </a:p>
        </p:txBody>
      </p:sp>
      <p:pic>
        <p:nvPicPr>
          <p:cNvPr id="13317" name="Picture 5">
            <a:extLst>
              <a:ext uri="{FF2B5EF4-FFF2-40B4-BE49-F238E27FC236}">
                <a16:creationId xmlns:a16="http://schemas.microsoft.com/office/drawing/2014/main" id="{E978F610-86E3-4B5E-8DEC-84B0832AA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4537075"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Fentanyl patches</a:t>
            </a:r>
          </a:p>
        </p:txBody>
      </p:sp>
      <p:pic>
        <p:nvPicPr>
          <p:cNvPr id="5" name="Content Placeholder 4" descr="Graphical user interface, application&#10;&#10;Description automatically generated">
            <a:extLst>
              <a:ext uri="{FF2B5EF4-FFF2-40B4-BE49-F238E27FC236}">
                <a16:creationId xmlns:a16="http://schemas.microsoft.com/office/drawing/2014/main" id="{DCA8C10E-87A7-4017-A78C-F8D5771FBEC9}"/>
              </a:ext>
            </a:extLst>
          </p:cNvPr>
          <p:cNvPicPr>
            <a:picLocks noGrp="1" noChangeAspect="1"/>
          </p:cNvPicPr>
          <p:nvPr>
            <p:ph idx="1"/>
          </p:nvPr>
        </p:nvPicPr>
        <p:blipFill rotWithShape="1">
          <a:blip r:embed="rId3"/>
          <a:srcRect l="62249" t="21908" r="2751" b="15870"/>
          <a:stretch/>
        </p:blipFill>
        <p:spPr>
          <a:xfrm>
            <a:off x="1403648" y="1844824"/>
            <a:ext cx="6840760" cy="3420380"/>
          </a:xfrm>
        </p:spPr>
      </p:pic>
      <p:sp>
        <p:nvSpPr>
          <p:cNvPr id="7" name="TextBox 6">
            <a:extLst>
              <a:ext uri="{FF2B5EF4-FFF2-40B4-BE49-F238E27FC236}">
                <a16:creationId xmlns:a16="http://schemas.microsoft.com/office/drawing/2014/main" id="{7C38D095-712A-400C-A5F8-B902D6864C7E}"/>
              </a:ext>
            </a:extLst>
          </p:cNvPr>
          <p:cNvSpPr txBox="1"/>
          <p:nvPr/>
        </p:nvSpPr>
        <p:spPr>
          <a:xfrm>
            <a:off x="4114800" y="5991004"/>
            <a:ext cx="4572000" cy="646331"/>
          </a:xfrm>
          <a:prstGeom prst="rect">
            <a:avLst/>
          </a:prstGeom>
          <a:noFill/>
        </p:spPr>
        <p:txBody>
          <a:bodyPr wrap="square">
            <a:spAutoFit/>
          </a:bodyPr>
          <a:lstStyle/>
          <a:p>
            <a:r>
              <a:rPr lang="en-GB" dirty="0">
                <a:hlinkClick r:id="rId4"/>
              </a:rPr>
              <a:t>Scottish Palliative Care Guidelines - Fentanyl Patches</a:t>
            </a:r>
            <a:endParaRPr lang="en-GB" dirty="0"/>
          </a:p>
        </p:txBody>
      </p:sp>
    </p:spTree>
    <p:extLst>
      <p:ext uri="{BB962C8B-B14F-4D97-AF65-F5344CB8AC3E}">
        <p14:creationId xmlns:p14="http://schemas.microsoft.com/office/powerpoint/2010/main" val="667249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A491F2-68BE-4B82-A5A0-8E2B139DB756}"/>
              </a:ext>
            </a:extLst>
          </p:cNvPr>
          <p:cNvSpPr>
            <a:spLocks noGrp="1"/>
          </p:cNvSpPr>
          <p:nvPr>
            <p:ph type="title"/>
          </p:nvPr>
        </p:nvSpPr>
        <p:spPr/>
        <p:txBody>
          <a:bodyPr/>
          <a:lstStyle/>
          <a:p>
            <a:r>
              <a:rPr lang="en-GB" dirty="0"/>
              <a:t>Management of bone pain</a:t>
            </a:r>
          </a:p>
        </p:txBody>
      </p:sp>
      <p:sp>
        <p:nvSpPr>
          <p:cNvPr id="4" name="Content Placeholder 3">
            <a:extLst>
              <a:ext uri="{FF2B5EF4-FFF2-40B4-BE49-F238E27FC236}">
                <a16:creationId xmlns:a16="http://schemas.microsoft.com/office/drawing/2014/main" id="{237A6BD5-237F-4227-BDB6-A9E5F2EDE197}"/>
              </a:ext>
            </a:extLst>
          </p:cNvPr>
          <p:cNvSpPr>
            <a:spLocks noGrp="1"/>
          </p:cNvSpPr>
          <p:nvPr>
            <p:ph idx="1"/>
          </p:nvPr>
        </p:nvSpPr>
        <p:spPr/>
        <p:txBody>
          <a:bodyPr>
            <a:normAutofit fontScale="77500" lnSpcReduction="20000"/>
          </a:bodyPr>
          <a:lstStyle/>
          <a:p>
            <a:r>
              <a:rPr lang="en-GB" dirty="0">
                <a:solidFill>
                  <a:srgbClr val="222222"/>
                </a:solidFill>
              </a:rPr>
              <a:t>For symptomatic relief:</a:t>
            </a:r>
          </a:p>
          <a:p>
            <a:pPr lvl="1">
              <a:buFont typeface="Arial" panose="020B0604020202020204" pitchFamily="34" charset="0"/>
              <a:buChar char="•"/>
            </a:pPr>
            <a:r>
              <a:rPr lang="en-GB" dirty="0">
                <a:solidFill>
                  <a:srgbClr val="222222"/>
                </a:solidFill>
              </a:rPr>
              <a:t>Apply hot or cold packs.</a:t>
            </a:r>
          </a:p>
          <a:p>
            <a:pPr lvl="1">
              <a:buFont typeface="Arial" panose="020B0604020202020204" pitchFamily="34" charset="0"/>
              <a:buChar char="•"/>
            </a:pPr>
            <a:r>
              <a:rPr lang="en-GB" dirty="0">
                <a:solidFill>
                  <a:srgbClr val="222222"/>
                </a:solidFill>
              </a:rPr>
              <a:t>Use standard analgesia in a stepwise approach, including NSAID</a:t>
            </a:r>
          </a:p>
          <a:p>
            <a:pPr lvl="1">
              <a:buFont typeface="Arial" panose="020B0604020202020204" pitchFamily="34" charset="0"/>
              <a:buChar char="•"/>
            </a:pPr>
            <a:r>
              <a:rPr lang="en-GB" dirty="0">
                <a:solidFill>
                  <a:srgbClr val="222222"/>
                </a:solidFill>
              </a:rPr>
              <a:t>If incident pain occurs on movement, encourage the person to take a dose of their breakthrough analgesia 20–30 minutes before anticipated movement</a:t>
            </a:r>
          </a:p>
          <a:p>
            <a:r>
              <a:rPr lang="en-GB" dirty="0">
                <a:solidFill>
                  <a:srgbClr val="222222"/>
                </a:solidFill>
              </a:rPr>
              <a:t>Consider </a:t>
            </a:r>
            <a:r>
              <a:rPr lang="en-GB" i="0" dirty="0">
                <a:solidFill>
                  <a:srgbClr val="222222"/>
                </a:solidFill>
                <a:effectLst/>
              </a:rPr>
              <a:t>radiotherapy and/or bisphosphonates – d/w oncology</a:t>
            </a:r>
          </a:p>
          <a:p>
            <a:pPr algn="l">
              <a:buFont typeface="Arial" panose="020B0604020202020204" pitchFamily="34" charset="0"/>
              <a:buChar char="•"/>
            </a:pPr>
            <a:r>
              <a:rPr lang="en-GB" i="0" dirty="0">
                <a:solidFill>
                  <a:srgbClr val="222222"/>
                </a:solidFill>
                <a:effectLst/>
              </a:rPr>
              <a:t>Seek urgent advice from an orthopaedic surgeon if there is evidence or suspicion of an actual or imminent fracture.</a:t>
            </a:r>
          </a:p>
          <a:p>
            <a:pPr algn="l">
              <a:buFont typeface="Arial" panose="020B0604020202020204" pitchFamily="34" charset="0"/>
              <a:buChar char="•"/>
            </a:pPr>
            <a:r>
              <a:rPr lang="en-GB" i="0" dirty="0">
                <a:solidFill>
                  <a:srgbClr val="222222"/>
                </a:solidFill>
                <a:effectLst/>
              </a:rPr>
              <a:t>If pain is difficult to manage, refer to palliative care</a:t>
            </a:r>
          </a:p>
          <a:p>
            <a:endParaRPr lang="en-GB" dirty="0"/>
          </a:p>
        </p:txBody>
      </p:sp>
    </p:spTree>
    <p:extLst>
      <p:ext uri="{BB962C8B-B14F-4D97-AF65-F5344CB8AC3E}">
        <p14:creationId xmlns:p14="http://schemas.microsoft.com/office/powerpoint/2010/main" val="368138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Suggestions for starting a conversation about future care </a:t>
            </a:r>
          </a:p>
        </p:txBody>
      </p:sp>
      <p:sp>
        <p:nvSpPr>
          <p:cNvPr id="3" name="Content Placeholder 2"/>
          <p:cNvSpPr>
            <a:spLocks noGrp="1"/>
          </p:cNvSpPr>
          <p:nvPr>
            <p:ph idx="1"/>
          </p:nvPr>
        </p:nvSpPr>
        <p:spPr/>
        <p:txBody>
          <a:bodyPr/>
          <a:lstStyle/>
          <a:p>
            <a:r>
              <a:rPr lang="en-GB" dirty="0"/>
              <a:t>What do you understand about what is happening to you / your health?</a:t>
            </a:r>
          </a:p>
          <a:p>
            <a:r>
              <a:rPr lang="en-GB" dirty="0"/>
              <a:t>Do you want to talk about / have you thought about what will happen to your health in the future? </a:t>
            </a:r>
          </a:p>
          <a:p>
            <a:r>
              <a:rPr lang="en-GB" dirty="0"/>
              <a:t>Do you have any strong feelings about treatments that you would or would not want to receive?</a:t>
            </a:r>
          </a:p>
        </p:txBody>
      </p:sp>
    </p:spTree>
    <p:extLst>
      <p:ext uri="{BB962C8B-B14F-4D97-AF65-F5344CB8AC3E}">
        <p14:creationId xmlns:p14="http://schemas.microsoft.com/office/powerpoint/2010/main" val="229421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3D10-4F39-4C58-A3BA-EF04DE4E6507}"/>
              </a:ext>
            </a:extLst>
          </p:cNvPr>
          <p:cNvSpPr>
            <a:spLocks noGrp="1"/>
          </p:cNvSpPr>
          <p:nvPr>
            <p:ph type="title"/>
          </p:nvPr>
        </p:nvSpPr>
        <p:spPr/>
        <p:txBody>
          <a:bodyPr>
            <a:noAutofit/>
          </a:bodyPr>
          <a:lstStyle/>
          <a:p>
            <a:r>
              <a:rPr kumimoji="0" lang="en-GB" sz="4000" b="0" i="0" u="none" strike="noStrike" kern="1200" cap="none" spc="0" normalizeH="0" baseline="0" noProof="0" dirty="0">
                <a:ln>
                  <a:noFill/>
                </a:ln>
                <a:solidFill>
                  <a:prstClr val="black"/>
                </a:solidFill>
                <a:effectLst/>
                <a:uLnTx/>
                <a:uFillTx/>
                <a:latin typeface="Calibri"/>
                <a:ea typeface="+mj-ea"/>
                <a:cs typeface="+mj-cs"/>
              </a:rPr>
              <a:t>Suggestions for starting a conversation about future care</a:t>
            </a:r>
            <a:endParaRPr lang="en-GB" dirty="0"/>
          </a:p>
        </p:txBody>
      </p:sp>
      <p:sp>
        <p:nvSpPr>
          <p:cNvPr id="3" name="Content Placeholder 2">
            <a:extLst>
              <a:ext uri="{FF2B5EF4-FFF2-40B4-BE49-F238E27FC236}">
                <a16:creationId xmlns:a16="http://schemas.microsoft.com/office/drawing/2014/main" id="{DB64E87B-E80B-41BE-869E-590206D788B1}"/>
              </a:ext>
            </a:extLst>
          </p:cNvPr>
          <p:cNvSpPr>
            <a:spLocks noGrp="1"/>
          </p:cNvSpPr>
          <p:nvPr>
            <p:ph idx="1"/>
          </p:nvPr>
        </p:nvSpPr>
        <p:spPr/>
        <p:txBody>
          <a:bodyPr>
            <a:normAutofit fontScale="92500" lnSpcReduction="10000"/>
          </a:bodyPr>
          <a:lstStyle/>
          <a:p>
            <a:r>
              <a:rPr lang="en-GB" dirty="0"/>
              <a:t>What are your thoughts about the future? How do you see things going?</a:t>
            </a:r>
          </a:p>
          <a:p>
            <a:r>
              <a:rPr lang="en-GB" dirty="0"/>
              <a:t>In thinking about the future, have you thought about where you would prefer to be cared for if things get worse?</a:t>
            </a:r>
          </a:p>
          <a:p>
            <a:r>
              <a:rPr lang="en-GB" dirty="0"/>
              <a:t>What do you see happening with your illness over the next few months?</a:t>
            </a:r>
          </a:p>
          <a:p>
            <a:r>
              <a:rPr lang="en-GB" dirty="0"/>
              <a:t>It would be good to discuss what kind of medical care you would want if you should get sick again. How do you feel about talking about this?</a:t>
            </a:r>
          </a:p>
        </p:txBody>
      </p:sp>
    </p:spTree>
    <p:extLst>
      <p:ext uri="{BB962C8B-B14F-4D97-AF65-F5344CB8AC3E}">
        <p14:creationId xmlns:p14="http://schemas.microsoft.com/office/powerpoint/2010/main" val="582136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57AE86-9E27-4300-A530-1324E00E9E99}"/>
              </a:ext>
            </a:extLst>
          </p:cNvPr>
          <p:cNvPicPr>
            <a:picLocks noChangeAspect="1"/>
          </p:cNvPicPr>
          <p:nvPr/>
        </p:nvPicPr>
        <p:blipFill rotWithShape="1">
          <a:blip r:embed="rId3"/>
          <a:srcRect t="26200" r="17713" b="36000"/>
          <a:stretch/>
        </p:blipFill>
        <p:spPr>
          <a:xfrm>
            <a:off x="809836" y="1988840"/>
            <a:ext cx="7524328" cy="1944216"/>
          </a:xfrm>
          <a:custGeom>
            <a:avLst/>
            <a:gdLst>
              <a:gd name="connsiteX0" fmla="*/ 0 w 7524328"/>
              <a:gd name="connsiteY0" fmla="*/ 0 h 1944216"/>
              <a:gd name="connsiteX1" fmla="*/ 428308 w 7524328"/>
              <a:gd name="connsiteY1" fmla="*/ 0 h 1944216"/>
              <a:gd name="connsiteX2" fmla="*/ 931859 w 7524328"/>
              <a:gd name="connsiteY2" fmla="*/ 0 h 1944216"/>
              <a:gd name="connsiteX3" fmla="*/ 1284924 w 7524328"/>
              <a:gd name="connsiteY3" fmla="*/ 0 h 1944216"/>
              <a:gd name="connsiteX4" fmla="*/ 1637988 w 7524328"/>
              <a:gd name="connsiteY4" fmla="*/ 0 h 1944216"/>
              <a:gd name="connsiteX5" fmla="*/ 1991053 w 7524328"/>
              <a:gd name="connsiteY5" fmla="*/ 0 h 1944216"/>
              <a:gd name="connsiteX6" fmla="*/ 2645091 w 7524328"/>
              <a:gd name="connsiteY6" fmla="*/ 0 h 1944216"/>
              <a:gd name="connsiteX7" fmla="*/ 2998155 w 7524328"/>
              <a:gd name="connsiteY7" fmla="*/ 0 h 1944216"/>
              <a:gd name="connsiteX8" fmla="*/ 3426463 w 7524328"/>
              <a:gd name="connsiteY8" fmla="*/ 0 h 1944216"/>
              <a:gd name="connsiteX9" fmla="*/ 4155744 w 7524328"/>
              <a:gd name="connsiteY9" fmla="*/ 0 h 1944216"/>
              <a:gd name="connsiteX10" fmla="*/ 4734539 w 7524328"/>
              <a:gd name="connsiteY10" fmla="*/ 0 h 1944216"/>
              <a:gd name="connsiteX11" fmla="*/ 5162847 w 7524328"/>
              <a:gd name="connsiteY11" fmla="*/ 0 h 1944216"/>
              <a:gd name="connsiteX12" fmla="*/ 5591154 w 7524328"/>
              <a:gd name="connsiteY12" fmla="*/ 0 h 1944216"/>
              <a:gd name="connsiteX13" fmla="*/ 6245192 w 7524328"/>
              <a:gd name="connsiteY13" fmla="*/ 0 h 1944216"/>
              <a:gd name="connsiteX14" fmla="*/ 6823987 w 7524328"/>
              <a:gd name="connsiteY14" fmla="*/ 0 h 1944216"/>
              <a:gd name="connsiteX15" fmla="*/ 7524328 w 7524328"/>
              <a:gd name="connsiteY15" fmla="*/ 0 h 1944216"/>
              <a:gd name="connsiteX16" fmla="*/ 7524328 w 7524328"/>
              <a:gd name="connsiteY16" fmla="*/ 447170 h 1944216"/>
              <a:gd name="connsiteX17" fmla="*/ 7524328 w 7524328"/>
              <a:gd name="connsiteY17" fmla="*/ 913782 h 1944216"/>
              <a:gd name="connsiteX18" fmla="*/ 7524328 w 7524328"/>
              <a:gd name="connsiteY18" fmla="*/ 1341509 h 1944216"/>
              <a:gd name="connsiteX19" fmla="*/ 7524328 w 7524328"/>
              <a:gd name="connsiteY19" fmla="*/ 1944216 h 1944216"/>
              <a:gd name="connsiteX20" fmla="*/ 7020777 w 7524328"/>
              <a:gd name="connsiteY20" fmla="*/ 1944216 h 1944216"/>
              <a:gd name="connsiteX21" fmla="*/ 6366739 w 7524328"/>
              <a:gd name="connsiteY21" fmla="*/ 1944216 h 1944216"/>
              <a:gd name="connsiteX22" fmla="*/ 5712701 w 7524328"/>
              <a:gd name="connsiteY22" fmla="*/ 1944216 h 1944216"/>
              <a:gd name="connsiteX23" fmla="*/ 5209150 w 7524328"/>
              <a:gd name="connsiteY23" fmla="*/ 1944216 h 1944216"/>
              <a:gd name="connsiteX24" fmla="*/ 4479869 w 7524328"/>
              <a:gd name="connsiteY24" fmla="*/ 1944216 h 1944216"/>
              <a:gd name="connsiteX25" fmla="*/ 3750588 w 7524328"/>
              <a:gd name="connsiteY25" fmla="*/ 1944216 h 1944216"/>
              <a:gd name="connsiteX26" fmla="*/ 3021307 w 7524328"/>
              <a:gd name="connsiteY26" fmla="*/ 1944216 h 1944216"/>
              <a:gd name="connsiteX27" fmla="*/ 2668242 w 7524328"/>
              <a:gd name="connsiteY27" fmla="*/ 1944216 h 1944216"/>
              <a:gd name="connsiteX28" fmla="*/ 2164691 w 7524328"/>
              <a:gd name="connsiteY28" fmla="*/ 1944216 h 1944216"/>
              <a:gd name="connsiteX29" fmla="*/ 1661140 w 7524328"/>
              <a:gd name="connsiteY29" fmla="*/ 1944216 h 1944216"/>
              <a:gd name="connsiteX30" fmla="*/ 1157589 w 7524328"/>
              <a:gd name="connsiteY30" fmla="*/ 1944216 h 1944216"/>
              <a:gd name="connsiteX31" fmla="*/ 0 w 7524328"/>
              <a:gd name="connsiteY31" fmla="*/ 1944216 h 1944216"/>
              <a:gd name="connsiteX32" fmla="*/ 0 w 7524328"/>
              <a:gd name="connsiteY32" fmla="*/ 1497046 h 1944216"/>
              <a:gd name="connsiteX33" fmla="*/ 0 w 7524328"/>
              <a:gd name="connsiteY33" fmla="*/ 991550 h 1944216"/>
              <a:gd name="connsiteX34" fmla="*/ 0 w 7524328"/>
              <a:gd name="connsiteY34" fmla="*/ 544380 h 1944216"/>
              <a:gd name="connsiteX35" fmla="*/ 0 w 7524328"/>
              <a:gd name="connsiteY35" fmla="*/ 0 h 194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24328" h="1944216" fill="none" extrusionOk="0">
                <a:moveTo>
                  <a:pt x="0" y="0"/>
                </a:moveTo>
                <a:cubicBezTo>
                  <a:pt x="134818" y="-16164"/>
                  <a:pt x="223624" y="5699"/>
                  <a:pt x="428308" y="0"/>
                </a:cubicBezTo>
                <a:cubicBezTo>
                  <a:pt x="632992" y="-5699"/>
                  <a:pt x="741092" y="2143"/>
                  <a:pt x="931859" y="0"/>
                </a:cubicBezTo>
                <a:cubicBezTo>
                  <a:pt x="1122626" y="-2143"/>
                  <a:pt x="1135115" y="29251"/>
                  <a:pt x="1284924" y="0"/>
                </a:cubicBezTo>
                <a:cubicBezTo>
                  <a:pt x="1434734" y="-29251"/>
                  <a:pt x="1518652" y="5114"/>
                  <a:pt x="1637988" y="0"/>
                </a:cubicBezTo>
                <a:cubicBezTo>
                  <a:pt x="1757324" y="-5114"/>
                  <a:pt x="1827267" y="414"/>
                  <a:pt x="1991053" y="0"/>
                </a:cubicBezTo>
                <a:cubicBezTo>
                  <a:pt x="2154840" y="-414"/>
                  <a:pt x="2421949" y="11019"/>
                  <a:pt x="2645091" y="0"/>
                </a:cubicBezTo>
                <a:cubicBezTo>
                  <a:pt x="2868233" y="-11019"/>
                  <a:pt x="2853512" y="13060"/>
                  <a:pt x="2998155" y="0"/>
                </a:cubicBezTo>
                <a:cubicBezTo>
                  <a:pt x="3142798" y="-13060"/>
                  <a:pt x="3281809" y="35187"/>
                  <a:pt x="3426463" y="0"/>
                </a:cubicBezTo>
                <a:cubicBezTo>
                  <a:pt x="3571117" y="-35187"/>
                  <a:pt x="3866788" y="79747"/>
                  <a:pt x="4155744" y="0"/>
                </a:cubicBezTo>
                <a:cubicBezTo>
                  <a:pt x="4444700" y="-79747"/>
                  <a:pt x="4595134" y="39029"/>
                  <a:pt x="4734539" y="0"/>
                </a:cubicBezTo>
                <a:cubicBezTo>
                  <a:pt x="4873945" y="-39029"/>
                  <a:pt x="5067394" y="11944"/>
                  <a:pt x="5162847" y="0"/>
                </a:cubicBezTo>
                <a:cubicBezTo>
                  <a:pt x="5258300" y="-11944"/>
                  <a:pt x="5480292" y="41423"/>
                  <a:pt x="5591154" y="0"/>
                </a:cubicBezTo>
                <a:cubicBezTo>
                  <a:pt x="5702016" y="-41423"/>
                  <a:pt x="6035776" y="51747"/>
                  <a:pt x="6245192" y="0"/>
                </a:cubicBezTo>
                <a:cubicBezTo>
                  <a:pt x="6454608" y="-51747"/>
                  <a:pt x="6652574" y="21949"/>
                  <a:pt x="6823987" y="0"/>
                </a:cubicBezTo>
                <a:cubicBezTo>
                  <a:pt x="6995401" y="-21949"/>
                  <a:pt x="7221198" y="71858"/>
                  <a:pt x="7524328" y="0"/>
                </a:cubicBezTo>
                <a:cubicBezTo>
                  <a:pt x="7533643" y="119678"/>
                  <a:pt x="7473760" y="347292"/>
                  <a:pt x="7524328" y="447170"/>
                </a:cubicBezTo>
                <a:cubicBezTo>
                  <a:pt x="7574896" y="547048"/>
                  <a:pt x="7516086" y="726974"/>
                  <a:pt x="7524328" y="913782"/>
                </a:cubicBezTo>
                <a:cubicBezTo>
                  <a:pt x="7532570" y="1100590"/>
                  <a:pt x="7513568" y="1205435"/>
                  <a:pt x="7524328" y="1341509"/>
                </a:cubicBezTo>
                <a:cubicBezTo>
                  <a:pt x="7535088" y="1477583"/>
                  <a:pt x="7516857" y="1761642"/>
                  <a:pt x="7524328" y="1944216"/>
                </a:cubicBezTo>
                <a:cubicBezTo>
                  <a:pt x="7289313" y="1977660"/>
                  <a:pt x="7143090" y="1923846"/>
                  <a:pt x="7020777" y="1944216"/>
                </a:cubicBezTo>
                <a:cubicBezTo>
                  <a:pt x="6898464" y="1964586"/>
                  <a:pt x="6641859" y="1921227"/>
                  <a:pt x="6366739" y="1944216"/>
                </a:cubicBezTo>
                <a:cubicBezTo>
                  <a:pt x="6091619" y="1967205"/>
                  <a:pt x="5971140" y="1889765"/>
                  <a:pt x="5712701" y="1944216"/>
                </a:cubicBezTo>
                <a:cubicBezTo>
                  <a:pt x="5454262" y="1998667"/>
                  <a:pt x="5370042" y="1942392"/>
                  <a:pt x="5209150" y="1944216"/>
                </a:cubicBezTo>
                <a:cubicBezTo>
                  <a:pt x="5048258" y="1946040"/>
                  <a:pt x="4680986" y="1861204"/>
                  <a:pt x="4479869" y="1944216"/>
                </a:cubicBezTo>
                <a:cubicBezTo>
                  <a:pt x="4278752" y="2027228"/>
                  <a:pt x="3935264" y="1881857"/>
                  <a:pt x="3750588" y="1944216"/>
                </a:cubicBezTo>
                <a:cubicBezTo>
                  <a:pt x="3565912" y="2006575"/>
                  <a:pt x="3275823" y="1861461"/>
                  <a:pt x="3021307" y="1944216"/>
                </a:cubicBezTo>
                <a:cubicBezTo>
                  <a:pt x="2766791" y="2026971"/>
                  <a:pt x="2834423" y="1936269"/>
                  <a:pt x="2668242" y="1944216"/>
                </a:cubicBezTo>
                <a:cubicBezTo>
                  <a:pt x="2502061" y="1952163"/>
                  <a:pt x="2303063" y="1894150"/>
                  <a:pt x="2164691" y="1944216"/>
                </a:cubicBezTo>
                <a:cubicBezTo>
                  <a:pt x="2026319" y="1994282"/>
                  <a:pt x="1850204" y="1929510"/>
                  <a:pt x="1661140" y="1944216"/>
                </a:cubicBezTo>
                <a:cubicBezTo>
                  <a:pt x="1472076" y="1958922"/>
                  <a:pt x="1298605" y="1906278"/>
                  <a:pt x="1157589" y="1944216"/>
                </a:cubicBezTo>
                <a:cubicBezTo>
                  <a:pt x="1016573" y="1982154"/>
                  <a:pt x="366719" y="1903634"/>
                  <a:pt x="0" y="1944216"/>
                </a:cubicBezTo>
                <a:cubicBezTo>
                  <a:pt x="-34559" y="1751941"/>
                  <a:pt x="5795" y="1648523"/>
                  <a:pt x="0" y="1497046"/>
                </a:cubicBezTo>
                <a:cubicBezTo>
                  <a:pt x="-5795" y="1345569"/>
                  <a:pt x="23208" y="1142603"/>
                  <a:pt x="0" y="991550"/>
                </a:cubicBezTo>
                <a:cubicBezTo>
                  <a:pt x="-23208" y="840497"/>
                  <a:pt x="9914" y="723425"/>
                  <a:pt x="0" y="544380"/>
                </a:cubicBezTo>
                <a:cubicBezTo>
                  <a:pt x="-9914" y="365335"/>
                  <a:pt x="21840" y="191927"/>
                  <a:pt x="0" y="0"/>
                </a:cubicBezTo>
                <a:close/>
              </a:path>
              <a:path w="7524328" h="1944216" stroke="0" extrusionOk="0">
                <a:moveTo>
                  <a:pt x="0" y="0"/>
                </a:moveTo>
                <a:cubicBezTo>
                  <a:pt x="157660" y="-26241"/>
                  <a:pt x="235587" y="17005"/>
                  <a:pt x="428308" y="0"/>
                </a:cubicBezTo>
                <a:cubicBezTo>
                  <a:pt x="621029" y="-17005"/>
                  <a:pt x="792074" y="9983"/>
                  <a:pt x="1082346" y="0"/>
                </a:cubicBezTo>
                <a:cubicBezTo>
                  <a:pt x="1372618" y="-9983"/>
                  <a:pt x="1524118" y="58139"/>
                  <a:pt x="1811627" y="0"/>
                </a:cubicBezTo>
                <a:cubicBezTo>
                  <a:pt x="2099136" y="-58139"/>
                  <a:pt x="2079622" y="19217"/>
                  <a:pt x="2164691" y="0"/>
                </a:cubicBezTo>
                <a:cubicBezTo>
                  <a:pt x="2249760" y="-19217"/>
                  <a:pt x="2471164" y="31250"/>
                  <a:pt x="2592999" y="0"/>
                </a:cubicBezTo>
                <a:cubicBezTo>
                  <a:pt x="2714834" y="-31250"/>
                  <a:pt x="3059798" y="21560"/>
                  <a:pt x="3322280" y="0"/>
                </a:cubicBezTo>
                <a:cubicBezTo>
                  <a:pt x="3584762" y="-21560"/>
                  <a:pt x="3779742" y="5554"/>
                  <a:pt x="3901075" y="0"/>
                </a:cubicBezTo>
                <a:cubicBezTo>
                  <a:pt x="4022409" y="-5554"/>
                  <a:pt x="4371051" y="56413"/>
                  <a:pt x="4555112" y="0"/>
                </a:cubicBezTo>
                <a:cubicBezTo>
                  <a:pt x="4739173" y="-56413"/>
                  <a:pt x="5084213" y="77621"/>
                  <a:pt x="5284393" y="0"/>
                </a:cubicBezTo>
                <a:cubicBezTo>
                  <a:pt x="5484573" y="-77621"/>
                  <a:pt x="5673255" y="38879"/>
                  <a:pt x="6013674" y="0"/>
                </a:cubicBezTo>
                <a:cubicBezTo>
                  <a:pt x="6354093" y="-38879"/>
                  <a:pt x="6328466" y="12375"/>
                  <a:pt x="6441982" y="0"/>
                </a:cubicBezTo>
                <a:cubicBezTo>
                  <a:pt x="6555498" y="-12375"/>
                  <a:pt x="6720957" y="38510"/>
                  <a:pt x="6795047" y="0"/>
                </a:cubicBezTo>
                <a:cubicBezTo>
                  <a:pt x="6869137" y="-38510"/>
                  <a:pt x="7246192" y="35911"/>
                  <a:pt x="7524328" y="0"/>
                </a:cubicBezTo>
                <a:cubicBezTo>
                  <a:pt x="7533370" y="169452"/>
                  <a:pt x="7478386" y="348781"/>
                  <a:pt x="7524328" y="447170"/>
                </a:cubicBezTo>
                <a:cubicBezTo>
                  <a:pt x="7570270" y="545559"/>
                  <a:pt x="7472672" y="740958"/>
                  <a:pt x="7524328" y="952666"/>
                </a:cubicBezTo>
                <a:cubicBezTo>
                  <a:pt x="7575984" y="1164374"/>
                  <a:pt x="7477081" y="1255634"/>
                  <a:pt x="7524328" y="1477604"/>
                </a:cubicBezTo>
                <a:cubicBezTo>
                  <a:pt x="7571575" y="1699574"/>
                  <a:pt x="7511674" y="1776141"/>
                  <a:pt x="7524328" y="1944216"/>
                </a:cubicBezTo>
                <a:cubicBezTo>
                  <a:pt x="7251101" y="1977680"/>
                  <a:pt x="6989470" y="1862139"/>
                  <a:pt x="6795047" y="1944216"/>
                </a:cubicBezTo>
                <a:cubicBezTo>
                  <a:pt x="6600624" y="2026293"/>
                  <a:pt x="6533477" y="1938885"/>
                  <a:pt x="6441982" y="1944216"/>
                </a:cubicBezTo>
                <a:cubicBezTo>
                  <a:pt x="6350487" y="1949547"/>
                  <a:pt x="6167304" y="1898052"/>
                  <a:pt x="5938431" y="1944216"/>
                </a:cubicBezTo>
                <a:cubicBezTo>
                  <a:pt x="5709558" y="1990380"/>
                  <a:pt x="5756417" y="1933915"/>
                  <a:pt x="5585367" y="1944216"/>
                </a:cubicBezTo>
                <a:cubicBezTo>
                  <a:pt x="5414317" y="1954517"/>
                  <a:pt x="5191049" y="1902561"/>
                  <a:pt x="5006572" y="1944216"/>
                </a:cubicBezTo>
                <a:cubicBezTo>
                  <a:pt x="4822096" y="1985871"/>
                  <a:pt x="4779794" y="1921389"/>
                  <a:pt x="4578264" y="1944216"/>
                </a:cubicBezTo>
                <a:cubicBezTo>
                  <a:pt x="4376734" y="1967043"/>
                  <a:pt x="4063129" y="1886411"/>
                  <a:pt x="3924226" y="1944216"/>
                </a:cubicBezTo>
                <a:cubicBezTo>
                  <a:pt x="3785323" y="2002021"/>
                  <a:pt x="3461857" y="1882252"/>
                  <a:pt x="3270189" y="1944216"/>
                </a:cubicBezTo>
                <a:cubicBezTo>
                  <a:pt x="3078521" y="2006180"/>
                  <a:pt x="2909442" y="1890746"/>
                  <a:pt x="2616151" y="1944216"/>
                </a:cubicBezTo>
                <a:cubicBezTo>
                  <a:pt x="2322860" y="1997686"/>
                  <a:pt x="2195884" y="1898035"/>
                  <a:pt x="1886870" y="1944216"/>
                </a:cubicBezTo>
                <a:cubicBezTo>
                  <a:pt x="1577856" y="1990397"/>
                  <a:pt x="1592203" y="1940707"/>
                  <a:pt x="1458562" y="1944216"/>
                </a:cubicBezTo>
                <a:cubicBezTo>
                  <a:pt x="1324921" y="1947725"/>
                  <a:pt x="1043952" y="1930489"/>
                  <a:pt x="729281" y="1944216"/>
                </a:cubicBezTo>
                <a:cubicBezTo>
                  <a:pt x="414610" y="1957943"/>
                  <a:pt x="309102" y="1925549"/>
                  <a:pt x="0" y="1944216"/>
                </a:cubicBezTo>
                <a:cubicBezTo>
                  <a:pt x="-11185" y="1756292"/>
                  <a:pt x="27918" y="1714298"/>
                  <a:pt x="0" y="1497046"/>
                </a:cubicBezTo>
                <a:cubicBezTo>
                  <a:pt x="-27918" y="1279794"/>
                  <a:pt x="28304" y="1160513"/>
                  <a:pt x="0" y="1010992"/>
                </a:cubicBezTo>
                <a:cubicBezTo>
                  <a:pt x="-28304" y="861471"/>
                  <a:pt x="13122" y="765360"/>
                  <a:pt x="0" y="544380"/>
                </a:cubicBezTo>
                <a:cubicBezTo>
                  <a:pt x="-13122" y="323400"/>
                  <a:pt x="6627" y="229695"/>
                  <a:pt x="0" y="0"/>
                </a:cubicBezTo>
                <a:close/>
              </a:path>
            </a:pathLst>
          </a:custGeom>
          <a:ln>
            <a:solidFill>
              <a:schemeClr val="tx1"/>
            </a:solidFill>
            <a:extLst>
              <a:ext uri="{C807C97D-BFC1-408E-A445-0C87EB9F89A2}">
                <ask:lineSketchStyleProps xmlns:ask="http://schemas.microsoft.com/office/drawing/2018/sketchyshapes" sd="3220457452">
                  <a:prstGeom prst="rect">
                    <a:avLst/>
                  </a:prstGeom>
                  <ask:type>
                    <ask:lineSketchScribble/>
                  </ask:type>
                </ask:lineSketchStyleProps>
              </a:ext>
            </a:extLst>
          </a:ln>
        </p:spPr>
      </p:pic>
    </p:spTree>
    <p:extLst>
      <p:ext uri="{BB962C8B-B14F-4D97-AF65-F5344CB8AC3E}">
        <p14:creationId xmlns:p14="http://schemas.microsoft.com/office/powerpoint/2010/main" val="3328357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9D4BC-60B2-444D-8163-8EF28465E374}"/>
              </a:ext>
            </a:extLst>
          </p:cNvPr>
          <p:cNvSpPr>
            <a:spLocks noGrp="1"/>
          </p:cNvSpPr>
          <p:nvPr>
            <p:ph type="title"/>
          </p:nvPr>
        </p:nvSpPr>
        <p:spPr>
          <a:xfrm>
            <a:off x="159515" y="1108500"/>
            <a:ext cx="8727260" cy="318287"/>
          </a:xfrm>
        </p:spPr>
        <p:txBody>
          <a:bodyPr>
            <a:normAutofit fontScale="90000"/>
          </a:bodyPr>
          <a:lstStyle/>
          <a:p>
            <a:pPr algn="ctr"/>
            <a:r>
              <a:rPr lang="en-GB" sz="2025" b="1" dirty="0"/>
              <a:t>Trainee safeguards – </a:t>
            </a:r>
            <a:r>
              <a:rPr lang="en-GB" sz="2025" b="1"/>
              <a:t>using Real </a:t>
            </a:r>
            <a:r>
              <a:rPr lang="en-GB" sz="2025" b="1" dirty="0"/>
              <a:t>Talk video clips in online, streamed training</a:t>
            </a:r>
            <a:br>
              <a:rPr lang="en-GB" b="1" dirty="0"/>
            </a:br>
            <a:endParaRPr lang="en-GB" sz="1500" b="1" dirty="0"/>
          </a:p>
        </p:txBody>
      </p:sp>
      <p:sp>
        <p:nvSpPr>
          <p:cNvPr id="3" name="Content Placeholder 2">
            <a:extLst>
              <a:ext uri="{FF2B5EF4-FFF2-40B4-BE49-F238E27FC236}">
                <a16:creationId xmlns:a16="http://schemas.microsoft.com/office/drawing/2014/main" id="{7811CF1B-1677-4E4A-B8D6-43D4A46AD96E}"/>
              </a:ext>
            </a:extLst>
          </p:cNvPr>
          <p:cNvSpPr>
            <a:spLocks noGrp="1"/>
          </p:cNvSpPr>
          <p:nvPr>
            <p:ph idx="1"/>
          </p:nvPr>
        </p:nvSpPr>
        <p:spPr>
          <a:xfrm>
            <a:off x="787684" y="1360642"/>
            <a:ext cx="7931605" cy="4466583"/>
          </a:xfrm>
        </p:spPr>
        <p:txBody>
          <a:bodyPr>
            <a:normAutofit/>
          </a:bodyPr>
          <a:lstStyle/>
          <a:p>
            <a:pPr marL="257175" indent="-257175" algn="just">
              <a:lnSpc>
                <a:spcPct val="100000"/>
              </a:lnSpc>
              <a:spcBef>
                <a:spcPts val="225"/>
              </a:spcBef>
              <a:spcAft>
                <a:spcPts val="600"/>
              </a:spcAft>
              <a:buFont typeface="+mj-lt"/>
              <a:buAutoNum type="arabicPeriod"/>
            </a:pPr>
            <a:r>
              <a:rPr lang="en-GB" sz="1350" dirty="0">
                <a:latin typeface="Calibri" panose="020F0502020204030204" pitchFamily="34" charset="0"/>
                <a:ea typeface="Times New Roman" panose="02020603050405020304" pitchFamily="18" charset="0"/>
                <a:cs typeface="Calibri" panose="020F0502020204030204" pitchFamily="34" charset="0"/>
              </a:rPr>
              <a:t>The trainee must ensure that video clips are only visible and audible to the individual(s) undertaking the training.</a:t>
            </a: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0000"/>
              </a:lnSpc>
              <a:spcBef>
                <a:spcPts val="225"/>
              </a:spcBef>
              <a:spcAft>
                <a:spcPts val="600"/>
              </a:spcAft>
              <a:buFont typeface="+mj-lt"/>
              <a:buAutoNum type="arabicPeriod"/>
            </a:pPr>
            <a:r>
              <a:rPr lang="en-GB" sz="1350" dirty="0">
                <a:latin typeface="Calibri" panose="020F0502020204030204" pitchFamily="34" charset="0"/>
                <a:ea typeface="Times New Roman" panose="02020603050405020304" pitchFamily="18" charset="0"/>
                <a:cs typeface="Calibri" panose="020F0502020204030204" pitchFamily="34" charset="0"/>
              </a:rPr>
              <a:t>You </a:t>
            </a:r>
            <a:r>
              <a:rPr lang="en-GB" sz="1350" b="1" dirty="0">
                <a:latin typeface="Calibri" panose="020F0502020204030204" pitchFamily="34" charset="0"/>
                <a:ea typeface="Times New Roman" panose="02020603050405020304" pitchFamily="18" charset="0"/>
                <a:cs typeface="Calibri" panose="020F0502020204030204" pitchFamily="34" charset="0"/>
              </a:rPr>
              <a:t>must not record clips </a:t>
            </a:r>
            <a:r>
              <a:rPr lang="en-GB" sz="1350" dirty="0">
                <a:latin typeface="Calibri" panose="020F0502020204030204" pitchFamily="34" charset="0"/>
                <a:ea typeface="Times New Roman" panose="02020603050405020304" pitchFamily="18" charset="0"/>
                <a:cs typeface="Calibri" panose="020F0502020204030204" pitchFamily="34" charset="0"/>
              </a:rPr>
              <a:t>in any way, including photographic, audio, video or screen capture.</a:t>
            </a: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0000"/>
              </a:lnSpc>
              <a:spcBef>
                <a:spcPts val="225"/>
              </a:spcBef>
              <a:spcAft>
                <a:spcPts val="600"/>
              </a:spcAft>
              <a:buFont typeface="+mj-lt"/>
              <a:buAutoNum type="arabicPeriod"/>
            </a:pPr>
            <a:r>
              <a:rPr lang="en-GB" sz="1350" dirty="0">
                <a:solidFill>
                  <a:srgbClr val="1D1D1B"/>
                </a:solidFill>
                <a:latin typeface="Geomanist Regular"/>
                <a:ea typeface="Calibri" panose="020F0502020204030204" pitchFamily="34" charset="0"/>
                <a:cs typeface="Calibri" panose="020F0502020204030204" pitchFamily="34" charset="0"/>
              </a:rPr>
              <a:t>Both during and after the training session, the trainees and facilitator(s) must not talk about any individual shown in the video clips in personal or negative terms.</a:t>
            </a:r>
            <a:endParaRPr lang="en-GB" sz="1350" dirty="0">
              <a:solidFill>
                <a:srgbClr val="1D1D1B"/>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0000"/>
              </a:lnSpc>
              <a:spcBef>
                <a:spcPts val="225"/>
              </a:spcBef>
              <a:spcAft>
                <a:spcPts val="600"/>
              </a:spcAft>
              <a:buFont typeface="+mj-lt"/>
              <a:buAutoNum type="arabicPeriod"/>
            </a:pPr>
            <a:r>
              <a:rPr lang="en-GB" sz="1350" dirty="0">
                <a:solidFill>
                  <a:srgbClr val="1D1D1B"/>
                </a:solidFill>
                <a:latin typeface="Geomanist Regular"/>
                <a:ea typeface="Calibri" panose="020F0502020204030204" pitchFamily="34" charset="0"/>
                <a:cs typeface="Calibri" panose="020F0502020204030204" pitchFamily="34" charset="0"/>
              </a:rPr>
              <a:t>It is possible that, in your personal or professional life, you may come across people who you have seen in the video clips. Please be aware that these individuals are unlikely to know that you have seen video footage of them.</a:t>
            </a:r>
            <a:endParaRPr lang="en-GB" sz="1350" dirty="0">
              <a:solidFill>
                <a:srgbClr val="1D1D1B"/>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0000"/>
              </a:lnSpc>
              <a:spcBef>
                <a:spcPts val="225"/>
              </a:spcBef>
              <a:spcAft>
                <a:spcPts val="600"/>
              </a:spcAft>
              <a:buFont typeface="+mj-lt"/>
              <a:buAutoNum type="arabicPeriod"/>
            </a:pPr>
            <a:r>
              <a:rPr lang="en-GB" sz="1350" dirty="0">
                <a:solidFill>
                  <a:srgbClr val="1D1D1B"/>
                </a:solidFill>
                <a:latin typeface="Geomanist Regular"/>
                <a:ea typeface="Calibri" panose="020F0502020204030204" pitchFamily="34" charset="0"/>
                <a:cs typeface="Calibri" panose="020F0502020204030204" pitchFamily="34" charset="0"/>
              </a:rPr>
              <a:t>If you recognise any of the people in the video clips, you must not refer to them by name.</a:t>
            </a:r>
            <a:endParaRPr lang="en-GB" sz="1350" dirty="0">
              <a:solidFill>
                <a:srgbClr val="1D1D1B"/>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0000"/>
              </a:lnSpc>
              <a:spcBef>
                <a:spcPts val="225"/>
              </a:spcBef>
              <a:spcAft>
                <a:spcPts val="600"/>
              </a:spcAft>
              <a:buFont typeface="+mj-lt"/>
              <a:buAutoNum type="arabicPeriod"/>
            </a:pPr>
            <a:r>
              <a:rPr lang="en-GB" sz="1350" dirty="0">
                <a:solidFill>
                  <a:srgbClr val="1D1D1B"/>
                </a:solidFill>
                <a:latin typeface="Geomanist Regular"/>
                <a:ea typeface="Calibri" panose="020F0502020204030204" pitchFamily="34" charset="0"/>
                <a:cs typeface="Calibri" panose="020F0502020204030204" pitchFamily="34" charset="0"/>
              </a:rPr>
              <a:t>The video materials include content that may be distressing. You are encouraged to share any feelings of distress with your training facilitator during or after the streamed session.</a:t>
            </a:r>
          </a:p>
          <a:p>
            <a:pPr marL="257175" indent="-257175" algn="just">
              <a:lnSpc>
                <a:spcPct val="100000"/>
              </a:lnSpc>
              <a:spcBef>
                <a:spcPts val="225"/>
              </a:spcBef>
              <a:spcAft>
                <a:spcPts val="600"/>
              </a:spcAft>
              <a:buFont typeface="+mj-lt"/>
              <a:buAutoNum type="arabicPeriod"/>
            </a:pPr>
            <a:r>
              <a:rPr lang="en-GB" sz="1350" dirty="0">
                <a:solidFill>
                  <a:srgbClr val="1D1D1B"/>
                </a:solidFill>
                <a:latin typeface="Geomanist Regular"/>
                <a:ea typeface="Calibri" panose="020F0502020204030204" pitchFamily="34" charset="0"/>
                <a:cs typeface="Calibri" panose="020F0502020204030204" pitchFamily="34" charset="0"/>
              </a:rPr>
              <a:t>Be aware that none of the professionals who appear in the recordings would claim that their clinical practice is perfect. However, the clips do include many examples of skills and actions that can contribute to good practice.  </a:t>
            </a:r>
          </a:p>
          <a:p>
            <a:pPr marL="257175" indent="-257175" algn="just">
              <a:lnSpc>
                <a:spcPct val="100000"/>
              </a:lnSpc>
              <a:spcBef>
                <a:spcPts val="225"/>
              </a:spcBef>
              <a:spcAft>
                <a:spcPts val="600"/>
              </a:spcAft>
              <a:buFont typeface="+mj-lt"/>
              <a:buAutoNum type="arabicPeriod"/>
            </a:pPr>
            <a:r>
              <a:rPr lang="en-GB" sz="1350" dirty="0"/>
              <a:t>All of the people involved in the recordings gave their permission for clips from their recordings to be used in training, provided that the above safeguards are upheld. </a:t>
            </a:r>
          </a:p>
          <a:p>
            <a:pPr marL="2743200" lvl="8" indent="0" algn="r">
              <a:lnSpc>
                <a:spcPct val="107000"/>
              </a:lnSpc>
              <a:spcBef>
                <a:spcPts val="225"/>
              </a:spcBef>
              <a:spcAft>
                <a:spcPts val="600"/>
              </a:spcAft>
              <a:buClr>
                <a:srgbClr val="7030A0"/>
              </a:buClr>
              <a:buNone/>
            </a:pPr>
            <a:endParaRPr lang="en-GB" dirty="0">
              <a:solidFill>
                <a:schemeClr val="bg1">
                  <a:lumMod val="50000"/>
                </a:schemeClr>
              </a:solidFill>
            </a:endParaRPr>
          </a:p>
        </p:txBody>
      </p:sp>
      <p:pic>
        <p:nvPicPr>
          <p:cNvPr id="4" name="Picture 3">
            <a:extLst>
              <a:ext uri="{FF2B5EF4-FFF2-40B4-BE49-F238E27FC236}">
                <a16:creationId xmlns:a16="http://schemas.microsoft.com/office/drawing/2014/main" id="{99DF8F5D-ACEB-46DC-BA55-338B8C909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34" y="5178123"/>
            <a:ext cx="837931" cy="837931"/>
          </a:xfrm>
          <a:prstGeom prst="rect">
            <a:avLst/>
          </a:prstGeom>
        </p:spPr>
      </p:pic>
      <p:pic>
        <p:nvPicPr>
          <p:cNvPr id="5" name="Picture 4" descr="Text&#10;&#10;Description automatically generated">
            <a:extLst>
              <a:ext uri="{FF2B5EF4-FFF2-40B4-BE49-F238E27FC236}">
                <a16:creationId xmlns:a16="http://schemas.microsoft.com/office/drawing/2014/main" id="{756B58CA-F207-4AB6-8FEA-678FF4FB1E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237" y="5566621"/>
            <a:ext cx="2462007" cy="321381"/>
          </a:xfrm>
          <a:prstGeom prst="rect">
            <a:avLst/>
          </a:prstGeom>
        </p:spPr>
      </p:pic>
      <p:sp>
        <p:nvSpPr>
          <p:cNvPr id="6" name="TextBox 5">
            <a:extLst>
              <a:ext uri="{FF2B5EF4-FFF2-40B4-BE49-F238E27FC236}">
                <a16:creationId xmlns:a16="http://schemas.microsoft.com/office/drawing/2014/main" id="{47D1267B-1E2F-4F15-A2E5-8E152C7BC531}"/>
              </a:ext>
            </a:extLst>
          </p:cNvPr>
          <p:cNvSpPr txBox="1"/>
          <p:nvPr/>
        </p:nvSpPr>
        <p:spPr>
          <a:xfrm>
            <a:off x="4572000" y="5381063"/>
            <a:ext cx="4452056" cy="715581"/>
          </a:xfrm>
          <a:prstGeom prst="rect">
            <a:avLst/>
          </a:prstGeom>
          <a:noFill/>
        </p:spPr>
        <p:txBody>
          <a:bodyPr wrap="square" rtlCol="0">
            <a:spAutoFit/>
          </a:bodyPr>
          <a:lstStyle/>
          <a:p>
            <a:pPr defTabSz="685800"/>
            <a:r>
              <a:rPr lang="en-GB" sz="1350" dirty="0">
                <a:solidFill>
                  <a:prstClr val="white">
                    <a:lumMod val="50000"/>
                  </a:prstClr>
                </a:solidFill>
                <a:latin typeface="Calibri" panose="020F0502020204030204"/>
              </a:rPr>
              <a:t>March 2021</a:t>
            </a:r>
          </a:p>
          <a:p>
            <a:pPr defTabSz="685800"/>
            <a:r>
              <a:rPr lang="en-GB" sz="1350" dirty="0">
                <a:solidFill>
                  <a:prstClr val="white">
                    <a:lumMod val="50000"/>
                  </a:prstClr>
                </a:solidFill>
                <a:latin typeface="Calibri" panose="020F0502020204030204"/>
              </a:rPr>
              <a:t>Copyright © Loughborough University. All rights reserved.</a:t>
            </a:r>
          </a:p>
          <a:p>
            <a:pPr defTabSz="685800"/>
            <a:endParaRPr lang="en-GB" sz="1350" dirty="0">
              <a:solidFill>
                <a:prstClr val="black"/>
              </a:solidFill>
              <a:latin typeface="Calibri" panose="020F0502020204030204"/>
            </a:endParaRPr>
          </a:p>
        </p:txBody>
      </p:sp>
    </p:spTree>
    <p:extLst>
      <p:ext uri="{BB962C8B-B14F-4D97-AF65-F5344CB8AC3E}">
        <p14:creationId xmlns:p14="http://schemas.microsoft.com/office/powerpoint/2010/main" val="972768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Specialist Palliative Care – </a:t>
            </a:r>
            <a:br>
              <a:rPr lang="en-GB" dirty="0"/>
            </a:br>
            <a:r>
              <a:rPr lang="en-GB" dirty="0"/>
              <a:t>who are we and what can we do for you?</a:t>
            </a:r>
          </a:p>
        </p:txBody>
      </p:sp>
      <p:sp>
        <p:nvSpPr>
          <p:cNvPr id="3" name="Content Placeholder 2"/>
          <p:cNvSpPr>
            <a:spLocks noGrp="1"/>
          </p:cNvSpPr>
          <p:nvPr>
            <p:ph idx="1"/>
          </p:nvPr>
        </p:nvSpPr>
        <p:spPr/>
        <p:txBody>
          <a:bodyPr>
            <a:normAutofit/>
          </a:bodyPr>
          <a:lstStyle/>
          <a:p>
            <a:pPr marL="0" indent="0">
              <a:lnSpc>
                <a:spcPct val="115000"/>
              </a:lnSpc>
              <a:spcAft>
                <a:spcPts val="1000"/>
              </a:spcAft>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We are a multi-disciplinary team of professionals trained and experienced in specialist palliative care. We have the knowledge, skills and experience to manage challenging problems that people with advanced, progressive and life-shortening illness may face. Our aim is to maximise quality of life and relieve suffering for patients as well as supporting their companions. </a:t>
            </a:r>
          </a:p>
          <a:p>
            <a:pPr marL="0" indent="0">
              <a:lnSpc>
                <a:spcPct val="115000"/>
              </a:lnSpc>
              <a:spcAft>
                <a:spcPts val="1000"/>
              </a:spcAft>
              <a:buNone/>
            </a:pPr>
            <a:r>
              <a:rPr lang="en-GB" sz="1100" b="1" dirty="0">
                <a:effectLst/>
                <a:latin typeface="Calibri" panose="020F0502020204030204" pitchFamily="34" charset="0"/>
                <a:ea typeface="Calibri" panose="020F0502020204030204" pitchFamily="34" charset="0"/>
                <a:cs typeface="Times New Roman" panose="02020603050405020304" pitchFamily="18" charset="0"/>
              </a:rPr>
              <a:t>UHDB Specialist Palliative Care Service Referral Criteria: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Adults (usually aged 18 and over)</a:t>
            </a:r>
          </a:p>
          <a:p>
            <a:pPr marL="342900" lvl="0" indent="-342900">
              <a:lnSpc>
                <a:spcPct val="115000"/>
              </a:lnSpc>
              <a:spcAft>
                <a:spcPts val="10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With a diagnosis of an advanced, progressive and life-shortening illness</a:t>
            </a:r>
          </a:p>
          <a:p>
            <a:pPr marL="342900" lvl="0" indent="-342900">
              <a:lnSpc>
                <a:spcPct val="115000"/>
              </a:lnSpc>
              <a:spcAft>
                <a:spcPts val="10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Whose problems cannot be addressed by the skills of their usual health care provider</a:t>
            </a:r>
          </a:p>
          <a:p>
            <a:pPr marL="342900" lvl="0" indent="-342900">
              <a:lnSpc>
                <a:spcPct val="115000"/>
              </a:lnSpc>
              <a:spcAft>
                <a:spcPts val="10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Can be made by any health care professional providing</a:t>
            </a:r>
          </a:p>
          <a:p>
            <a:pPr marL="742950" lvl="1" indent="-285750">
              <a:lnSpc>
                <a:spcPct val="115000"/>
              </a:lnSpc>
              <a:spcAft>
                <a:spcPts val="1000"/>
              </a:spcAft>
              <a:buFont typeface="+mj-lt"/>
              <a:buAutoNum type="alphaLcParenR"/>
            </a:pPr>
            <a:r>
              <a:rPr lang="en-GB" sz="1100" dirty="0">
                <a:effectLst/>
                <a:latin typeface="Calibri" panose="020F0502020204030204" pitchFamily="34" charset="0"/>
                <a:ea typeface="Calibri" panose="020F0502020204030204" pitchFamily="34" charset="0"/>
                <a:cs typeface="Times New Roman" panose="02020603050405020304" pitchFamily="18" charset="0"/>
              </a:rPr>
              <a:t>Patient agrees</a:t>
            </a:r>
          </a:p>
          <a:p>
            <a:pPr marL="742950" lvl="1" indent="-285750">
              <a:lnSpc>
                <a:spcPct val="115000"/>
              </a:lnSpc>
              <a:spcAft>
                <a:spcPts val="1000"/>
              </a:spcAft>
              <a:buFont typeface="+mj-lt"/>
              <a:buAutoNum type="alphaLcParenR"/>
            </a:pPr>
            <a:r>
              <a:rPr lang="en-GB" sz="1100" dirty="0">
                <a:effectLst/>
                <a:latin typeface="Calibri" panose="020F0502020204030204" pitchFamily="34" charset="0"/>
                <a:ea typeface="Calibri" panose="020F0502020204030204" pitchFamily="34" charset="0"/>
                <a:cs typeface="Times New Roman" panose="02020603050405020304" pitchFamily="18" charset="0"/>
              </a:rPr>
              <a:t>Responsible consultant/GP agrees</a:t>
            </a:r>
          </a:p>
        </p:txBody>
      </p:sp>
    </p:spTree>
    <p:extLst>
      <p:ext uri="{BB962C8B-B14F-4D97-AF65-F5344CB8AC3E}">
        <p14:creationId xmlns:p14="http://schemas.microsoft.com/office/powerpoint/2010/main" val="3037090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a:extLst>
              <a:ext uri="{FF2B5EF4-FFF2-40B4-BE49-F238E27FC236}">
                <a16:creationId xmlns:a16="http://schemas.microsoft.com/office/drawing/2014/main" id="{00EE326F-38DD-4C69-A286-061CD2D832C9}"/>
              </a:ext>
            </a:extLst>
          </p:cNvPr>
          <p:cNvSpPr>
            <a:spLocks noGrp="1"/>
          </p:cNvSpPr>
          <p:nvPr>
            <p:ph sz="half" idx="1"/>
          </p:nvPr>
        </p:nvSpPr>
        <p:spPr>
          <a:xfrm>
            <a:off x="457200" y="1700213"/>
            <a:ext cx="4906963" cy="4176712"/>
          </a:xfrm>
        </p:spPr>
        <p:txBody>
          <a:bodyPr/>
          <a:lstStyle/>
          <a:p>
            <a:pPr eaLnBrk="1" hangingPunct="1"/>
            <a:r>
              <a:rPr lang="en-GB" altLang="en-US"/>
              <a:t>“</a:t>
            </a:r>
            <a:r>
              <a:rPr lang="en-GB" altLang="en-US" sz="2100"/>
              <a:t>Clinical staff need to ensure that treatments provided are both appropriate and proportionate, and they should be supported to identify and accept when patients are coming to the end of their lives without viewing this as a failure”</a:t>
            </a:r>
          </a:p>
          <a:p>
            <a:pPr eaLnBrk="1" hangingPunct="1"/>
            <a:endParaRPr lang="en-GB" altLang="en-US"/>
          </a:p>
        </p:txBody>
      </p:sp>
      <p:pic>
        <p:nvPicPr>
          <p:cNvPr id="50180" name="Picture 2" descr="20160179 ELCPAD Report Volume 3">
            <a:extLst>
              <a:ext uri="{FF2B5EF4-FFF2-40B4-BE49-F238E27FC236}">
                <a16:creationId xmlns:a16="http://schemas.microsoft.com/office/drawing/2014/main" id="{ADF4CAE5-EFA4-4A8E-BAF8-16D260D47DD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9138" y="1573213"/>
            <a:ext cx="2549525" cy="3611562"/>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a:t>
            </a:r>
          </a:p>
        </p:txBody>
      </p:sp>
      <p:sp>
        <p:nvSpPr>
          <p:cNvPr id="3" name="Content Placeholder 2"/>
          <p:cNvSpPr>
            <a:spLocks noGrp="1"/>
          </p:cNvSpPr>
          <p:nvPr>
            <p:ph idx="1"/>
          </p:nvPr>
        </p:nvSpPr>
        <p:spPr/>
        <p:txBody>
          <a:bodyPr/>
          <a:lstStyle/>
          <a:p>
            <a:pPr marL="0" indent="0">
              <a:buNone/>
            </a:pPr>
            <a:r>
              <a:rPr lang="en-GB" dirty="0"/>
              <a:t>Two learning points you will take from this afternoon?</a:t>
            </a:r>
          </a:p>
        </p:txBody>
      </p:sp>
      <p:pic>
        <p:nvPicPr>
          <p:cNvPr id="4" name="Picture 3">
            <a:extLst>
              <a:ext uri="{FF2B5EF4-FFF2-40B4-BE49-F238E27FC236}">
                <a16:creationId xmlns:a16="http://schemas.microsoft.com/office/drawing/2014/main" id="{24314086-F302-46BB-9863-AC4CFB71063B}"/>
              </a:ext>
            </a:extLst>
          </p:cNvPr>
          <p:cNvPicPr>
            <a:picLocks noChangeAspect="1"/>
          </p:cNvPicPr>
          <p:nvPr/>
        </p:nvPicPr>
        <p:blipFill>
          <a:blip r:embed="rId3"/>
          <a:stretch>
            <a:fillRect/>
          </a:stretch>
        </p:blipFill>
        <p:spPr>
          <a:xfrm>
            <a:off x="1636521" y="3140968"/>
            <a:ext cx="5870957" cy="3298222"/>
          </a:xfrm>
          <a:prstGeom prst="rect">
            <a:avLst/>
          </a:prstGeom>
        </p:spPr>
      </p:pic>
    </p:spTree>
    <p:extLst>
      <p:ext uri="{BB962C8B-B14F-4D97-AF65-F5344CB8AC3E}">
        <p14:creationId xmlns:p14="http://schemas.microsoft.com/office/powerpoint/2010/main" val="2085491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Recommendations for professional development in EOL care include the following</a:t>
            </a:r>
          </a:p>
        </p:txBody>
      </p:sp>
      <p:sp>
        <p:nvSpPr>
          <p:cNvPr id="3" name="Content Placeholder 2"/>
          <p:cNvSpPr>
            <a:spLocks noGrp="1"/>
          </p:cNvSpPr>
          <p:nvPr>
            <p:ph idx="1"/>
          </p:nvPr>
        </p:nvSpPr>
        <p:spPr/>
        <p:txBody>
          <a:bodyPr>
            <a:normAutofit fontScale="70000" lnSpcReduction="20000"/>
          </a:bodyPr>
          <a:lstStyle/>
          <a:p>
            <a:r>
              <a:rPr lang="en-GB" dirty="0"/>
              <a:t>Integrate palliative care into your daily practice – ask a member of your palliative care team to attend clinics, ward rounds and multidisciplinary team meetings, especially in areas with a high proportion of patients who require palliative care</a:t>
            </a:r>
          </a:p>
          <a:p>
            <a:r>
              <a:rPr lang="en-GB" dirty="0"/>
              <a:t>Actively incorporate feedback from patients and carers to guide your professional development; for example, use patient or carer surveys or personal reflection</a:t>
            </a:r>
          </a:p>
          <a:p>
            <a:r>
              <a:rPr lang="en-GB" dirty="0"/>
              <a:t>Refer to your local palliative care guidelines for quick reference and a stepwise management guide to common palliative care problems.</a:t>
            </a:r>
          </a:p>
          <a:p>
            <a:r>
              <a:rPr lang="en-GB" dirty="0"/>
              <a:t>Include at least one learning event on ‘end-of-life care’ within a 5-year continuing professional development (CPD) cycle</a:t>
            </a:r>
          </a:p>
          <a:p>
            <a:r>
              <a:rPr lang="en-GB" dirty="0"/>
              <a:t>The e-learning programme End of Life Care for All (e-ELCA) aims to enhance the training and education of the health and social care workforce</a:t>
            </a:r>
          </a:p>
        </p:txBody>
      </p:sp>
    </p:spTree>
    <p:extLst>
      <p:ext uri="{BB962C8B-B14F-4D97-AF65-F5344CB8AC3E}">
        <p14:creationId xmlns:p14="http://schemas.microsoft.com/office/powerpoint/2010/main" val="158810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r>
              <a:rPr lang="en-GB" sz="3600" dirty="0"/>
              <a:t>Factors that may indicate that dying is imminent in a patient with a progressive underlying condition with limited/no reversibility </a:t>
            </a:r>
          </a:p>
        </p:txBody>
      </p:sp>
      <p:sp>
        <p:nvSpPr>
          <p:cNvPr id="3" name="Content Placeholder 2"/>
          <p:cNvSpPr>
            <a:spLocks noGrp="1"/>
          </p:cNvSpPr>
          <p:nvPr>
            <p:ph idx="1"/>
          </p:nvPr>
        </p:nvSpPr>
        <p:spPr>
          <a:xfrm>
            <a:off x="457200" y="3140968"/>
            <a:ext cx="8229600" cy="2985195"/>
          </a:xfrm>
        </p:spPr>
        <p:txBody>
          <a:bodyPr/>
          <a:lstStyle/>
          <a:p>
            <a:r>
              <a:rPr lang="en-GB" dirty="0"/>
              <a:t>Bedbound </a:t>
            </a:r>
          </a:p>
          <a:p>
            <a:r>
              <a:rPr lang="en-GB" dirty="0"/>
              <a:t>Drowsiness, impaired cognition </a:t>
            </a:r>
          </a:p>
          <a:p>
            <a:r>
              <a:rPr lang="en-GB" dirty="0"/>
              <a:t>Difficulty taking oral medications </a:t>
            </a:r>
          </a:p>
          <a:p>
            <a:r>
              <a:rPr lang="en-GB" dirty="0"/>
              <a:t>Reduced food and fluid intake </a:t>
            </a:r>
          </a:p>
          <a:p>
            <a:r>
              <a:rPr lang="en-GB" dirty="0"/>
              <a:t>Increasing symptom burden</a:t>
            </a:r>
          </a:p>
        </p:txBody>
      </p:sp>
    </p:spTree>
    <p:extLst>
      <p:ext uri="{BB962C8B-B14F-4D97-AF65-F5344CB8AC3E}">
        <p14:creationId xmlns:p14="http://schemas.microsoft.com/office/powerpoint/2010/main" val="262588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D68FB09B-0ACB-4715-8FCB-D96B3A2CB2F5}"/>
              </a:ext>
            </a:extLst>
          </p:cNvPr>
          <p:cNvSpPr>
            <a:spLocks noGrp="1"/>
          </p:cNvSpPr>
          <p:nvPr>
            <p:ph type="ctrTitle"/>
          </p:nvPr>
        </p:nvSpPr>
        <p:spPr/>
        <p:txBody>
          <a:bodyPr/>
          <a:lstStyle/>
          <a:p>
            <a:r>
              <a:rPr lang="en-GB" altLang="en-US"/>
              <a:t>Crisis management in patients with end stage dementia</a:t>
            </a:r>
          </a:p>
        </p:txBody>
      </p:sp>
      <p:sp>
        <p:nvSpPr>
          <p:cNvPr id="3" name="Subtitle 2">
            <a:extLst>
              <a:ext uri="{FF2B5EF4-FFF2-40B4-BE49-F238E27FC236}">
                <a16:creationId xmlns:a16="http://schemas.microsoft.com/office/drawing/2014/main" id="{AA00E02D-6A31-4E37-8B0A-3B23A00E5301}"/>
              </a:ext>
            </a:extLst>
          </p:cNvPr>
          <p:cNvSpPr>
            <a:spLocks noGrp="1"/>
          </p:cNvSpPr>
          <p:nvPr>
            <p:ph type="subTitle" idx="1"/>
          </p:nvPr>
        </p:nvSpPr>
        <p:spPr/>
        <p:txBody>
          <a:bodyPr/>
          <a:lstStyle/>
          <a:p>
            <a:pPr>
              <a:defRPr/>
            </a:pPr>
            <a:endParaRPr lang="en-GB" dirty="0"/>
          </a:p>
        </p:txBody>
      </p:sp>
      <p:pic>
        <p:nvPicPr>
          <p:cNvPr id="38916" name="Picture 4">
            <a:extLst>
              <a:ext uri="{FF2B5EF4-FFF2-40B4-BE49-F238E27FC236}">
                <a16:creationId xmlns:a16="http://schemas.microsoft.com/office/drawing/2014/main" id="{C7C323F0-A25B-448F-BC5C-280215DD8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4235450"/>
            <a:ext cx="276225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30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A5440-1B98-4BE6-8B1D-131677DFB83D}"/>
              </a:ext>
            </a:extLst>
          </p:cNvPr>
          <p:cNvSpPr>
            <a:spLocks noGrp="1"/>
          </p:cNvSpPr>
          <p:nvPr>
            <p:ph type="title"/>
          </p:nvPr>
        </p:nvSpPr>
        <p:spPr/>
        <p:txBody>
          <a:bodyPr/>
          <a:lstStyle/>
          <a:p>
            <a:r>
              <a:rPr lang="en-GB" dirty="0"/>
              <a:t>Gwen</a:t>
            </a:r>
          </a:p>
        </p:txBody>
      </p:sp>
      <p:sp>
        <p:nvSpPr>
          <p:cNvPr id="3" name="Content Placeholder 2">
            <a:extLst>
              <a:ext uri="{FF2B5EF4-FFF2-40B4-BE49-F238E27FC236}">
                <a16:creationId xmlns:a16="http://schemas.microsoft.com/office/drawing/2014/main" id="{82242BAC-04BC-4553-AEFC-D6733A0166E4}"/>
              </a:ext>
            </a:extLst>
          </p:cNvPr>
          <p:cNvSpPr>
            <a:spLocks noGrp="1"/>
          </p:cNvSpPr>
          <p:nvPr>
            <p:ph idx="1"/>
          </p:nvPr>
        </p:nvSpPr>
        <p:spPr/>
        <p:txBody>
          <a:bodyPr/>
          <a:lstStyle/>
          <a:p>
            <a:pPr marL="0" indent="0">
              <a:buNone/>
            </a:pPr>
            <a:r>
              <a:rPr lang="en-GB" i="1" dirty="0"/>
              <a:t>Current medication: warfarin (INR in range), mirtazapine 15mg od, omeprazole 40mg od, lactulose 10ml </a:t>
            </a:r>
            <a:r>
              <a:rPr lang="en-GB" i="1" dirty="0" err="1"/>
              <a:t>qds</a:t>
            </a:r>
            <a:r>
              <a:rPr lang="en-GB" i="1" dirty="0"/>
              <a:t>, </a:t>
            </a:r>
            <a:r>
              <a:rPr lang="en-GB" i="1" dirty="0" err="1"/>
              <a:t>fortisip</a:t>
            </a:r>
            <a:r>
              <a:rPr lang="en-GB" i="1" dirty="0"/>
              <a:t>, atorvastatin 40mg od, </a:t>
            </a:r>
            <a:r>
              <a:rPr lang="en-GB" i="1" dirty="0" err="1"/>
              <a:t>AdCal</a:t>
            </a:r>
            <a:r>
              <a:rPr lang="en-GB" i="1" dirty="0"/>
              <a:t> D3 od</a:t>
            </a:r>
          </a:p>
          <a:p>
            <a:r>
              <a:rPr lang="en-GB" dirty="0"/>
              <a:t>What is the prognosis here?</a:t>
            </a:r>
          </a:p>
          <a:p>
            <a:r>
              <a:rPr lang="en-GB" dirty="0"/>
              <a:t>What is an appropriate management of her likely aspiration pneumonia in these circumstances? Consider her current medication</a:t>
            </a:r>
          </a:p>
          <a:p>
            <a:pPr marL="0" indent="0">
              <a:buNone/>
            </a:pPr>
            <a:endParaRPr lang="en-GB" dirty="0"/>
          </a:p>
        </p:txBody>
      </p:sp>
    </p:spTree>
    <p:extLst>
      <p:ext uri="{BB962C8B-B14F-4D97-AF65-F5344CB8AC3E}">
        <p14:creationId xmlns:p14="http://schemas.microsoft.com/office/powerpoint/2010/main" val="185019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728190A8-E592-4EEC-AE3A-2BA1B0EE5ECA}"/>
              </a:ext>
            </a:extLst>
          </p:cNvPr>
          <p:cNvSpPr>
            <a:spLocks noGrp="1"/>
          </p:cNvSpPr>
          <p:nvPr>
            <p:ph type="title"/>
          </p:nvPr>
        </p:nvSpPr>
        <p:spPr/>
        <p:txBody>
          <a:bodyPr/>
          <a:lstStyle/>
          <a:p>
            <a:pPr algn="r"/>
            <a:r>
              <a:rPr lang="en-GB" altLang="en-US"/>
              <a:t>Indicators of advanced dementia</a:t>
            </a:r>
            <a:br>
              <a:rPr lang="en-GB" altLang="en-US"/>
            </a:br>
            <a:r>
              <a:rPr lang="en-GB" altLang="en-US" sz="1800"/>
              <a:t>GSF 2006</a:t>
            </a:r>
          </a:p>
        </p:txBody>
      </p:sp>
      <p:sp>
        <p:nvSpPr>
          <p:cNvPr id="3" name="Content Placeholder 2">
            <a:extLst>
              <a:ext uri="{FF2B5EF4-FFF2-40B4-BE49-F238E27FC236}">
                <a16:creationId xmlns:a16="http://schemas.microsoft.com/office/drawing/2014/main" id="{69A64070-5646-48F5-992C-898A390A6E20}"/>
              </a:ext>
            </a:extLst>
          </p:cNvPr>
          <p:cNvSpPr>
            <a:spLocks noGrp="1"/>
          </p:cNvSpPr>
          <p:nvPr>
            <p:ph idx="1"/>
          </p:nvPr>
        </p:nvSpPr>
        <p:spPr/>
        <p:txBody>
          <a:bodyPr rtlCol="0">
            <a:normAutofit fontScale="85000" lnSpcReduction="20000"/>
          </a:bodyPr>
          <a:lstStyle/>
          <a:p>
            <a:pPr fontAlgn="auto">
              <a:spcAft>
                <a:spcPts val="0"/>
              </a:spcAft>
              <a:defRPr/>
            </a:pPr>
            <a:r>
              <a:rPr lang="en-GB" dirty="0"/>
              <a:t>Unable to walk without assistance, and</a:t>
            </a:r>
          </a:p>
          <a:p>
            <a:pPr fontAlgn="auto">
              <a:spcAft>
                <a:spcPts val="0"/>
              </a:spcAft>
              <a:defRPr/>
            </a:pPr>
            <a:r>
              <a:rPr lang="en-GB" dirty="0"/>
              <a:t>Urinary and faecal incontinence, and</a:t>
            </a:r>
          </a:p>
          <a:p>
            <a:pPr fontAlgn="auto">
              <a:spcAft>
                <a:spcPts val="0"/>
              </a:spcAft>
              <a:defRPr/>
            </a:pPr>
            <a:r>
              <a:rPr lang="en-GB" dirty="0"/>
              <a:t>No consistently meaningful verbal communication, and</a:t>
            </a:r>
          </a:p>
          <a:p>
            <a:pPr lvl="1" fontAlgn="auto">
              <a:spcAft>
                <a:spcPts val="0"/>
              </a:spcAft>
              <a:defRPr/>
            </a:pPr>
            <a:r>
              <a:rPr lang="en-GB" dirty="0"/>
              <a:t>Unable to dress without assistance</a:t>
            </a:r>
          </a:p>
          <a:p>
            <a:pPr lvl="1" fontAlgn="auto">
              <a:spcAft>
                <a:spcPts val="0"/>
              </a:spcAft>
              <a:defRPr/>
            </a:pPr>
            <a:r>
              <a:rPr lang="en-GB" dirty="0" err="1"/>
              <a:t>Barthel</a:t>
            </a:r>
            <a:r>
              <a:rPr lang="en-GB" dirty="0"/>
              <a:t> score &lt; 3</a:t>
            </a:r>
          </a:p>
          <a:p>
            <a:pPr lvl="1" fontAlgn="auto">
              <a:spcAft>
                <a:spcPts val="0"/>
              </a:spcAft>
              <a:defRPr/>
            </a:pPr>
            <a:r>
              <a:rPr lang="en-GB" dirty="0"/>
              <a:t>Reduced ability to perform activities of daily living</a:t>
            </a:r>
          </a:p>
          <a:p>
            <a:pPr marL="457200" lvl="1" indent="0" fontAlgn="auto">
              <a:spcAft>
                <a:spcPts val="0"/>
              </a:spcAft>
              <a:buFont typeface="Arial" panose="020B0604020202020204" pitchFamily="34" charset="0"/>
              <a:buNone/>
              <a:defRPr/>
            </a:pPr>
            <a:endParaRPr lang="en-GB" dirty="0"/>
          </a:p>
          <a:p>
            <a:pPr fontAlgn="auto">
              <a:spcAft>
                <a:spcPts val="0"/>
              </a:spcAft>
              <a:defRPr/>
            </a:pPr>
            <a:r>
              <a:rPr lang="en-GB" dirty="0"/>
              <a:t>Plus any one of the following:</a:t>
            </a:r>
          </a:p>
          <a:p>
            <a:pPr lvl="1" fontAlgn="auto">
              <a:spcAft>
                <a:spcPts val="0"/>
              </a:spcAft>
              <a:defRPr/>
            </a:pPr>
            <a:r>
              <a:rPr lang="en-GB" dirty="0"/>
              <a:t>10% weight loss in previous six months without other causes, Pyelonephritis or UTI, Serum albumin 25 g/l, Severe pressure scores </a:t>
            </a:r>
            <a:r>
              <a:rPr lang="en-GB" dirty="0" err="1"/>
              <a:t>eg</a:t>
            </a:r>
            <a:r>
              <a:rPr lang="en-GB" dirty="0"/>
              <a:t> stage III / IV, Recurrent fevers, Reduced oral intake / weight loss, Aspiration pneumonia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5CC1D-21C1-4367-B37E-6D8B34DFBFA3}"/>
              </a:ext>
            </a:extLst>
          </p:cNvPr>
          <p:cNvSpPr>
            <a:spLocks noGrp="1"/>
          </p:cNvSpPr>
          <p:nvPr>
            <p:ph type="title"/>
          </p:nvPr>
        </p:nvSpPr>
        <p:spPr/>
        <p:txBody>
          <a:bodyPr/>
          <a:lstStyle/>
          <a:p>
            <a:r>
              <a:rPr lang="en-GB" dirty="0"/>
              <a:t>Deprescribing in palliative care</a:t>
            </a:r>
          </a:p>
        </p:txBody>
      </p:sp>
      <p:sp>
        <p:nvSpPr>
          <p:cNvPr id="3" name="Content Placeholder 2">
            <a:extLst>
              <a:ext uri="{FF2B5EF4-FFF2-40B4-BE49-F238E27FC236}">
                <a16:creationId xmlns:a16="http://schemas.microsoft.com/office/drawing/2014/main" id="{5E05228D-8156-4CDE-8148-030454D249E5}"/>
              </a:ext>
            </a:extLst>
          </p:cNvPr>
          <p:cNvSpPr>
            <a:spLocks noGrp="1"/>
          </p:cNvSpPr>
          <p:nvPr>
            <p:ph idx="1"/>
          </p:nvPr>
        </p:nvSpPr>
        <p:spPr/>
        <p:txBody>
          <a:bodyPr>
            <a:normAutofit/>
          </a:bodyPr>
          <a:lstStyle/>
          <a:p>
            <a:pPr marL="0" indent="0">
              <a:buNone/>
            </a:pPr>
            <a:r>
              <a:rPr lang="en-GB" sz="2000" dirty="0">
                <a:hlinkClick r:id="rId3"/>
              </a:rPr>
              <a:t>Deprescribing in palliative care | RCP Journals</a:t>
            </a:r>
            <a:endParaRPr lang="en-GB" sz="2000" dirty="0"/>
          </a:p>
          <a:p>
            <a:pPr marL="0" indent="0">
              <a:buNone/>
            </a:pPr>
            <a:r>
              <a:rPr lang="pt-BR" sz="1200" b="0" i="0" dirty="0">
                <a:solidFill>
                  <a:srgbClr val="333333"/>
                </a:solidFill>
                <a:effectLst/>
                <a:latin typeface="FS Albert Regular"/>
              </a:rPr>
              <a:t>DOI: https://doi.org/10.7861/clinmedicine.19-4-311</a:t>
            </a:r>
            <a:endParaRPr lang="en-GB" sz="2000" dirty="0"/>
          </a:p>
        </p:txBody>
      </p:sp>
      <p:pic>
        <p:nvPicPr>
          <p:cNvPr id="5" name="Picture 4" descr="Graphical user interface, application, Word&#10;&#10;Description automatically generated">
            <a:extLst>
              <a:ext uri="{FF2B5EF4-FFF2-40B4-BE49-F238E27FC236}">
                <a16:creationId xmlns:a16="http://schemas.microsoft.com/office/drawing/2014/main" id="{748AD51F-40E0-4AC9-90A0-36D774B1AECC}"/>
              </a:ext>
            </a:extLst>
          </p:cNvPr>
          <p:cNvPicPr>
            <a:picLocks noChangeAspect="1"/>
          </p:cNvPicPr>
          <p:nvPr/>
        </p:nvPicPr>
        <p:blipFill rotWithShape="1">
          <a:blip r:embed="rId4"/>
          <a:srcRect l="75987" t="36000" r="12201" b="36000"/>
          <a:stretch/>
        </p:blipFill>
        <p:spPr>
          <a:xfrm>
            <a:off x="432048" y="2327010"/>
            <a:ext cx="4608512" cy="3072341"/>
          </a:xfrm>
          <a:prstGeom prst="rect">
            <a:avLst/>
          </a:prstGeom>
        </p:spPr>
      </p:pic>
      <p:pic>
        <p:nvPicPr>
          <p:cNvPr id="9" name="Picture 8" descr="Graphical user interface, application, Word&#10;&#10;Description automatically generated">
            <a:extLst>
              <a:ext uri="{FF2B5EF4-FFF2-40B4-BE49-F238E27FC236}">
                <a16:creationId xmlns:a16="http://schemas.microsoft.com/office/drawing/2014/main" id="{ABC84757-8E6F-4AFB-8EB3-9DF1B9177F02}"/>
              </a:ext>
            </a:extLst>
          </p:cNvPr>
          <p:cNvPicPr>
            <a:picLocks noChangeAspect="1"/>
          </p:cNvPicPr>
          <p:nvPr/>
        </p:nvPicPr>
        <p:blipFill rotWithShape="1">
          <a:blip r:embed="rId5"/>
          <a:srcRect l="62600" t="24801" r="24433" b="41599"/>
          <a:stretch/>
        </p:blipFill>
        <p:spPr>
          <a:xfrm>
            <a:off x="611560" y="2772079"/>
            <a:ext cx="4824536" cy="3515684"/>
          </a:xfrm>
          <a:prstGeom prst="rect">
            <a:avLst/>
          </a:prstGeom>
        </p:spPr>
      </p:pic>
    </p:spTree>
    <p:extLst>
      <p:ext uri="{BB962C8B-B14F-4D97-AF65-F5344CB8AC3E}">
        <p14:creationId xmlns:p14="http://schemas.microsoft.com/office/powerpoint/2010/main" val="3511489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12082</TotalTime>
  <Words>3697</Words>
  <Application>Microsoft Macintosh PowerPoint</Application>
  <PresentationFormat>On-screen Show (4:3)</PresentationFormat>
  <Paragraphs>296</Paragraphs>
  <Slides>49</Slides>
  <Notes>27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49</vt:i4>
      </vt:variant>
    </vt:vector>
  </HeadingPairs>
  <TitlesOfParts>
    <vt:vector size="62" baseType="lpstr">
      <vt:lpstr>-apple-system</vt:lpstr>
      <vt:lpstr>Arial</vt:lpstr>
      <vt:lpstr>Calibri</vt:lpstr>
      <vt:lpstr>Calibri Light</vt:lpstr>
      <vt:lpstr>FS Albert Regular</vt:lpstr>
      <vt:lpstr>Geomanist Regular</vt:lpstr>
      <vt:lpstr>Symbol</vt:lpstr>
      <vt:lpstr>Times New Roman</vt:lpstr>
      <vt:lpstr>Wingdings</vt:lpstr>
      <vt:lpstr>Office Theme</vt:lpstr>
      <vt:lpstr>1_Office Theme</vt:lpstr>
      <vt:lpstr>2_Office Theme</vt:lpstr>
      <vt:lpstr>3_Office Theme</vt:lpstr>
      <vt:lpstr>Palliative Care in Acute Medicine</vt:lpstr>
      <vt:lpstr>Aim of afternoon</vt:lpstr>
      <vt:lpstr>PowerPoint Presentation</vt:lpstr>
      <vt:lpstr>PowerPoint Presentation</vt:lpstr>
      <vt:lpstr>  Factors that may indicate that dying is imminent in a patient with a progressive underlying condition with limited/no reversibility </vt:lpstr>
      <vt:lpstr>Crisis management in patients with end stage dementia</vt:lpstr>
      <vt:lpstr>Gwen</vt:lpstr>
      <vt:lpstr>Indicators of advanced dementia GSF 2006</vt:lpstr>
      <vt:lpstr>Deprescribing in palliative care</vt:lpstr>
      <vt:lpstr>Feeding difficulties</vt:lpstr>
      <vt:lpstr>Feeding difficulties</vt:lpstr>
      <vt:lpstr>Feeding difficulties: references</vt:lpstr>
      <vt:lpstr>What makes a good discharge summary for a patient with palliative care needs?</vt:lpstr>
      <vt:lpstr>An unexpected death</vt:lpstr>
      <vt:lpstr>Mei</vt:lpstr>
      <vt:lpstr>Diabetes at the end of life</vt:lpstr>
      <vt:lpstr>PowerPoint Presentation</vt:lpstr>
      <vt:lpstr>PowerPoint Presentation</vt:lpstr>
      <vt:lpstr>PowerPoint Presentation</vt:lpstr>
      <vt:lpstr>PowerPoint Presentation</vt:lpstr>
      <vt:lpstr>Principles of DNACPR Decision Making </vt:lpstr>
      <vt:lpstr>What is CPR?</vt:lpstr>
      <vt:lpstr>Risks of CPR:</vt:lpstr>
      <vt:lpstr>Survival to discharge rates in hospital after CPR?</vt:lpstr>
      <vt:lpstr>Most recent statistics show worse at weekends and nights (Resuscitation Council UK, 2016 )</vt:lpstr>
      <vt:lpstr>Age influences survival </vt:lpstr>
      <vt:lpstr>Cancer influences survival </vt:lpstr>
      <vt:lpstr>What influences survival after CPR attempt? </vt:lpstr>
      <vt:lpstr>Patients likely to benefit from CPR: </vt:lpstr>
      <vt:lpstr> </vt:lpstr>
      <vt:lpstr>When and how to discuss DNACPR decisions with patients - Tracey v Cambridge university hospitals NHS FT 2014 </vt:lpstr>
      <vt:lpstr>In Summary</vt:lpstr>
      <vt:lpstr>Guidance from: General Medical Council (2010), NICE (2015), Resuscitation Council (2017)</vt:lpstr>
      <vt:lpstr>True/False</vt:lpstr>
      <vt:lpstr>Once an individual has lost capacity to make an advance decision no one else can make an advance decision on their behalf </vt:lpstr>
      <vt:lpstr>Which of the following factors must be taken into account when making a best interests decision for an adult who lacks capacity? </vt:lpstr>
      <vt:lpstr>PowerPoint Presentation</vt:lpstr>
      <vt:lpstr>Approaching the end of life with cancer</vt:lpstr>
      <vt:lpstr>David</vt:lpstr>
      <vt:lpstr>Fentanyl patches</vt:lpstr>
      <vt:lpstr>Management of bone pain</vt:lpstr>
      <vt:lpstr>Suggestions for starting a conversation about future care </vt:lpstr>
      <vt:lpstr>Suggestions for starting a conversation about future care</vt:lpstr>
      <vt:lpstr>PowerPoint Presentation</vt:lpstr>
      <vt:lpstr>Trainee safeguards – using Real Talk video clips in online, streamed training </vt:lpstr>
      <vt:lpstr> Specialist Palliative Care –  who are we and what can we do for you?</vt:lpstr>
      <vt:lpstr>PowerPoint Presentation</vt:lpstr>
      <vt:lpstr>Review </vt:lpstr>
      <vt:lpstr>Recommendations for professional development in EOL care include the following</vt:lpstr>
    </vt:vector>
  </TitlesOfParts>
  <Company>DHFT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England</dc:creator>
  <cp:lastModifiedBy>Nicola Cooper</cp:lastModifiedBy>
  <cp:revision>22</cp:revision>
  <dcterms:created xsi:type="dcterms:W3CDTF">2021-09-06T15:16:38Z</dcterms:created>
  <dcterms:modified xsi:type="dcterms:W3CDTF">2021-09-28T10:51:24Z</dcterms:modified>
</cp:coreProperties>
</file>