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3.xml" ContentType="application/vnd.openxmlformats-officedocument.presentationml.tags+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handoutMasterIdLst>
    <p:handoutMasterId r:id="rId55"/>
  </p:handoutMasterIdLst>
  <p:sldIdLst>
    <p:sldId id="256" r:id="rId2"/>
    <p:sldId id="440" r:id="rId3"/>
    <p:sldId id="376" r:id="rId4"/>
    <p:sldId id="413" r:id="rId5"/>
    <p:sldId id="457" r:id="rId6"/>
    <p:sldId id="446" r:id="rId7"/>
    <p:sldId id="441" r:id="rId8"/>
    <p:sldId id="437" r:id="rId9"/>
    <p:sldId id="407" r:id="rId10"/>
    <p:sldId id="416" r:id="rId11"/>
    <p:sldId id="410" r:id="rId12"/>
    <p:sldId id="442" r:id="rId13"/>
    <p:sldId id="443" r:id="rId14"/>
    <p:sldId id="444" r:id="rId15"/>
    <p:sldId id="445" r:id="rId16"/>
    <p:sldId id="415" r:id="rId17"/>
    <p:sldId id="418" r:id="rId18"/>
    <p:sldId id="409" r:id="rId19"/>
    <p:sldId id="455" r:id="rId20"/>
    <p:sldId id="341" r:id="rId21"/>
    <p:sldId id="414" r:id="rId22"/>
    <p:sldId id="420" r:id="rId23"/>
    <p:sldId id="408" r:id="rId24"/>
    <p:sldId id="411" r:id="rId25"/>
    <p:sldId id="412" r:id="rId26"/>
    <p:sldId id="438" r:id="rId27"/>
    <p:sldId id="439" r:id="rId28"/>
    <p:sldId id="421" r:id="rId29"/>
    <p:sldId id="456" r:id="rId30"/>
    <p:sldId id="419" r:id="rId31"/>
    <p:sldId id="429" r:id="rId32"/>
    <p:sldId id="417" r:id="rId33"/>
    <p:sldId id="454" r:id="rId34"/>
    <p:sldId id="430" r:id="rId35"/>
    <p:sldId id="451" r:id="rId36"/>
    <p:sldId id="431" r:id="rId37"/>
    <p:sldId id="452" r:id="rId38"/>
    <p:sldId id="423" r:id="rId39"/>
    <p:sldId id="435" r:id="rId40"/>
    <p:sldId id="447" r:id="rId41"/>
    <p:sldId id="448" r:id="rId42"/>
    <p:sldId id="406" r:id="rId43"/>
    <p:sldId id="449" r:id="rId44"/>
    <p:sldId id="434" r:id="rId45"/>
    <p:sldId id="450" r:id="rId46"/>
    <p:sldId id="427" r:id="rId47"/>
    <p:sldId id="453" r:id="rId48"/>
    <p:sldId id="428" r:id="rId49"/>
    <p:sldId id="425" r:id="rId50"/>
    <p:sldId id="426" r:id="rId51"/>
    <p:sldId id="422" r:id="rId52"/>
    <p:sldId id="436"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2631" autoAdjust="0"/>
  </p:normalViewPr>
  <p:slideViewPr>
    <p:cSldViewPr snapToGrid="0" snapToObjects="1">
      <p:cViewPr varScale="1">
        <p:scale>
          <a:sx n="112" d="100"/>
          <a:sy n="112" d="100"/>
        </p:scale>
        <p:origin x="1544" y="192"/>
      </p:cViewPr>
      <p:guideLst>
        <p:guide orient="horz" pos="2160"/>
        <p:guide pos="2880"/>
      </p:guideLst>
    </p:cSldViewPr>
  </p:slideViewPr>
  <p:notesTextViewPr>
    <p:cViewPr>
      <p:scale>
        <a:sx n="100" d="100"/>
        <a:sy n="100" d="100"/>
      </p:scale>
      <p:origin x="0" y="0"/>
    </p:cViewPr>
  </p:notesTextViewPr>
  <p:sorterViewPr>
    <p:cViewPr>
      <p:scale>
        <a:sx n="1" d="1"/>
        <a:sy n="1" d="1"/>
      </p:scale>
      <p:origin x="0" y="6720"/>
    </p:cViewPr>
  </p:sorterViewPr>
  <p:notesViewPr>
    <p:cSldViewPr snapToGrid="0" snapToObjects="1">
      <p:cViewPr varScale="1">
        <p:scale>
          <a:sx n="95" d="100"/>
          <a:sy n="95" d="100"/>
        </p:scale>
        <p:origin x="372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48993D-3EDA-834F-B67F-FCFB0B01259E}" type="datetimeFigureOut">
              <a:rPr lang="en-US" smtClean="0"/>
              <a:t>1/28/21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B04CDB-02EB-A04A-919A-4178ED1E123A}" type="slidenum">
              <a:rPr lang="en-US" smtClean="0"/>
              <a:t>‹#›</a:t>
            </a:fld>
            <a:endParaRPr lang="en-US"/>
          </a:p>
        </p:txBody>
      </p:sp>
    </p:spTree>
    <p:extLst>
      <p:ext uri="{BB962C8B-B14F-4D97-AF65-F5344CB8AC3E}">
        <p14:creationId xmlns:p14="http://schemas.microsoft.com/office/powerpoint/2010/main" val="1581070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6E5A53-4BAD-7049-9503-D605A8910741}" type="datetimeFigureOut">
              <a:rPr lang="en-US" smtClean="0"/>
              <a:t>1/28/21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52892D-4333-EF4E-BBD3-49CD0B3E1F59}" type="slidenum">
              <a:rPr lang="en-US" smtClean="0"/>
              <a:t>‹#›</a:t>
            </a:fld>
            <a:endParaRPr lang="en-US"/>
          </a:p>
        </p:txBody>
      </p:sp>
    </p:spTree>
    <p:extLst>
      <p:ext uri="{BB962C8B-B14F-4D97-AF65-F5344CB8AC3E}">
        <p14:creationId xmlns:p14="http://schemas.microsoft.com/office/powerpoint/2010/main" val="30058148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52892D-4333-EF4E-BBD3-49CD0B3E1F59}" type="slidenum">
              <a:rPr lang="en-US" smtClean="0"/>
              <a:t>1</a:t>
            </a:fld>
            <a:endParaRPr lang="en-US"/>
          </a:p>
        </p:txBody>
      </p:sp>
    </p:spTree>
    <p:extLst>
      <p:ext uri="{BB962C8B-B14F-4D97-AF65-F5344CB8AC3E}">
        <p14:creationId xmlns:p14="http://schemas.microsoft.com/office/powerpoint/2010/main" val="3027852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the Mental</a:t>
            </a:r>
            <a:r>
              <a:rPr lang="en-GB" baseline="0" dirty="0"/>
              <a:t> Health Act code of practice.</a:t>
            </a:r>
          </a:p>
          <a:p>
            <a:r>
              <a:rPr lang="en-GB" baseline="0" dirty="0"/>
              <a:t>Every adult of sound mind as a right to determine what shall be done with their own body. Any clinician who performs an op/procedure without consent is guilty of trespass(civil wrong) and assault (criminal act). This does not apply in an emergency if the </a:t>
            </a:r>
            <a:r>
              <a:rPr lang="en-GB" baseline="0" dirty="0" err="1"/>
              <a:t>pt</a:t>
            </a:r>
            <a:r>
              <a:rPr lang="en-GB" baseline="0" dirty="0"/>
              <a:t> is unable to consent and it it necessary to perform the procedure before consent can be obtained.</a:t>
            </a:r>
          </a:p>
          <a:p>
            <a:r>
              <a:rPr lang="en-GB" baseline="0" dirty="0"/>
              <a:t>Several judgments have upheld the right of people with capacity to refuse consent ‘even if the reasons appear to be irrational and regardless of the wisdom of consequences of the decision. The decision does not have to be justified to anyone. The fact that the intervention is well meaning or therapeutic makes no difference.’ These judgements assert the principle of autonomy.</a:t>
            </a:r>
          </a:p>
          <a:p>
            <a:r>
              <a:rPr lang="en-GB" baseline="0" dirty="0"/>
              <a:t>However, things are not so black and white in reality – an irrational refusal could be a sign of difficulty with decision-making capacity. Assessment of capacity can sometimes be difficult.</a:t>
            </a:r>
          </a:p>
          <a:p>
            <a:r>
              <a:rPr lang="en-GB" baseline="0" dirty="0"/>
              <a:t>Patients have the right to refuse </a:t>
            </a:r>
            <a:r>
              <a:rPr lang="en-GB" b="1" baseline="0" dirty="0"/>
              <a:t>all or part </a:t>
            </a:r>
            <a:r>
              <a:rPr lang="en-GB" baseline="0" dirty="0"/>
              <a:t>of a treatment, it is not an ‘all or nothing’ issue.</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11</a:t>
            </a:fld>
            <a:endParaRPr lang="en-US"/>
          </a:p>
        </p:txBody>
      </p:sp>
    </p:spTree>
    <p:extLst>
      <p:ext uri="{BB962C8B-B14F-4D97-AF65-F5344CB8AC3E}">
        <p14:creationId xmlns:p14="http://schemas.microsoft.com/office/powerpoint/2010/main" val="1701039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GMC GUIDANCE (not Law – but in response to recent Legal rulings in Courts).</a:t>
            </a:r>
          </a:p>
        </p:txBody>
      </p:sp>
      <p:sp>
        <p:nvSpPr>
          <p:cNvPr id="4" name="Slide Number Placeholder 3"/>
          <p:cNvSpPr>
            <a:spLocks noGrp="1"/>
          </p:cNvSpPr>
          <p:nvPr>
            <p:ph type="sldNum" sz="quarter" idx="5"/>
          </p:nvPr>
        </p:nvSpPr>
        <p:spPr/>
        <p:txBody>
          <a:bodyPr/>
          <a:lstStyle/>
          <a:p>
            <a:fld id="{D952892D-4333-EF4E-BBD3-49CD0B3E1F59}" type="slidenum">
              <a:rPr lang="en-US" smtClean="0"/>
              <a:t>12</a:t>
            </a:fld>
            <a:endParaRPr lang="en-US"/>
          </a:p>
        </p:txBody>
      </p:sp>
    </p:spTree>
    <p:extLst>
      <p:ext uri="{BB962C8B-B14F-4D97-AF65-F5344CB8AC3E}">
        <p14:creationId xmlns:p14="http://schemas.microsoft.com/office/powerpoint/2010/main" val="3718850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52892D-4333-EF4E-BBD3-49CD0B3E1F59}" type="slidenum">
              <a:rPr lang="en-US" smtClean="0"/>
              <a:t>13</a:t>
            </a:fld>
            <a:endParaRPr lang="en-US"/>
          </a:p>
        </p:txBody>
      </p:sp>
    </p:spTree>
    <p:extLst>
      <p:ext uri="{BB962C8B-B14F-4D97-AF65-F5344CB8AC3E}">
        <p14:creationId xmlns:p14="http://schemas.microsoft.com/office/powerpoint/2010/main" val="3445286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52892D-4333-EF4E-BBD3-49CD0B3E1F59}" type="slidenum">
              <a:rPr lang="en-US" smtClean="0"/>
              <a:t>14</a:t>
            </a:fld>
            <a:endParaRPr lang="en-US"/>
          </a:p>
        </p:txBody>
      </p:sp>
    </p:spTree>
    <p:extLst>
      <p:ext uri="{BB962C8B-B14F-4D97-AF65-F5344CB8AC3E}">
        <p14:creationId xmlns:p14="http://schemas.microsoft.com/office/powerpoint/2010/main" val="330234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52892D-4333-EF4E-BBD3-49CD0B3E1F59}" type="slidenum">
              <a:rPr lang="en-US" smtClean="0"/>
              <a:t>15</a:t>
            </a:fld>
            <a:endParaRPr lang="en-US"/>
          </a:p>
        </p:txBody>
      </p:sp>
    </p:spTree>
    <p:extLst>
      <p:ext uri="{BB962C8B-B14F-4D97-AF65-F5344CB8AC3E}">
        <p14:creationId xmlns:p14="http://schemas.microsoft.com/office/powerpoint/2010/main" val="2177867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what Common</a:t>
            </a:r>
            <a:r>
              <a:rPr lang="en-GB" baseline="0" dirty="0"/>
              <a:t> Law now covers – </a:t>
            </a:r>
          </a:p>
          <a:p>
            <a:endParaRPr lang="en-GB" dirty="0"/>
          </a:p>
          <a:p>
            <a:r>
              <a:rPr lang="en-GB" dirty="0"/>
              <a:t>The Mental Capacity Act applies to people aged 16+</a:t>
            </a:r>
          </a:p>
          <a:p>
            <a:r>
              <a:rPr lang="en-GB" dirty="0"/>
              <a:t>In Law therefore</a:t>
            </a:r>
            <a:r>
              <a:rPr lang="en-GB" baseline="0" dirty="0"/>
              <a:t> anyone aged 16+ is presumed to have capacity and can consent or refuse medical treatment</a:t>
            </a:r>
            <a:endParaRPr lang="en-GB" dirty="0"/>
          </a:p>
          <a:p>
            <a:r>
              <a:rPr lang="en-GB" dirty="0"/>
              <a:t>Previously a competent 16</a:t>
            </a:r>
            <a:r>
              <a:rPr lang="en-GB" baseline="0" dirty="0"/>
              <a:t> or </a:t>
            </a:r>
            <a:r>
              <a:rPr lang="en-GB" dirty="0"/>
              <a:t>17 year old could not refuse treatment (in practice, life-saving treatment)</a:t>
            </a:r>
            <a:r>
              <a:rPr lang="en-GB" baseline="0" dirty="0"/>
              <a:t> – this could be over-ridden by those with parental responsibility. </a:t>
            </a:r>
          </a:p>
          <a:p>
            <a:r>
              <a:rPr lang="en-GB" baseline="0" dirty="0"/>
              <a:t>But it is recognised that a 16 or 17 year old may lack the maturity to understand a weighty decision, or may be overwhelmed by it, or find the decision too difficult to make – but this does not really mean they lack capacity within the meaning of the MCA.</a:t>
            </a:r>
          </a:p>
          <a:p>
            <a:r>
              <a:rPr lang="en-GB" baseline="0" dirty="0"/>
              <a:t>If lack of capacity is suspected, then consent must be sought from someone with parental responsibility – but only if it is a decision that would normally fall within the scope of parental responsibility, and is in the young person’s best interests. The young person should be involved as much as possible.</a:t>
            </a:r>
          </a:p>
          <a:p>
            <a:r>
              <a:rPr lang="en-GB" baseline="0" dirty="0"/>
              <a:t>If two people with parental responsibility disagree – legal advice should be sought.</a:t>
            </a:r>
          </a:p>
          <a:p>
            <a:r>
              <a:rPr lang="en-GB" baseline="0" dirty="0"/>
              <a:t>A person with parental responsibility cannot over-rule the refusal of a 16 or 17 year old who HAS capacity. The Court of Protection can.</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16</a:t>
            </a:fld>
            <a:endParaRPr lang="en-US"/>
          </a:p>
        </p:txBody>
      </p:sp>
    </p:spTree>
    <p:extLst>
      <p:ext uri="{BB962C8B-B14F-4D97-AF65-F5344CB8AC3E}">
        <p14:creationId xmlns:p14="http://schemas.microsoft.com/office/powerpoint/2010/main" val="615380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952892D-4333-EF4E-BBD3-49CD0B3E1F59}" type="slidenum">
              <a:rPr lang="en-US" smtClean="0"/>
              <a:t>17</a:t>
            </a:fld>
            <a:endParaRPr lang="en-US"/>
          </a:p>
        </p:txBody>
      </p:sp>
    </p:spTree>
    <p:extLst>
      <p:ext uri="{BB962C8B-B14F-4D97-AF65-F5344CB8AC3E}">
        <p14:creationId xmlns:p14="http://schemas.microsoft.com/office/powerpoint/2010/main" val="974029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Parental responsibility is</a:t>
            </a:r>
            <a:r>
              <a:rPr lang="en-GB" baseline="0" dirty="0"/>
              <a:t> the right of a parent or legal guardian to consent to treatment if the child does not have capacity and the treatment is in their best interests.</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18</a:t>
            </a:fld>
            <a:endParaRPr lang="en-US"/>
          </a:p>
        </p:txBody>
      </p:sp>
    </p:spTree>
    <p:extLst>
      <p:ext uri="{BB962C8B-B14F-4D97-AF65-F5344CB8AC3E}">
        <p14:creationId xmlns:p14="http://schemas.microsoft.com/office/powerpoint/2010/main" val="3765501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F98324-00F7-4171-B270-E91D29891FEC}" type="slidenum">
              <a:rPr lang="en-GB"/>
              <a:pPr fontAlgn="base">
                <a:spcBef>
                  <a:spcPct val="0"/>
                </a:spcBef>
                <a:spcAft>
                  <a:spcPct val="0"/>
                </a:spcAft>
                <a:defRPr/>
              </a:pPr>
              <a:t>20</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Covers</a:t>
            </a:r>
            <a:r>
              <a:rPr lang="en-GB" baseline="0" dirty="0"/>
              <a:t> people aged 16+ (England and Wales).</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21</a:t>
            </a:fld>
            <a:endParaRPr lang="en-US"/>
          </a:p>
        </p:txBody>
      </p:sp>
    </p:spTree>
    <p:extLst>
      <p:ext uri="{BB962C8B-B14F-4D97-AF65-F5344CB8AC3E}">
        <p14:creationId xmlns:p14="http://schemas.microsoft.com/office/powerpoint/2010/main" val="3266977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52892D-4333-EF4E-BBD3-49CD0B3E1F59}" type="slidenum">
              <a:rPr lang="en-US" smtClean="0"/>
              <a:t>2</a:t>
            </a:fld>
            <a:endParaRPr lang="en-US"/>
          </a:p>
        </p:txBody>
      </p:sp>
    </p:spTree>
    <p:extLst>
      <p:ext uri="{BB962C8B-B14F-4D97-AF65-F5344CB8AC3E}">
        <p14:creationId xmlns:p14="http://schemas.microsoft.com/office/powerpoint/2010/main" val="285657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50" dirty="0"/>
              <a:t>Because the Mental Capacity Act provides the legal authority to carry out acts in connection</a:t>
            </a:r>
            <a:r>
              <a:rPr lang="en-GB" sz="950" baseline="0" dirty="0"/>
              <a:t> with the care and treatment of people who lack capacity to consent, it also gives legal protection from liability for carrying out those acts.</a:t>
            </a:r>
          </a:p>
          <a:p>
            <a:r>
              <a:rPr lang="en-GB" sz="950" baseline="0" dirty="0"/>
              <a:t>The authority to ‘act’ covers:</a:t>
            </a:r>
          </a:p>
          <a:p>
            <a:pPr marL="171450" indent="-171450">
              <a:buFont typeface="Arial"/>
              <a:buChar char="•"/>
            </a:pPr>
            <a:r>
              <a:rPr lang="en-GB" sz="950" baseline="0" dirty="0"/>
              <a:t>Personal care</a:t>
            </a:r>
          </a:p>
          <a:p>
            <a:pPr marL="171450" indent="-171450">
              <a:buFont typeface="Arial"/>
              <a:buChar char="•"/>
            </a:pPr>
            <a:r>
              <a:rPr lang="en-GB" sz="950" baseline="0" dirty="0"/>
              <a:t>Healthcare and treatment</a:t>
            </a:r>
          </a:p>
          <a:p>
            <a:pPr marL="0" indent="0">
              <a:buFont typeface="Arial"/>
              <a:buNone/>
            </a:pPr>
            <a:r>
              <a:rPr lang="en-GB" sz="950" baseline="0" dirty="0"/>
              <a:t>The MCA code of practice states that consideration should be given to – </a:t>
            </a:r>
          </a:p>
          <a:p>
            <a:pPr marL="171450" indent="-171450">
              <a:buFont typeface="Arial"/>
              <a:buChar char="•"/>
            </a:pPr>
            <a:r>
              <a:rPr lang="en-GB" sz="950" baseline="0" dirty="0"/>
              <a:t>Past and present wishes, feelings, values and beliefs of the person</a:t>
            </a:r>
          </a:p>
          <a:p>
            <a:pPr marL="171450" indent="-171450">
              <a:buFont typeface="Arial"/>
              <a:buChar char="•"/>
            </a:pPr>
            <a:r>
              <a:rPr lang="en-GB" sz="950" baseline="0" dirty="0"/>
              <a:t>Views of anyone previously named by the person as someone to be consulted</a:t>
            </a:r>
          </a:p>
          <a:p>
            <a:pPr marL="171450" indent="-171450">
              <a:buFont typeface="Arial"/>
              <a:buChar char="•"/>
            </a:pPr>
            <a:r>
              <a:rPr lang="en-GB" sz="950" baseline="0" dirty="0"/>
              <a:t>Views of carers/any Attorney or Deputy appointed for the person</a:t>
            </a:r>
          </a:p>
          <a:p>
            <a:pPr marL="0" indent="0">
              <a:buFont typeface="Arial"/>
              <a:buNone/>
            </a:pPr>
            <a:r>
              <a:rPr lang="en-GB" sz="950" baseline="0" dirty="0"/>
              <a:t>If there is no-one to consult, and the issue relates to a serious medical treatment of change of accommodation (care home for more than 8 weeks) then an Independent Mental Capacity Advocate should be appointed.</a:t>
            </a:r>
          </a:p>
          <a:p>
            <a:pPr marL="0" indent="0">
              <a:buFont typeface="Arial"/>
              <a:buNone/>
            </a:pPr>
            <a:endParaRPr lang="en-GB" sz="950" baseline="0" dirty="0"/>
          </a:p>
          <a:p>
            <a:pPr marL="0" indent="0">
              <a:buFont typeface="Arial"/>
              <a:buNone/>
            </a:pPr>
            <a:r>
              <a:rPr lang="en-GB" sz="950" baseline="0" dirty="0"/>
              <a:t>Section 5 of the MCA does NOT cover:</a:t>
            </a:r>
          </a:p>
          <a:p>
            <a:pPr marL="171450" indent="-171450">
              <a:buFont typeface="Arial"/>
              <a:buChar char="•"/>
            </a:pPr>
            <a:r>
              <a:rPr lang="en-GB" sz="950" baseline="0" dirty="0"/>
              <a:t>Withholding/withdrawal of artificial nutrition /hydration in persistent vegetative state</a:t>
            </a:r>
          </a:p>
          <a:p>
            <a:pPr marL="171450" indent="-171450">
              <a:buFont typeface="Arial"/>
              <a:buChar char="•"/>
            </a:pPr>
            <a:r>
              <a:rPr lang="en-GB" sz="950" baseline="0" dirty="0"/>
              <a:t>Organ donation</a:t>
            </a:r>
          </a:p>
          <a:p>
            <a:pPr marL="171450" indent="-171450">
              <a:buFont typeface="Arial"/>
              <a:buChar char="•"/>
            </a:pPr>
            <a:r>
              <a:rPr lang="en-GB" sz="950" baseline="0" dirty="0"/>
              <a:t>Non-therapeutic sterilisation</a:t>
            </a:r>
          </a:p>
          <a:p>
            <a:pPr marL="171450" indent="-171450">
              <a:buFont typeface="Arial"/>
              <a:buChar char="•"/>
            </a:pPr>
            <a:r>
              <a:rPr lang="en-GB" sz="950" baseline="0" dirty="0"/>
              <a:t>Where there is a dispute about what is in the person’s best interests</a:t>
            </a:r>
          </a:p>
          <a:p>
            <a:pPr marL="0" indent="0">
              <a:buFont typeface="Arial"/>
              <a:buNone/>
            </a:pPr>
            <a:r>
              <a:rPr lang="en-GB" sz="950" baseline="0" dirty="0"/>
              <a:t>These should be referred to the Court of Protection.</a:t>
            </a:r>
          </a:p>
          <a:p>
            <a:pPr marL="0" indent="0">
              <a:buFont typeface="Arial"/>
              <a:buNone/>
            </a:pPr>
            <a:endParaRPr lang="en-GB" sz="950" baseline="0" dirty="0"/>
          </a:p>
          <a:p>
            <a:pPr marL="0" indent="0">
              <a:buFont typeface="Arial"/>
              <a:buNone/>
            </a:pPr>
            <a:r>
              <a:rPr lang="en-GB" sz="950" baseline="0" dirty="0"/>
              <a:t>Section 5 of the MCA has limits. The following cannot be done under the ‘general authority’ of Section 5 of the MCA:</a:t>
            </a:r>
          </a:p>
          <a:p>
            <a:pPr marL="171450" indent="-171450">
              <a:buFont typeface="Arial"/>
              <a:buChar char="•"/>
            </a:pPr>
            <a:r>
              <a:rPr lang="en-GB" sz="950" baseline="0" dirty="0"/>
              <a:t>Anything that conflicts with the decision of a valid /applicable Power of Attorney or Deputy (assuming they are acting in the person’s best interests)</a:t>
            </a:r>
          </a:p>
          <a:p>
            <a:pPr marL="171450" indent="-171450">
              <a:buFont typeface="Arial"/>
              <a:buChar char="•"/>
            </a:pPr>
            <a:r>
              <a:rPr lang="en-GB" sz="950" baseline="0" dirty="0"/>
              <a:t>Depriving a person of their liberty**</a:t>
            </a:r>
          </a:p>
          <a:p>
            <a:pPr marL="171450" indent="-171450">
              <a:buFont typeface="Arial"/>
              <a:buChar char="•"/>
            </a:pPr>
            <a:r>
              <a:rPr lang="en-GB" sz="950" baseline="0" dirty="0"/>
              <a:t>Restraining a person – unless it is to prevent harm to the person, is proportionate, and not a deprivation of liberty. Everything done within the authority of the MCA is about the person’s best interests. So, for example – sedating a person to prevent aggression rather than to prevent distressing restlessness – is not authorised under the MCA.</a:t>
            </a:r>
          </a:p>
          <a:p>
            <a:pPr marL="171450" indent="-171450">
              <a:buFont typeface="Arial"/>
              <a:buChar char="•"/>
            </a:pPr>
            <a:r>
              <a:rPr lang="en-GB" sz="950" baseline="0" dirty="0"/>
              <a:t>Restricting a person’s freedom of movement, whether the are resisting or not</a:t>
            </a:r>
          </a:p>
          <a:p>
            <a:pPr marL="171450" indent="-171450">
              <a:buFont typeface="Arial"/>
              <a:buChar char="•"/>
            </a:pPr>
            <a:endParaRPr lang="en-GB" baseline="0" dirty="0"/>
          </a:p>
        </p:txBody>
      </p:sp>
      <p:sp>
        <p:nvSpPr>
          <p:cNvPr id="4" name="Slide Number Placeholder 3"/>
          <p:cNvSpPr>
            <a:spLocks noGrp="1"/>
          </p:cNvSpPr>
          <p:nvPr>
            <p:ph type="sldNum" sz="quarter" idx="10"/>
          </p:nvPr>
        </p:nvSpPr>
        <p:spPr/>
        <p:txBody>
          <a:bodyPr/>
          <a:lstStyle/>
          <a:p>
            <a:fld id="{D952892D-4333-EF4E-BBD3-49CD0B3E1F59}" type="slidenum">
              <a:rPr lang="en-US" smtClean="0"/>
              <a:t>22</a:t>
            </a:fld>
            <a:endParaRPr lang="en-US"/>
          </a:p>
        </p:txBody>
      </p:sp>
    </p:spTree>
    <p:extLst>
      <p:ext uri="{BB962C8B-B14F-4D97-AF65-F5344CB8AC3E}">
        <p14:creationId xmlns:p14="http://schemas.microsoft.com/office/powerpoint/2010/main" val="4184275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OUTSIDE the scope of the MCA is:</a:t>
            </a:r>
          </a:p>
          <a:p>
            <a:pPr marL="171450" indent="-171450">
              <a:buFont typeface="Arial"/>
              <a:buChar char="•"/>
            </a:pPr>
            <a:r>
              <a:rPr lang="en-GB" dirty="0"/>
              <a:t>Marriage/civil partnerships</a:t>
            </a:r>
          </a:p>
          <a:p>
            <a:pPr marL="171450" indent="-171450">
              <a:buFont typeface="Arial"/>
              <a:buChar char="•"/>
            </a:pPr>
            <a:r>
              <a:rPr lang="en-GB" dirty="0"/>
              <a:t>Divorce</a:t>
            </a:r>
          </a:p>
          <a:p>
            <a:pPr marL="171450" indent="-171450">
              <a:buFont typeface="Arial"/>
              <a:buChar char="•"/>
            </a:pPr>
            <a:r>
              <a:rPr lang="en-GB" dirty="0"/>
              <a:t>Sexual relationships</a:t>
            </a:r>
          </a:p>
          <a:p>
            <a:pPr marL="171450" indent="-171450">
              <a:buFont typeface="Arial"/>
              <a:buChar char="•"/>
            </a:pPr>
            <a:r>
              <a:rPr lang="en-GB" dirty="0"/>
              <a:t>Taking over parental responsibility for a child</a:t>
            </a:r>
          </a:p>
          <a:p>
            <a:pPr marL="171450" indent="-171450">
              <a:buFont typeface="Arial"/>
              <a:buChar char="•"/>
            </a:pPr>
            <a:r>
              <a:rPr lang="en-GB" dirty="0"/>
              <a:t>Consent to fertility treatment</a:t>
            </a:r>
          </a:p>
          <a:p>
            <a:pPr marL="171450" indent="-171450">
              <a:buFont typeface="Arial"/>
              <a:buChar char="•"/>
            </a:pPr>
            <a:r>
              <a:rPr lang="en-GB" dirty="0"/>
              <a:t>Voting</a:t>
            </a:r>
          </a:p>
          <a:p>
            <a:pPr marL="171450" indent="-171450">
              <a:buFont typeface="Arial"/>
              <a:buChar char="•"/>
            </a:pPr>
            <a:r>
              <a:rPr lang="en-GB" dirty="0"/>
              <a:t>Detention/treatment under the Mental Health Act</a:t>
            </a:r>
          </a:p>
          <a:p>
            <a:pPr marL="171450" indent="-171450">
              <a:buFont typeface="Arial"/>
              <a:buChar char="•"/>
            </a:pPr>
            <a:endParaRPr lang="en-GB" dirty="0"/>
          </a:p>
          <a:p>
            <a:pPr marL="0" indent="0">
              <a:buFont typeface="Arial"/>
              <a:buNone/>
            </a:pPr>
            <a:r>
              <a:rPr lang="en-GB" dirty="0"/>
              <a:t>The</a:t>
            </a:r>
            <a:r>
              <a:rPr lang="en-GB" baseline="0" dirty="0"/>
              <a:t> MCA applies to people aged 16 and over EXCEPT people under the age of 18 cannot:</a:t>
            </a:r>
          </a:p>
          <a:p>
            <a:pPr marL="171450" indent="-171450">
              <a:buFont typeface="Arial"/>
              <a:buChar char="•"/>
            </a:pPr>
            <a:r>
              <a:rPr lang="en-GB" baseline="0" dirty="0"/>
              <a:t>Make a Lasting Power of Attorney</a:t>
            </a:r>
          </a:p>
          <a:p>
            <a:pPr marL="171450" indent="-171450">
              <a:buFont typeface="Arial"/>
              <a:buChar char="•"/>
            </a:pPr>
            <a:r>
              <a:rPr lang="en-GB" baseline="0" dirty="0"/>
              <a:t>Make an advance decision to refuse medical treatment</a:t>
            </a:r>
          </a:p>
          <a:p>
            <a:pPr marL="171450" indent="-171450">
              <a:buFont typeface="Arial"/>
              <a:buChar char="•"/>
            </a:pPr>
            <a:r>
              <a:rPr lang="en-GB" baseline="0" dirty="0"/>
              <a:t>Apply to the Court of Protection</a:t>
            </a:r>
          </a:p>
          <a:p>
            <a:pPr marL="0" indent="0">
              <a:buFont typeface="Arial"/>
              <a:buNone/>
            </a:pPr>
            <a:r>
              <a:rPr lang="en-GB" baseline="0" dirty="0"/>
              <a:t>When dealing with people aged 16-17 who lacks capacity to consent, the clinician should follow the principles of the Act but MUST consult others involved in the person’s care (if practical and appropriate) including those with parental responsibility – without unlawfully breaching the person’s right to confidentiality. If there is disagreement, then in some circumstances the case may be heard in the Family Court/Court of Protection.</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23</a:t>
            </a:fld>
            <a:endParaRPr lang="en-US"/>
          </a:p>
        </p:txBody>
      </p:sp>
    </p:spTree>
    <p:extLst>
      <p:ext uri="{BB962C8B-B14F-4D97-AF65-F5344CB8AC3E}">
        <p14:creationId xmlns:p14="http://schemas.microsoft.com/office/powerpoint/2010/main" val="3678846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Two-stage test</a:t>
            </a:r>
            <a:r>
              <a:rPr lang="en-GB" baseline="0" dirty="0"/>
              <a:t> of capacity:</a:t>
            </a:r>
          </a:p>
          <a:p>
            <a:pPr marL="228600" indent="-228600">
              <a:buFont typeface="+mj-lt"/>
              <a:buAutoNum type="arabicPeriod"/>
            </a:pPr>
            <a:r>
              <a:rPr lang="en-GB" baseline="0" dirty="0"/>
              <a:t>Does the person have an impairment of mind or brain, or is there some sort of disturbance affecting the way their mind or brain works?</a:t>
            </a:r>
          </a:p>
          <a:p>
            <a:pPr marL="228600" indent="-228600">
              <a:buFont typeface="+mj-lt"/>
              <a:buAutoNum type="arabicPeriod"/>
            </a:pPr>
            <a:r>
              <a:rPr lang="en-GB" baseline="0" dirty="0"/>
              <a:t>Second, does that impairment or disturbance mean the person is unable to make the decision in question at the time it needs to be made?</a:t>
            </a:r>
          </a:p>
          <a:p>
            <a:pPr marL="228600" indent="-228600">
              <a:buFont typeface="+mj-lt"/>
              <a:buAutoNum type="arabicPeriod"/>
            </a:pPr>
            <a:endParaRPr lang="en-GB" baseline="0" dirty="0"/>
          </a:p>
          <a:p>
            <a:pPr marL="0" indent="0">
              <a:buFont typeface="+mj-lt"/>
              <a:buNone/>
            </a:pPr>
            <a:r>
              <a:rPr lang="en-GB" baseline="0" dirty="0"/>
              <a:t>Incapacity may be temporary or permanent.</a:t>
            </a:r>
          </a:p>
          <a:p>
            <a:pPr marL="0" indent="0">
              <a:buFont typeface="+mj-lt"/>
              <a:buNone/>
            </a:pPr>
            <a:r>
              <a:rPr lang="en-GB" baseline="0" dirty="0"/>
              <a:t>A person is regarded as unable to make a particular decision if they are unable to:</a:t>
            </a:r>
          </a:p>
          <a:p>
            <a:pPr marL="171450" indent="-171450">
              <a:buFont typeface="Arial"/>
              <a:buChar char="•"/>
            </a:pPr>
            <a:r>
              <a:rPr lang="en-GB" baseline="0" dirty="0"/>
              <a:t>Understand the information relevant to the decision</a:t>
            </a:r>
          </a:p>
          <a:p>
            <a:pPr marL="171450" indent="-171450">
              <a:buFont typeface="Arial"/>
              <a:buChar char="•"/>
            </a:pPr>
            <a:r>
              <a:rPr lang="en-GB" baseline="0" dirty="0"/>
              <a:t>Retain that information in their mind</a:t>
            </a:r>
          </a:p>
          <a:p>
            <a:pPr marL="171450" indent="-171450">
              <a:buFont typeface="Arial"/>
              <a:buChar char="•"/>
            </a:pPr>
            <a:r>
              <a:rPr lang="en-GB" baseline="0" dirty="0"/>
              <a:t>Use or weigh up that information as part of the decision-making process</a:t>
            </a:r>
          </a:p>
          <a:p>
            <a:pPr marL="171450" indent="-171450">
              <a:buFont typeface="Arial"/>
              <a:buChar char="•"/>
            </a:pPr>
            <a:r>
              <a:rPr lang="en-GB" baseline="0" dirty="0"/>
              <a:t>Communicate their decision in any form</a:t>
            </a:r>
          </a:p>
          <a:p>
            <a:pPr marL="171450" indent="-171450">
              <a:buFont typeface="Arial"/>
              <a:buChar char="•"/>
            </a:pPr>
            <a:endParaRPr lang="en-GB" baseline="0" dirty="0"/>
          </a:p>
          <a:p>
            <a:pPr marL="0" indent="0">
              <a:buFont typeface="Arial"/>
              <a:buNone/>
            </a:pPr>
            <a:r>
              <a:rPr lang="en-GB" baseline="0" dirty="0"/>
              <a:t>The burden of proof that someone lacks capacity is “on the balance of probabilities”.</a:t>
            </a:r>
          </a:p>
          <a:p>
            <a:pPr marL="0" indent="0">
              <a:buFont typeface="Arial"/>
              <a:buNone/>
            </a:pPr>
            <a:r>
              <a:rPr lang="en-GB" baseline="0" dirty="0"/>
              <a:t>All doctors should be able to assess capacity BUT for interventions such as a medical treatment, the assessment should be undertaken by someone with sufficient knowledge to explain clearly to the patient what they need to know – e.g. risks/benefits.</a:t>
            </a:r>
          </a:p>
          <a:p>
            <a:pPr marL="0" indent="0">
              <a:buFont typeface="Arial"/>
              <a:buNone/>
            </a:pPr>
            <a:r>
              <a:rPr lang="en-GB" baseline="0" dirty="0"/>
              <a:t>MMSE/MOCA/AMT etc. are NOT capacity assessments, though they may be used to inform an assessment.</a:t>
            </a:r>
          </a:p>
          <a:p>
            <a:pPr marL="0" indent="0">
              <a:buFont typeface="Arial"/>
              <a:buNone/>
            </a:pPr>
            <a:r>
              <a:rPr lang="en-GB" baseline="0" dirty="0"/>
              <a:t>Assessment of capacity should not be a one-off event in situations where care and treatment is on-going.</a:t>
            </a:r>
          </a:p>
          <a:p>
            <a:pPr marL="0" indent="0">
              <a:buFont typeface="Arial"/>
              <a:buNone/>
            </a:pP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24</a:t>
            </a:fld>
            <a:endParaRPr lang="en-US"/>
          </a:p>
        </p:txBody>
      </p:sp>
    </p:spTree>
    <p:extLst>
      <p:ext uri="{BB962C8B-B14F-4D97-AF65-F5344CB8AC3E}">
        <p14:creationId xmlns:p14="http://schemas.microsoft.com/office/powerpoint/2010/main" val="3651351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52892D-4333-EF4E-BBD3-49CD0B3E1F59}" type="slidenum">
              <a:rPr lang="en-US" smtClean="0"/>
              <a:t>25</a:t>
            </a:fld>
            <a:endParaRPr lang="en-US"/>
          </a:p>
        </p:txBody>
      </p:sp>
    </p:spTree>
    <p:extLst>
      <p:ext uri="{BB962C8B-B14F-4D97-AF65-F5344CB8AC3E}">
        <p14:creationId xmlns:p14="http://schemas.microsoft.com/office/powerpoint/2010/main" val="3983797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Think of ways to maximise capacity …</a:t>
            </a:r>
          </a:p>
          <a:p>
            <a:r>
              <a:rPr lang="en-GB" dirty="0"/>
              <a:t>MMSE/MOCA can be helpful</a:t>
            </a:r>
          </a:p>
          <a:p>
            <a:r>
              <a:rPr lang="en-GB" dirty="0"/>
              <a:t>But important to note that </a:t>
            </a:r>
            <a:r>
              <a:rPr lang="en-GB" baseline="0" dirty="0"/>
              <a:t>cognitive impairment per se or a mental health diagnosis does not of itself mean lack of capacity</a:t>
            </a:r>
          </a:p>
          <a:p>
            <a:r>
              <a:rPr lang="en-GB" baseline="0" dirty="0"/>
              <a:t>Medical professionals have been criticised for assuming incapacity in the case of physically disabled adults</a:t>
            </a:r>
          </a:p>
          <a:p>
            <a:r>
              <a:rPr lang="en-GB" baseline="0" dirty="0"/>
              <a:t>Social care professionals have been criticised for assuming capacity to avoid making difficult decisions!</a:t>
            </a:r>
          </a:p>
          <a:p>
            <a:r>
              <a:rPr lang="en-GB" baseline="0" dirty="0"/>
              <a:t>The professional who knows the person best is most suited to assess capacity</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26</a:t>
            </a:fld>
            <a:endParaRPr lang="en-US"/>
          </a:p>
        </p:txBody>
      </p:sp>
    </p:spTree>
    <p:extLst>
      <p:ext uri="{BB962C8B-B14F-4D97-AF65-F5344CB8AC3E}">
        <p14:creationId xmlns:p14="http://schemas.microsoft.com/office/powerpoint/2010/main" val="16252415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Clinicians are expected to use common sense in emergencies!</a:t>
            </a:r>
          </a:p>
          <a:p>
            <a:r>
              <a:rPr lang="en-GB" dirty="0"/>
              <a:t>Can you think of</a:t>
            </a:r>
            <a:r>
              <a:rPr lang="en-GB" baseline="0" dirty="0"/>
              <a:t> other aspects of “best interests” that are NOT medical?</a:t>
            </a:r>
          </a:p>
          <a:p>
            <a:endParaRPr lang="en-GB" baseline="0" dirty="0"/>
          </a:p>
          <a:p>
            <a:pPr marL="171450" indent="-171450">
              <a:buFontTx/>
              <a:buChar char="-"/>
            </a:pPr>
            <a:r>
              <a:rPr lang="en-GB" baseline="0" dirty="0"/>
              <a:t>Social</a:t>
            </a:r>
          </a:p>
          <a:p>
            <a:pPr marL="171450" indent="-171450">
              <a:buFontTx/>
              <a:buChar char="-"/>
            </a:pPr>
            <a:r>
              <a:rPr lang="en-GB" baseline="0" dirty="0"/>
              <a:t>Psychological</a:t>
            </a:r>
          </a:p>
          <a:p>
            <a:pPr marL="171450" indent="-171450">
              <a:buFontTx/>
              <a:buChar char="-"/>
            </a:pPr>
            <a:r>
              <a:rPr lang="en-GB" baseline="0" dirty="0"/>
              <a:t>Spiritual</a:t>
            </a:r>
          </a:p>
          <a:p>
            <a:pPr marL="171450" indent="-171450">
              <a:buFontTx/>
              <a:buChar char="-"/>
            </a:pPr>
            <a:endParaRPr lang="en-GB" baseline="0" dirty="0"/>
          </a:p>
          <a:p>
            <a:pPr marL="0" indent="0">
              <a:buFontTx/>
              <a:buNone/>
            </a:pPr>
            <a:r>
              <a:rPr lang="en-GB" baseline="0" dirty="0"/>
              <a:t>For example, 80-year-old woman, type 2 DM on insulin, advanced dementia. Refusing insulin every day. Insulin converted to a once-daily regimen and allowances made for suboptimal control. Each morning the </a:t>
            </a:r>
            <a:r>
              <a:rPr lang="en-GB" baseline="0" dirty="0" err="1"/>
              <a:t>pt</a:t>
            </a:r>
            <a:r>
              <a:rPr lang="en-GB" baseline="0" dirty="0"/>
              <a:t> refused her insulin, the nurses held her arms and gave it to her. The patient did not put up a fight. This was discussed with her son and agreed as the way to manage her diabetes and dementia in her best interests.</a:t>
            </a:r>
          </a:p>
          <a:p>
            <a:pPr marL="0" indent="0">
              <a:buFontTx/>
              <a:buNone/>
            </a:pPr>
            <a:endParaRPr lang="en-GB" baseline="0" dirty="0"/>
          </a:p>
          <a:p>
            <a:pPr marL="0" indent="0">
              <a:buFontTx/>
              <a:buNone/>
            </a:pPr>
            <a:r>
              <a:rPr lang="en-GB" baseline="0" dirty="0"/>
              <a:t>NB – The Court of Protection is required for certain decisions: Withdrawal of artificial hydration/nutrition in persistent vegetative state, sterilisation, organ/bone marrow donation.</a:t>
            </a:r>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27</a:t>
            </a:fld>
            <a:endParaRPr lang="en-US"/>
          </a:p>
        </p:txBody>
      </p:sp>
    </p:spTree>
    <p:extLst>
      <p:ext uri="{BB962C8B-B14F-4D97-AF65-F5344CB8AC3E}">
        <p14:creationId xmlns:p14="http://schemas.microsoft.com/office/powerpoint/2010/main" val="2757989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Restricting a person’s liberty is not the same as </a:t>
            </a:r>
            <a:r>
              <a:rPr lang="en-GB" u="sng" dirty="0"/>
              <a:t>depriving</a:t>
            </a:r>
            <a:r>
              <a:rPr lang="en-GB" dirty="0"/>
              <a:t> them of their liberty in the MCA (as per the meaning in the ECHR).</a:t>
            </a:r>
          </a:p>
          <a:p>
            <a:r>
              <a:rPr lang="en-GB" dirty="0"/>
              <a:t>However,</a:t>
            </a:r>
            <a:r>
              <a:rPr lang="en-GB" baseline="0" dirty="0"/>
              <a:t> t</a:t>
            </a:r>
            <a:r>
              <a:rPr lang="en-GB" dirty="0"/>
              <a:t>here is no statutory definition</a:t>
            </a:r>
            <a:r>
              <a:rPr lang="en-GB" baseline="0" dirty="0"/>
              <a:t> so this is an area of confusion!</a:t>
            </a: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t>Case law defined deprivation of liberty as: continuous supervision and control and not free to leave’. A person’s compliance, lack of objection, the normality of the placement, and the reason or purpose behind it has been deemed irrelevant. Massive implications!!</a:t>
            </a: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t>DoLS (deprivation of liberty safeguards) criticised for being overly complex and misunderstood by everyone – House of Lords Select Committee said ‘not fit for purpose’ and requested a review.</a:t>
            </a:r>
          </a:p>
          <a:p>
            <a:endParaRPr lang="en-GB" baseline="0" dirty="0"/>
          </a:p>
          <a:p>
            <a:r>
              <a:rPr lang="en-GB" dirty="0"/>
              <a:t>Only</a:t>
            </a:r>
            <a:r>
              <a:rPr lang="en-GB" baseline="0" dirty="0"/>
              <a:t> applies to people aged 18+</a:t>
            </a:r>
          </a:p>
          <a:p>
            <a:r>
              <a:rPr lang="en-GB" baseline="0" dirty="0"/>
              <a:t>*Deprived of liberty in a care home or hospital, provided various requirements are met:</a:t>
            </a:r>
          </a:p>
          <a:p>
            <a:pPr marL="171450" indent="-171450">
              <a:buFont typeface="Arial"/>
              <a:buChar char="•"/>
            </a:pPr>
            <a:r>
              <a:rPr lang="en-GB" baseline="0" dirty="0"/>
              <a:t>No advance refusals/Attorneys/Deputies</a:t>
            </a:r>
          </a:p>
          <a:p>
            <a:pPr marL="171450" indent="-171450">
              <a:buFont typeface="Arial"/>
              <a:buChar char="•"/>
            </a:pPr>
            <a:r>
              <a:rPr lang="en-GB" baseline="0" dirty="0"/>
              <a:t>Best interests</a:t>
            </a:r>
          </a:p>
          <a:p>
            <a:pPr marL="171450" indent="-171450">
              <a:buFont typeface="Arial"/>
              <a:buChar char="•"/>
            </a:pPr>
            <a:r>
              <a:rPr lang="en-GB" baseline="0" dirty="0"/>
              <a:t>Detention under Mental Health Act does not apply</a:t>
            </a:r>
          </a:p>
          <a:p>
            <a:r>
              <a:rPr lang="en-GB" baseline="0" dirty="0"/>
              <a:t>DoLS forms must be submitted and authorisation complete within 21 days </a:t>
            </a:r>
          </a:p>
          <a:p>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28</a:t>
            </a:fld>
            <a:endParaRPr lang="en-US"/>
          </a:p>
        </p:txBody>
      </p:sp>
    </p:spTree>
    <p:extLst>
      <p:ext uri="{BB962C8B-B14F-4D97-AF65-F5344CB8AC3E}">
        <p14:creationId xmlns:p14="http://schemas.microsoft.com/office/powerpoint/2010/main" val="35916248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F98324-00F7-4171-B270-E91D29891FEC}" type="slidenum">
              <a:rPr lang="en-GB"/>
              <a:pPr fontAlgn="base">
                <a:spcBef>
                  <a:spcPct val="0"/>
                </a:spcBef>
                <a:spcAft>
                  <a:spcPct val="0"/>
                </a:spcAft>
                <a:defRPr/>
              </a:pPr>
              <a:t>30</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a:t>
            </a:r>
            <a:r>
              <a:rPr lang="en-GB" baseline="0" dirty="0"/>
              <a:t> hand out.</a:t>
            </a:r>
          </a:p>
          <a:p>
            <a:r>
              <a:rPr lang="en-GB" baseline="0" dirty="0"/>
              <a:t>The Mental Capacity Act cannot be used to protect others – it only applies to the best interests of the patient.</a:t>
            </a:r>
          </a:p>
          <a:p>
            <a:r>
              <a:rPr lang="en-GB" baseline="0" dirty="0"/>
              <a:t>Common Law and the MHA can be used to protect others.</a:t>
            </a:r>
          </a:p>
          <a:p>
            <a:r>
              <a:rPr lang="en-GB" baseline="0" dirty="0"/>
              <a:t>There is no power under the MCA for the Police to remove people from a private residence to a hospital or other place of safety for assessment/treatment of a mental disorder if the patient objects – Sec 135 must be used. But they can use different legislation to ‘save life and limb’ or ‘prevent serious damage to property’.</a:t>
            </a:r>
          </a:p>
          <a:p>
            <a:r>
              <a:rPr lang="en-GB" baseline="0" dirty="0"/>
              <a:t>The MHA is used in treatment for a “mental disorder” – this is defined as ‘a disorder or disability of mind’ – the cause is not relevant. The MHA states that ‘Any reference in this Act to medical treatment, in relation to a mental disorder, shall be construed as a reference to medical treatment the purpose of which is to alleviate, or prevent a worsening of, the disorder or one of more of its symptoms or manifestations.’</a:t>
            </a:r>
          </a:p>
          <a:p>
            <a:r>
              <a:rPr lang="en-GB" baseline="0" dirty="0"/>
              <a:t>So this could include force-feeding in life-threatening anorexia nervosa, or treating life-threatening wounds after self-harm, or treating the consequences of an overdose.</a:t>
            </a:r>
          </a:p>
          <a:p>
            <a:r>
              <a:rPr lang="en-GB" b="1" baseline="0" dirty="0"/>
              <a:t>HOWEVER – Section 5(2) of the MHA is purely a detention, NOT a treatment, order.</a:t>
            </a:r>
          </a:p>
          <a:p>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31</a:t>
            </a:fld>
            <a:endParaRPr lang="en-US"/>
          </a:p>
        </p:txBody>
      </p:sp>
    </p:spTree>
    <p:extLst>
      <p:ext uri="{BB962C8B-B14F-4D97-AF65-F5344CB8AC3E}">
        <p14:creationId xmlns:p14="http://schemas.microsoft.com/office/powerpoint/2010/main" val="29035999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32</a:t>
            </a:fld>
            <a:endParaRPr lang="en-US"/>
          </a:p>
        </p:txBody>
      </p:sp>
    </p:spTree>
    <p:extLst>
      <p:ext uri="{BB962C8B-B14F-4D97-AF65-F5344CB8AC3E}">
        <p14:creationId xmlns:p14="http://schemas.microsoft.com/office/powerpoint/2010/main" val="3266977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3</a:t>
            </a:fld>
            <a:endParaRPr lang="en-US"/>
          </a:p>
        </p:txBody>
      </p:sp>
    </p:spTree>
    <p:extLst>
      <p:ext uri="{BB962C8B-B14F-4D97-AF65-F5344CB8AC3E}">
        <p14:creationId xmlns:p14="http://schemas.microsoft.com/office/powerpoint/2010/main" val="6736004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952892D-4333-EF4E-BBD3-49CD0B3E1F59}" type="slidenum">
              <a:rPr lang="en-US" smtClean="0"/>
              <a:t>33</a:t>
            </a:fld>
            <a:endParaRPr lang="en-US"/>
          </a:p>
        </p:txBody>
      </p:sp>
    </p:spTree>
    <p:extLst>
      <p:ext uri="{BB962C8B-B14F-4D97-AF65-F5344CB8AC3E}">
        <p14:creationId xmlns:p14="http://schemas.microsoft.com/office/powerpoint/2010/main" val="27884061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34</a:t>
            </a:fld>
            <a:endParaRPr lang="en-US"/>
          </a:p>
        </p:txBody>
      </p:sp>
    </p:spTree>
    <p:extLst>
      <p:ext uri="{BB962C8B-B14F-4D97-AF65-F5344CB8AC3E}">
        <p14:creationId xmlns:p14="http://schemas.microsoft.com/office/powerpoint/2010/main" val="12463984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Photocopy Form H1 and send this to the relevant managers. Keep original in notes.</a:t>
            </a:r>
          </a:p>
        </p:txBody>
      </p:sp>
      <p:sp>
        <p:nvSpPr>
          <p:cNvPr id="4" name="Slide Number Placeholder 3"/>
          <p:cNvSpPr>
            <a:spLocks noGrp="1"/>
          </p:cNvSpPr>
          <p:nvPr>
            <p:ph type="sldNum" sz="quarter" idx="5"/>
          </p:nvPr>
        </p:nvSpPr>
        <p:spPr/>
        <p:txBody>
          <a:bodyPr/>
          <a:lstStyle/>
          <a:p>
            <a:fld id="{D952892D-4333-EF4E-BBD3-49CD0B3E1F59}" type="slidenum">
              <a:rPr lang="en-US" smtClean="0"/>
              <a:t>35</a:t>
            </a:fld>
            <a:endParaRPr lang="en-US"/>
          </a:p>
        </p:txBody>
      </p:sp>
    </p:spTree>
    <p:extLst>
      <p:ext uri="{BB962C8B-B14F-4D97-AF65-F5344CB8AC3E}">
        <p14:creationId xmlns:p14="http://schemas.microsoft.com/office/powerpoint/2010/main" val="1884399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baseline="0" dirty="0"/>
              <a:t>*3 people are:</a:t>
            </a:r>
          </a:p>
          <a:p>
            <a:pPr marL="171450" indent="-171450">
              <a:buFontTx/>
              <a:buChar char="•"/>
            </a:pPr>
            <a:r>
              <a:rPr lang="en-GB" baseline="0" dirty="0"/>
              <a:t>An approved mental health professional or relative</a:t>
            </a:r>
          </a:p>
          <a:p>
            <a:pPr marL="171450" indent="-171450">
              <a:buFontTx/>
              <a:buChar char="•"/>
            </a:pPr>
            <a:r>
              <a:rPr lang="en-GB" baseline="0" dirty="0"/>
              <a:t>An approved doctor</a:t>
            </a:r>
          </a:p>
          <a:p>
            <a:pPr marL="171450" indent="-171450">
              <a:buFontTx/>
              <a:buChar char="•"/>
            </a:pPr>
            <a:r>
              <a:rPr lang="en-GB" baseline="0" dirty="0"/>
              <a:t>Another registered medical practitioner</a:t>
            </a:r>
          </a:p>
          <a:p>
            <a:pPr marL="0" indent="0">
              <a:buFontTx/>
              <a:buNone/>
            </a:pPr>
            <a:r>
              <a:rPr lang="en-GB" dirty="0"/>
              <a:t>A place of safety should not be ED unless the person also has a physical condition.</a:t>
            </a:r>
          </a:p>
          <a:p>
            <a:pPr marL="0" indent="0">
              <a:buFontTx/>
              <a:buNone/>
            </a:pPr>
            <a:r>
              <a:rPr lang="en-GB" dirty="0"/>
              <a:t>Police cells</a:t>
            </a:r>
            <a:r>
              <a:rPr lang="en-GB" baseline="0" dirty="0"/>
              <a:t> may be used if the person is too violent. Lasts up to 72 hours, not renewable.</a:t>
            </a:r>
          </a:p>
          <a:p>
            <a:pPr marL="0" indent="0">
              <a:buFontTx/>
              <a:buNone/>
            </a:pPr>
            <a:r>
              <a:rPr lang="en-GB" baseline="0" dirty="0"/>
              <a:t>Section 135 allows an approved mental health professional to obtain a warrant to allow Police to enter premises (e.g. their home where a person is vulnerable/at risk, or take a patient who is already detained under the MHA</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36</a:t>
            </a:fld>
            <a:endParaRPr lang="en-US"/>
          </a:p>
        </p:txBody>
      </p:sp>
    </p:spTree>
    <p:extLst>
      <p:ext uri="{BB962C8B-B14F-4D97-AF65-F5344CB8AC3E}">
        <p14:creationId xmlns:p14="http://schemas.microsoft.com/office/powerpoint/2010/main" val="12463984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52892D-4333-EF4E-BBD3-49CD0B3E1F59}" type="slidenum">
              <a:rPr lang="en-US" smtClean="0"/>
              <a:t>37</a:t>
            </a:fld>
            <a:endParaRPr lang="en-US"/>
          </a:p>
        </p:txBody>
      </p:sp>
    </p:spTree>
    <p:extLst>
      <p:ext uri="{BB962C8B-B14F-4D97-AF65-F5344CB8AC3E}">
        <p14:creationId xmlns:p14="http://schemas.microsoft.com/office/powerpoint/2010/main" val="14494396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VISA assessment tool</a:t>
            </a:r>
            <a:r>
              <a:rPr lang="en-GB" baseline="0" dirty="0"/>
              <a:t> [see hand out]</a:t>
            </a:r>
          </a:p>
          <a:p>
            <a:r>
              <a:rPr lang="en-GB" baseline="0" dirty="0"/>
              <a:t>Note that demographic risk factors are are not applicable to individuals. There is no reliable suicide risk assessment tool – it requires listening to the individual patient’s story and making a judgement based on that.</a:t>
            </a:r>
          </a:p>
          <a:p>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38</a:t>
            </a:fld>
            <a:endParaRPr lang="en-US"/>
          </a:p>
        </p:txBody>
      </p:sp>
    </p:spTree>
    <p:extLst>
      <p:ext uri="{BB962C8B-B14F-4D97-AF65-F5344CB8AC3E}">
        <p14:creationId xmlns:p14="http://schemas.microsoft.com/office/powerpoint/2010/main" val="13599945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 – violent or pre-planned method</a:t>
            </a:r>
          </a:p>
          <a:p>
            <a:r>
              <a:rPr lang="en-GB" dirty="0"/>
              <a:t>I – irrational thoughts or</a:t>
            </a:r>
            <a:r>
              <a:rPr lang="en-GB" baseline="0" dirty="0"/>
              <a:t> evidence of psychosis</a:t>
            </a:r>
          </a:p>
          <a:p>
            <a:r>
              <a:rPr lang="en-GB" baseline="0" dirty="0"/>
              <a:t>S – suicidal thoughts</a:t>
            </a:r>
          </a:p>
          <a:p>
            <a:r>
              <a:rPr lang="en-GB" baseline="0" dirty="0"/>
              <a:t>A – alone (in department or at home)</a:t>
            </a:r>
          </a:p>
          <a:p>
            <a:endParaRPr lang="en-GB" baseline="0" dirty="0"/>
          </a:p>
          <a:p>
            <a:r>
              <a:rPr lang="en-GB" baseline="0" dirty="0"/>
              <a:t>If YES to ANY of these Qs, the patient is POTENTIALLY high risk and an assessment is required by the doctor. </a:t>
            </a:r>
          </a:p>
          <a:p>
            <a:r>
              <a:rPr lang="en-GB" b="1" baseline="0" dirty="0"/>
              <a:t>Decisions should be made about observations, and what to do if the patient decides to leave.</a:t>
            </a:r>
          </a:p>
          <a:p>
            <a:r>
              <a:rPr lang="en-GB" baseline="0" dirty="0"/>
              <a:t>If no to all of these Qs, patient can be considered low risk and be routinely observed and reviewed by the mental health team</a:t>
            </a:r>
            <a:endParaRPr lang="en-GB" dirty="0"/>
          </a:p>
          <a:p>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39</a:t>
            </a:fld>
            <a:endParaRPr lang="en-US"/>
          </a:p>
        </p:txBody>
      </p:sp>
    </p:spTree>
    <p:extLst>
      <p:ext uri="{BB962C8B-B14F-4D97-AF65-F5344CB8AC3E}">
        <p14:creationId xmlns:p14="http://schemas.microsoft.com/office/powerpoint/2010/main" val="1386661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952892D-4333-EF4E-BBD3-49CD0B3E1F59}" type="slidenum">
              <a:rPr lang="en-US" smtClean="0"/>
              <a:t>40</a:t>
            </a:fld>
            <a:endParaRPr lang="en-US"/>
          </a:p>
        </p:txBody>
      </p:sp>
    </p:spTree>
    <p:extLst>
      <p:ext uri="{BB962C8B-B14F-4D97-AF65-F5344CB8AC3E}">
        <p14:creationId xmlns:p14="http://schemas.microsoft.com/office/powerpoint/2010/main" val="12677920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952892D-4333-EF4E-BBD3-49CD0B3E1F59}" type="slidenum">
              <a:rPr lang="en-US" smtClean="0"/>
              <a:t>41</a:t>
            </a:fld>
            <a:endParaRPr lang="en-US"/>
          </a:p>
        </p:txBody>
      </p:sp>
    </p:spTree>
    <p:extLst>
      <p:ext uri="{BB962C8B-B14F-4D97-AF65-F5344CB8AC3E}">
        <p14:creationId xmlns:p14="http://schemas.microsoft.com/office/powerpoint/2010/main" val="42856613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42</a:t>
            </a:fld>
            <a:endParaRPr lang="en-US"/>
          </a:p>
        </p:txBody>
      </p:sp>
    </p:spTree>
    <p:extLst>
      <p:ext uri="{BB962C8B-B14F-4D97-AF65-F5344CB8AC3E}">
        <p14:creationId xmlns:p14="http://schemas.microsoft.com/office/powerpoint/2010/main" val="317476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Recommended reading</a:t>
            </a:r>
          </a:p>
          <a:p>
            <a:r>
              <a:rPr lang="en-GB" dirty="0"/>
              <a:t>(Law applies to England and Wales only)</a:t>
            </a:r>
          </a:p>
          <a:p>
            <a:r>
              <a:rPr lang="en-GB" dirty="0"/>
              <a:t>These are updated 2015 to incorporate</a:t>
            </a:r>
            <a:r>
              <a:rPr lang="en-GB" baseline="0" dirty="0"/>
              <a:t> latest judicial interpretations of statutory laws.</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4</a:t>
            </a:fld>
            <a:endParaRPr lang="en-US"/>
          </a:p>
        </p:txBody>
      </p:sp>
    </p:spTree>
    <p:extLst>
      <p:ext uri="{BB962C8B-B14F-4D97-AF65-F5344CB8AC3E}">
        <p14:creationId xmlns:p14="http://schemas.microsoft.com/office/powerpoint/2010/main" val="18066744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Confusion due to DTs is a similar example.</a:t>
            </a:r>
          </a:p>
        </p:txBody>
      </p:sp>
      <p:sp>
        <p:nvSpPr>
          <p:cNvPr id="4" name="Slide Number Placeholder 3"/>
          <p:cNvSpPr>
            <a:spLocks noGrp="1"/>
          </p:cNvSpPr>
          <p:nvPr>
            <p:ph type="sldNum" sz="quarter" idx="10"/>
          </p:nvPr>
        </p:nvSpPr>
        <p:spPr/>
        <p:txBody>
          <a:bodyPr/>
          <a:lstStyle/>
          <a:p>
            <a:fld id="{D952892D-4333-EF4E-BBD3-49CD0B3E1F59}" type="slidenum">
              <a:rPr lang="en-US" smtClean="0"/>
              <a:t>43</a:t>
            </a:fld>
            <a:endParaRPr lang="en-US"/>
          </a:p>
        </p:txBody>
      </p:sp>
    </p:spTree>
    <p:extLst>
      <p:ext uri="{BB962C8B-B14F-4D97-AF65-F5344CB8AC3E}">
        <p14:creationId xmlns:p14="http://schemas.microsoft.com/office/powerpoint/2010/main" val="31791043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952892D-4333-EF4E-BBD3-49CD0B3E1F59}" type="slidenum">
              <a:rPr lang="en-US" smtClean="0"/>
              <a:t>44</a:t>
            </a:fld>
            <a:endParaRPr lang="en-US"/>
          </a:p>
        </p:txBody>
      </p:sp>
    </p:spTree>
    <p:extLst>
      <p:ext uri="{BB962C8B-B14F-4D97-AF65-F5344CB8AC3E}">
        <p14:creationId xmlns:p14="http://schemas.microsoft.com/office/powerpoint/2010/main" val="40884570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52892D-4333-EF4E-BBD3-49CD0B3E1F59}" type="slidenum">
              <a:rPr lang="en-US" smtClean="0"/>
              <a:t>45</a:t>
            </a:fld>
            <a:endParaRPr lang="en-US"/>
          </a:p>
        </p:txBody>
      </p:sp>
    </p:spTree>
    <p:extLst>
      <p:ext uri="{BB962C8B-B14F-4D97-AF65-F5344CB8AC3E}">
        <p14:creationId xmlns:p14="http://schemas.microsoft.com/office/powerpoint/2010/main" val="37291870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D952892D-4333-EF4E-BBD3-49CD0B3E1F59}" type="slidenum">
              <a:rPr lang="en-US" smtClean="0"/>
              <a:t>46</a:t>
            </a:fld>
            <a:endParaRPr lang="en-US"/>
          </a:p>
        </p:txBody>
      </p:sp>
    </p:spTree>
    <p:extLst>
      <p:ext uri="{BB962C8B-B14F-4D97-AF65-F5344CB8AC3E}">
        <p14:creationId xmlns:p14="http://schemas.microsoft.com/office/powerpoint/2010/main" val="21801972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0" dirty="0"/>
              <a:t>Discuss the legal meaning of the signature</a:t>
            </a:r>
            <a:r>
              <a:rPr lang="en-GB" b="0" baseline="0" dirty="0"/>
              <a:t> on the ‘self-discharge form’ used in many UK hospitals.</a:t>
            </a:r>
            <a:endParaRPr lang="en-GB" b="0" dirty="0"/>
          </a:p>
          <a:p>
            <a:endParaRPr lang="en-GB" dirty="0"/>
          </a:p>
        </p:txBody>
      </p:sp>
      <p:sp>
        <p:nvSpPr>
          <p:cNvPr id="4" name="Slide Number Placeholder 3"/>
          <p:cNvSpPr>
            <a:spLocks noGrp="1"/>
          </p:cNvSpPr>
          <p:nvPr>
            <p:ph type="sldNum" sz="quarter" idx="5"/>
          </p:nvPr>
        </p:nvSpPr>
        <p:spPr/>
        <p:txBody>
          <a:bodyPr/>
          <a:lstStyle/>
          <a:p>
            <a:fld id="{D952892D-4333-EF4E-BBD3-49CD0B3E1F59}" type="slidenum">
              <a:rPr lang="en-US" smtClean="0"/>
              <a:t>47</a:t>
            </a:fld>
            <a:endParaRPr lang="en-US"/>
          </a:p>
        </p:txBody>
      </p:sp>
    </p:spTree>
    <p:extLst>
      <p:ext uri="{BB962C8B-B14F-4D97-AF65-F5344CB8AC3E}">
        <p14:creationId xmlns:p14="http://schemas.microsoft.com/office/powerpoint/2010/main" val="24440628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952892D-4333-EF4E-BBD3-49CD0B3E1F59}" type="slidenum">
              <a:rPr lang="en-US" smtClean="0"/>
              <a:t>48</a:t>
            </a:fld>
            <a:endParaRPr lang="en-US"/>
          </a:p>
        </p:txBody>
      </p:sp>
    </p:spTree>
    <p:extLst>
      <p:ext uri="{BB962C8B-B14F-4D97-AF65-F5344CB8AC3E}">
        <p14:creationId xmlns:p14="http://schemas.microsoft.com/office/powerpoint/2010/main" val="4965780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49</a:t>
            </a:fld>
            <a:endParaRPr lang="en-US"/>
          </a:p>
        </p:txBody>
      </p:sp>
    </p:spTree>
    <p:extLst>
      <p:ext uri="{BB962C8B-B14F-4D97-AF65-F5344CB8AC3E}">
        <p14:creationId xmlns:p14="http://schemas.microsoft.com/office/powerpoint/2010/main" val="16951842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952892D-4333-EF4E-BBD3-49CD0B3E1F59}" type="slidenum">
              <a:rPr lang="en-US" smtClean="0"/>
              <a:t>50</a:t>
            </a:fld>
            <a:endParaRPr lang="en-US"/>
          </a:p>
        </p:txBody>
      </p:sp>
    </p:spTree>
    <p:extLst>
      <p:ext uri="{BB962C8B-B14F-4D97-AF65-F5344CB8AC3E}">
        <p14:creationId xmlns:p14="http://schemas.microsoft.com/office/powerpoint/2010/main" val="42275382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F98324-00F7-4171-B270-E91D29891FEC}" type="slidenum">
              <a:rPr lang="en-GB"/>
              <a:pPr fontAlgn="base">
                <a:spcBef>
                  <a:spcPct val="0"/>
                </a:spcBef>
                <a:spcAft>
                  <a:spcPct val="0"/>
                </a:spcAft>
                <a:defRPr/>
              </a:pPr>
              <a:t>51</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52892D-4333-EF4E-BBD3-49CD0B3E1F59}" type="slidenum">
              <a:rPr lang="en-US" smtClean="0"/>
              <a:t>6</a:t>
            </a:fld>
            <a:endParaRPr lang="en-US"/>
          </a:p>
        </p:txBody>
      </p:sp>
    </p:spTree>
    <p:extLst>
      <p:ext uri="{BB962C8B-B14F-4D97-AF65-F5344CB8AC3E}">
        <p14:creationId xmlns:p14="http://schemas.microsoft.com/office/powerpoint/2010/main" val="2154290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52892D-4333-EF4E-BBD3-49CD0B3E1F59}" type="slidenum">
              <a:rPr lang="en-US" smtClean="0"/>
              <a:t>7</a:t>
            </a:fld>
            <a:endParaRPr lang="en-US"/>
          </a:p>
        </p:txBody>
      </p:sp>
    </p:spTree>
    <p:extLst>
      <p:ext uri="{BB962C8B-B14F-4D97-AF65-F5344CB8AC3E}">
        <p14:creationId xmlns:p14="http://schemas.microsoft.com/office/powerpoint/2010/main" val="778241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Does anyone have any stories about a really challenging situation when you did not know what to do?</a:t>
            </a:r>
          </a:p>
        </p:txBody>
      </p:sp>
      <p:sp>
        <p:nvSpPr>
          <p:cNvPr id="4" name="Slide Number Placeholder 3"/>
          <p:cNvSpPr>
            <a:spLocks noGrp="1"/>
          </p:cNvSpPr>
          <p:nvPr>
            <p:ph type="sldNum" sz="quarter" idx="10"/>
          </p:nvPr>
        </p:nvSpPr>
        <p:spPr/>
        <p:txBody>
          <a:bodyPr/>
          <a:lstStyle/>
          <a:p>
            <a:fld id="{D952892D-4333-EF4E-BBD3-49CD0B3E1F59}" type="slidenum">
              <a:rPr lang="en-US" smtClean="0"/>
              <a:t>8</a:t>
            </a:fld>
            <a:endParaRPr lang="en-US"/>
          </a:p>
        </p:txBody>
      </p:sp>
    </p:spTree>
    <p:extLst>
      <p:ext uri="{BB962C8B-B14F-4D97-AF65-F5344CB8AC3E}">
        <p14:creationId xmlns:p14="http://schemas.microsoft.com/office/powerpoint/2010/main" val="3383212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[Two kinds of European</a:t>
            </a:r>
            <a:r>
              <a:rPr lang="en-GB" sz="1000" baseline="0" dirty="0"/>
              <a:t> Law: ones agreed by the EU e.g. the European Working Time Directive, binding on member states, and the European Convention on Human Rights which makes some specific requirements of UK laws, and it incorporated in to UK Law by the Human Rights Act 1998. Clinicians, when treating an NHS patient, act as ‘public authorities’ and therefore must keep the ECHR in mind when conducting clinical practice (although it is more complicated in practice – clashing rights, best interests, proportionality etc.):</a:t>
            </a:r>
          </a:p>
          <a:p>
            <a:pPr marL="171450" indent="-171450">
              <a:buFont typeface="Arial"/>
              <a:buChar char="•"/>
            </a:pPr>
            <a:r>
              <a:rPr lang="en-GB" sz="1000" baseline="0" dirty="0"/>
              <a:t>Article 2: the right to life</a:t>
            </a:r>
          </a:p>
          <a:p>
            <a:pPr marL="171450" indent="-171450">
              <a:buFont typeface="Arial"/>
              <a:buChar char="•"/>
            </a:pPr>
            <a:r>
              <a:rPr lang="en-GB" sz="1000" baseline="0" dirty="0"/>
              <a:t>Article 3: the prohibition of torture and inhuman and degrading treatment</a:t>
            </a:r>
          </a:p>
          <a:p>
            <a:pPr marL="171450" indent="-171450">
              <a:buFont typeface="Arial"/>
              <a:buChar char="•"/>
            </a:pPr>
            <a:r>
              <a:rPr lang="en-GB" sz="1000" baseline="0" dirty="0"/>
              <a:t>Article 5: the right to liberty and security (‘no-one shall be deprived of his liberty save the </a:t>
            </a:r>
            <a:r>
              <a:rPr lang="en-GB" sz="1000" u="sng" baseline="0" dirty="0"/>
              <a:t>lawful</a:t>
            </a:r>
            <a:r>
              <a:rPr lang="en-GB" sz="1000" baseline="0" dirty="0"/>
              <a:t> detention of e.g. persons of unsound mind..’)</a:t>
            </a:r>
          </a:p>
          <a:p>
            <a:pPr marL="171450" indent="-171450">
              <a:buFont typeface="Arial"/>
              <a:buChar char="•"/>
            </a:pPr>
            <a:r>
              <a:rPr lang="en-GB" sz="1000" baseline="0" dirty="0"/>
              <a:t>Article 6: the right to a fair trial</a:t>
            </a:r>
          </a:p>
          <a:p>
            <a:pPr marL="171450" indent="-171450">
              <a:buFont typeface="Arial"/>
              <a:buChar char="•"/>
            </a:pPr>
            <a:r>
              <a:rPr lang="en-GB" sz="1000" baseline="0" dirty="0"/>
              <a:t>Article 8: the right to respect for private and family life</a:t>
            </a:r>
          </a:p>
          <a:p>
            <a:pPr marL="0" indent="0">
              <a:buFont typeface="Arial"/>
              <a:buNone/>
            </a:pPr>
            <a:r>
              <a:rPr lang="en-GB" sz="1000" baseline="0" dirty="0"/>
              <a:t>(The UCHR followed the atrocities of the 2</a:t>
            </a:r>
            <a:r>
              <a:rPr lang="en-GB" sz="1000" baseline="30000" dirty="0"/>
              <a:t>nd</a:t>
            </a:r>
            <a:r>
              <a:rPr lang="en-GB" sz="1000" baseline="0" dirty="0"/>
              <a:t> World War).</a:t>
            </a:r>
            <a:endParaRPr lang="en-GB" sz="1000" dirty="0"/>
          </a:p>
          <a:p>
            <a:r>
              <a:rPr lang="en-GB" sz="1000" dirty="0"/>
              <a:t>State compliance with the European Convention</a:t>
            </a:r>
            <a:r>
              <a:rPr lang="en-GB" sz="1000" baseline="0" dirty="0"/>
              <a:t> of HR is determined by the European Court of Human Rights.]</a:t>
            </a:r>
          </a:p>
          <a:p>
            <a:endParaRPr lang="en-GB" sz="1000" baseline="0" dirty="0"/>
          </a:p>
          <a:p>
            <a:r>
              <a:rPr lang="en-GB" sz="1000" baseline="0" dirty="0"/>
              <a:t>In terms of consent to medical treatment – unless a patient is subject to the Mental Health Act, the Common Law and statutory criminal law determine the rules for clinicians whose patients HAVE decision making capacity.</a:t>
            </a:r>
          </a:p>
          <a:p>
            <a:r>
              <a:rPr lang="en-GB" sz="1000" baseline="0" dirty="0"/>
              <a:t>For patients who LACK capacity, the Mental Capacity Act provides the statutory framework for decision making and has also introduced substitute decision making powers in the form of:</a:t>
            </a:r>
          </a:p>
          <a:p>
            <a:pPr marL="171450" indent="-171450">
              <a:buFont typeface="Arial"/>
              <a:buChar char="•"/>
            </a:pPr>
            <a:r>
              <a:rPr lang="en-GB" sz="1000" baseline="0" dirty="0"/>
              <a:t>Advance refusals of medical treatment</a:t>
            </a:r>
          </a:p>
          <a:p>
            <a:pPr marL="171450" indent="-171450">
              <a:buFont typeface="Arial"/>
              <a:buChar char="•"/>
            </a:pPr>
            <a:r>
              <a:rPr lang="en-GB" sz="1000" baseline="0" dirty="0"/>
              <a:t>Lasting Powers of Attorney and Deputies appointed by the Court of Protection</a:t>
            </a:r>
          </a:p>
          <a:p>
            <a:pPr marL="0" indent="0">
              <a:buFont typeface="Arial"/>
              <a:buNone/>
            </a:pPr>
            <a:r>
              <a:rPr lang="en-GB" sz="1000" baseline="0" dirty="0"/>
              <a:t>It also provides safeguards like the Court of Protection, Independent Mental Capacity Advocates and a new criminal offence of ill-treating or neglecting a person lacking capacity.</a:t>
            </a:r>
          </a:p>
          <a:p>
            <a:pPr marL="171450" indent="-171450">
              <a:buFont typeface="Arial"/>
              <a:buChar char="•"/>
            </a:pP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9</a:t>
            </a:fld>
            <a:endParaRPr lang="en-US"/>
          </a:p>
        </p:txBody>
      </p:sp>
    </p:spTree>
    <p:extLst>
      <p:ext uri="{BB962C8B-B14F-4D97-AF65-F5344CB8AC3E}">
        <p14:creationId xmlns:p14="http://schemas.microsoft.com/office/powerpoint/2010/main" val="3175757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10</a:t>
            </a:fld>
            <a:endParaRPr lang="en-US"/>
          </a:p>
        </p:txBody>
      </p:sp>
    </p:spTree>
    <p:extLst>
      <p:ext uri="{BB962C8B-B14F-4D97-AF65-F5344CB8AC3E}">
        <p14:creationId xmlns:p14="http://schemas.microsoft.com/office/powerpoint/2010/main" val="3266977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fld id="{B01A85B4-0C1A-2743-BC50-8F3CA4F4350C}" type="datetimeFigureOut">
              <a:rPr lang="en-US" smtClean="0"/>
              <a:t>1/28/21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831026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01A85B4-0C1A-2743-BC50-8F3CA4F4350C}" type="datetimeFigureOut">
              <a:rPr lang="en-US" smtClean="0"/>
              <a:t>1/28/21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3207184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01A85B4-0C1A-2743-BC50-8F3CA4F4350C}" type="datetimeFigureOut">
              <a:rPr lang="en-US" smtClean="0"/>
              <a:t>1/28/21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1349218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400"/>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B01A85B4-0C1A-2743-BC50-8F3CA4F4350C}" type="datetimeFigureOut">
              <a:rPr lang="en-US" smtClean="0"/>
              <a:t>1/28/21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3899727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01A85B4-0C1A-2743-BC50-8F3CA4F4350C}" type="datetimeFigureOut">
              <a:rPr lang="en-US" smtClean="0"/>
              <a:t>1/28/21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1675107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01A85B4-0C1A-2743-BC50-8F3CA4F4350C}" type="datetimeFigureOut">
              <a:rPr lang="en-US" smtClean="0"/>
              <a:t>1/28/21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3631103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01A85B4-0C1A-2743-BC50-8F3CA4F4350C}" type="datetimeFigureOut">
              <a:rPr lang="en-US" smtClean="0"/>
              <a:t>1/28/21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3192754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01A85B4-0C1A-2743-BC50-8F3CA4F4350C}" type="datetimeFigureOut">
              <a:rPr lang="en-US" smtClean="0"/>
              <a:t>1/28/21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253516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A85B4-0C1A-2743-BC50-8F3CA4F4350C}" type="datetimeFigureOut">
              <a:rPr lang="en-US" smtClean="0"/>
              <a:t>1/28/21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173805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01A85B4-0C1A-2743-BC50-8F3CA4F4350C}" type="datetimeFigureOut">
              <a:rPr lang="en-US" smtClean="0"/>
              <a:t>1/28/21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960052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01A85B4-0C1A-2743-BC50-8F3CA4F4350C}" type="datetimeFigureOut">
              <a:rPr lang="en-US" smtClean="0"/>
              <a:t>1/28/21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3485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1A85B4-0C1A-2743-BC50-8F3CA4F4350C}" type="datetimeFigureOut">
              <a:rPr lang="en-US" smtClean="0"/>
              <a:t>1/28/21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03CBC1-757F-024C-8C68-B10163D0C5AC}" type="slidenum">
              <a:rPr lang="en-US" smtClean="0"/>
              <a:t>‹#›</a:t>
            </a:fld>
            <a:endParaRPr lang="en-US"/>
          </a:p>
        </p:txBody>
      </p:sp>
      <p:sp>
        <p:nvSpPr>
          <p:cNvPr id="10" name="Rectangle 9"/>
          <p:cNvSpPr/>
          <p:nvPr userDrawn="1"/>
        </p:nvSpPr>
        <p:spPr>
          <a:xfrm>
            <a:off x="457200" y="6356350"/>
            <a:ext cx="8229600" cy="365125"/>
          </a:xfrm>
          <a:prstGeom prst="rect">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2049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1.bin"/><Relationship Id="rId4"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oleObject" Target="../embeddings/oleObject3.bin"/><Relationship Id="rId4" Type="http://schemas.openxmlformats.org/officeDocument/2006/relationships/notesSlide" Target="../notesSlides/notesSlide48.xml"/></Relationships>
</file>

<file path=ppt/slides/_rels/slide5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00131" y="1206215"/>
            <a:ext cx="7772400" cy="2222785"/>
          </a:xfrm>
        </p:spPr>
        <p:txBody>
          <a:bodyPr>
            <a:normAutofit/>
          </a:bodyPr>
          <a:lstStyle/>
          <a:p>
            <a:r>
              <a:rPr lang="en-US" sz="4800" dirty="0"/>
              <a:t>Dealing with C</a:t>
            </a:r>
            <a:r>
              <a:rPr lang="en-US" sz="4800" b="1" dirty="0"/>
              <a:t>hallenging Situations in Mental Health</a:t>
            </a:r>
            <a:endParaRPr lang="en-US" sz="3600" b="1" dirty="0"/>
          </a:p>
        </p:txBody>
      </p:sp>
      <p:sp>
        <p:nvSpPr>
          <p:cNvPr id="4" name="TextBox 3">
            <a:extLst>
              <a:ext uri="{FF2B5EF4-FFF2-40B4-BE49-F238E27FC236}">
                <a16:creationId xmlns:a16="http://schemas.microsoft.com/office/drawing/2014/main" id="{54809D0E-887D-4C40-AB40-8C6E79FC21F1}"/>
              </a:ext>
            </a:extLst>
          </p:cNvPr>
          <p:cNvSpPr txBox="1"/>
          <p:nvPr/>
        </p:nvSpPr>
        <p:spPr>
          <a:xfrm>
            <a:off x="1995531" y="3429000"/>
            <a:ext cx="5181600" cy="2246769"/>
          </a:xfrm>
          <a:prstGeom prst="rect">
            <a:avLst/>
          </a:prstGeom>
          <a:noFill/>
        </p:spPr>
        <p:txBody>
          <a:bodyPr wrap="square" rtlCol="0">
            <a:spAutoFit/>
          </a:bodyPr>
          <a:lstStyle/>
          <a:p>
            <a:pPr algn="ctr"/>
            <a:r>
              <a:rPr lang="en-GB" sz="2800" b="1" dirty="0">
                <a:solidFill>
                  <a:schemeClr val="tx2"/>
                </a:solidFill>
              </a:rPr>
              <a:t>Dr Nicola Cooper</a:t>
            </a:r>
          </a:p>
          <a:p>
            <a:pPr algn="ctr"/>
            <a:r>
              <a:rPr lang="en-GB" sz="2800" b="1" dirty="0">
                <a:solidFill>
                  <a:schemeClr val="tx2"/>
                </a:solidFill>
              </a:rPr>
              <a:t>Consultant Physician</a:t>
            </a:r>
          </a:p>
          <a:p>
            <a:pPr algn="ctr"/>
            <a:endParaRPr lang="en-GB" sz="2800" b="1" dirty="0">
              <a:solidFill>
                <a:schemeClr val="tx2"/>
              </a:solidFill>
            </a:endParaRPr>
          </a:p>
          <a:p>
            <a:pPr algn="ctr"/>
            <a:r>
              <a:rPr lang="en-GB" sz="2800" b="1" dirty="0">
                <a:solidFill>
                  <a:schemeClr val="tx2"/>
                </a:solidFill>
              </a:rPr>
              <a:t>Regional AIM Training Day</a:t>
            </a:r>
          </a:p>
          <a:p>
            <a:pPr algn="ctr"/>
            <a:r>
              <a:rPr lang="en-GB" sz="2800" b="1" dirty="0">
                <a:solidFill>
                  <a:schemeClr val="tx2"/>
                </a:solidFill>
              </a:rPr>
              <a:t>January 2021</a:t>
            </a:r>
          </a:p>
        </p:txBody>
      </p:sp>
    </p:spTree>
    <p:extLst>
      <p:ext uri="{BB962C8B-B14F-4D97-AF65-F5344CB8AC3E}">
        <p14:creationId xmlns:p14="http://schemas.microsoft.com/office/powerpoint/2010/main" val="1127174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42119"/>
            <a:ext cx="7772400" cy="1470025"/>
          </a:xfrm>
        </p:spPr>
        <p:txBody>
          <a:bodyPr/>
          <a:lstStyle/>
          <a:p>
            <a:r>
              <a:rPr lang="en-GB" dirty="0"/>
              <a:t>Common Law</a:t>
            </a:r>
          </a:p>
        </p:txBody>
      </p:sp>
      <p:pic>
        <p:nvPicPr>
          <p:cNvPr id="4" name="Picture 3" descr="judge_hamm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0525" y="3457667"/>
            <a:ext cx="2042617" cy="1394278"/>
          </a:xfrm>
          <a:prstGeom prst="rect">
            <a:avLst/>
          </a:prstGeom>
        </p:spPr>
      </p:pic>
    </p:spTree>
    <p:extLst>
      <p:ext uri="{BB962C8B-B14F-4D97-AF65-F5344CB8AC3E}">
        <p14:creationId xmlns:p14="http://schemas.microsoft.com/office/powerpoint/2010/main" val="31160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Consent to medical treatment in patients </a:t>
            </a:r>
            <a:br>
              <a:rPr lang="en-GB" sz="3200" dirty="0"/>
            </a:br>
            <a:r>
              <a:rPr lang="en-GB" sz="3200" dirty="0"/>
              <a:t>who HAVE capacity</a:t>
            </a:r>
          </a:p>
        </p:txBody>
      </p:sp>
      <p:sp>
        <p:nvSpPr>
          <p:cNvPr id="3" name="Content Placeholder 2"/>
          <p:cNvSpPr>
            <a:spLocks noGrp="1"/>
          </p:cNvSpPr>
          <p:nvPr>
            <p:ph idx="1"/>
          </p:nvPr>
        </p:nvSpPr>
        <p:spPr>
          <a:xfrm>
            <a:off x="457200" y="1668781"/>
            <a:ext cx="8229600" cy="3989070"/>
          </a:xfrm>
        </p:spPr>
        <p:txBody>
          <a:bodyPr/>
          <a:lstStyle/>
          <a:p>
            <a:pPr marL="0" indent="0">
              <a:buNone/>
            </a:pPr>
            <a:r>
              <a:rPr lang="en-GB" dirty="0"/>
              <a:t>Consent is:</a:t>
            </a:r>
          </a:p>
          <a:p>
            <a:pPr marL="0" indent="0">
              <a:buNone/>
            </a:pPr>
            <a:r>
              <a:rPr lang="en-GB" dirty="0"/>
              <a:t>‘The voluntary and continuing permission of a patient to be given a particular treatment, based on a sufficient knowledge of the purpose, nature, likely effects and risks, including the likelihood of its success and any alternatives to it. Permission given under any unfair or undue pressure is not consent.’</a:t>
            </a:r>
          </a:p>
        </p:txBody>
      </p:sp>
    </p:spTree>
    <p:extLst>
      <p:ext uri="{BB962C8B-B14F-4D97-AF65-F5344CB8AC3E}">
        <p14:creationId xmlns:p14="http://schemas.microsoft.com/office/powerpoint/2010/main" val="3521658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32088-7031-2A4E-A8E5-1ADCEBC16535}"/>
              </a:ext>
            </a:extLst>
          </p:cNvPr>
          <p:cNvSpPr>
            <a:spLocks noGrp="1"/>
          </p:cNvSpPr>
          <p:nvPr>
            <p:ph type="title"/>
          </p:nvPr>
        </p:nvSpPr>
        <p:spPr/>
        <p:txBody>
          <a:bodyPr>
            <a:normAutofit/>
          </a:bodyPr>
          <a:lstStyle/>
          <a:p>
            <a:r>
              <a:rPr lang="en-GB" sz="3200" dirty="0"/>
              <a:t>The 7 principles of decision making and consent</a:t>
            </a:r>
          </a:p>
        </p:txBody>
      </p:sp>
      <p:sp>
        <p:nvSpPr>
          <p:cNvPr id="3" name="Content Placeholder 2">
            <a:extLst>
              <a:ext uri="{FF2B5EF4-FFF2-40B4-BE49-F238E27FC236}">
                <a16:creationId xmlns:a16="http://schemas.microsoft.com/office/drawing/2014/main" id="{6ECC1D94-5649-7E47-881E-D567BE48EA04}"/>
              </a:ext>
            </a:extLst>
          </p:cNvPr>
          <p:cNvSpPr>
            <a:spLocks noGrp="1"/>
          </p:cNvSpPr>
          <p:nvPr>
            <p:ph idx="1"/>
          </p:nvPr>
        </p:nvSpPr>
        <p:spPr>
          <a:xfrm>
            <a:off x="457200" y="1417638"/>
            <a:ext cx="8229600" cy="4708525"/>
          </a:xfrm>
        </p:spPr>
        <p:txBody>
          <a:bodyPr>
            <a:normAutofit/>
          </a:bodyPr>
          <a:lstStyle/>
          <a:p>
            <a:pPr marL="514350" indent="-514350">
              <a:buFont typeface="+mj-lt"/>
              <a:buAutoNum type="arabicPeriod"/>
            </a:pPr>
            <a:r>
              <a:rPr lang="en-GB" sz="2400" dirty="0"/>
              <a:t>All patients have the right to be involved in decisions about their treatment and care and be supported to make informed decisions if they are able</a:t>
            </a:r>
          </a:p>
          <a:p>
            <a:pPr marL="514350" indent="-514350">
              <a:buFont typeface="+mj-lt"/>
              <a:buAutoNum type="arabicPeriod"/>
            </a:pPr>
            <a:endParaRPr lang="en-GB" sz="2400" dirty="0"/>
          </a:p>
          <a:p>
            <a:pPr marL="514350" indent="-514350">
              <a:buFont typeface="+mj-lt"/>
              <a:buAutoNum type="arabicPeriod"/>
            </a:pPr>
            <a:r>
              <a:rPr lang="en-GB" sz="2400" dirty="0"/>
              <a:t>Decision making is an ongoing process focused on meaningful dialogue: the exchange of relevant information specific to the individual patient</a:t>
            </a:r>
          </a:p>
          <a:p>
            <a:pPr marL="514350" indent="-514350">
              <a:buFont typeface="+mj-lt"/>
              <a:buAutoNum type="arabicPeriod"/>
            </a:pPr>
            <a:endParaRPr lang="en-GB" sz="2400" dirty="0"/>
          </a:p>
          <a:p>
            <a:pPr marL="514350" indent="-514350">
              <a:buFont typeface="+mj-lt"/>
              <a:buAutoNum type="arabicPeriod"/>
            </a:pPr>
            <a:r>
              <a:rPr lang="en-GB" sz="2400" dirty="0"/>
              <a:t>All patients have the right to be listened to, and to be given the information they need to make a decision and the time and support they need to understand it</a:t>
            </a:r>
          </a:p>
          <a:p>
            <a:pPr marL="514350" indent="-514350">
              <a:buFont typeface="+mj-lt"/>
              <a:buAutoNum type="arabicPeriod"/>
            </a:pPr>
            <a:endParaRPr lang="en-GB" sz="2400" dirty="0"/>
          </a:p>
        </p:txBody>
      </p:sp>
    </p:spTree>
    <p:extLst>
      <p:ext uri="{BB962C8B-B14F-4D97-AF65-F5344CB8AC3E}">
        <p14:creationId xmlns:p14="http://schemas.microsoft.com/office/powerpoint/2010/main" val="1380237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32088-7031-2A4E-A8E5-1ADCEBC16535}"/>
              </a:ext>
            </a:extLst>
          </p:cNvPr>
          <p:cNvSpPr>
            <a:spLocks noGrp="1"/>
          </p:cNvSpPr>
          <p:nvPr>
            <p:ph type="title"/>
          </p:nvPr>
        </p:nvSpPr>
        <p:spPr/>
        <p:txBody>
          <a:bodyPr>
            <a:normAutofit/>
          </a:bodyPr>
          <a:lstStyle/>
          <a:p>
            <a:r>
              <a:rPr lang="en-GB" sz="3200" dirty="0"/>
              <a:t>The 7 principles of decision making and consent</a:t>
            </a:r>
          </a:p>
        </p:txBody>
      </p:sp>
      <p:sp>
        <p:nvSpPr>
          <p:cNvPr id="3" name="Content Placeholder 2">
            <a:extLst>
              <a:ext uri="{FF2B5EF4-FFF2-40B4-BE49-F238E27FC236}">
                <a16:creationId xmlns:a16="http://schemas.microsoft.com/office/drawing/2014/main" id="{6ECC1D94-5649-7E47-881E-D567BE48EA04}"/>
              </a:ext>
            </a:extLst>
          </p:cNvPr>
          <p:cNvSpPr>
            <a:spLocks noGrp="1"/>
          </p:cNvSpPr>
          <p:nvPr>
            <p:ph idx="1"/>
          </p:nvPr>
        </p:nvSpPr>
        <p:spPr>
          <a:xfrm>
            <a:off x="457200" y="1417638"/>
            <a:ext cx="8229600" cy="4708525"/>
          </a:xfrm>
        </p:spPr>
        <p:txBody>
          <a:bodyPr>
            <a:normAutofit/>
          </a:bodyPr>
          <a:lstStyle/>
          <a:p>
            <a:pPr marL="457200" indent="-457200">
              <a:buAutoNum type="arabicPeriod" startAt="3"/>
            </a:pPr>
            <a:r>
              <a:rPr lang="en-GB" sz="2400" dirty="0"/>
              <a:t>Doctors must try to find out what matters to patients so they can share relevant information about the benefits and harms of proposed options and reasonable alternatives, including the option to take no action</a:t>
            </a:r>
          </a:p>
          <a:p>
            <a:pPr marL="0" indent="0">
              <a:buNone/>
            </a:pPr>
            <a:endParaRPr lang="en-GB" sz="2400" dirty="0"/>
          </a:p>
          <a:p>
            <a:pPr marL="0" indent="0">
              <a:buNone/>
            </a:pPr>
            <a:r>
              <a:rPr lang="en-GB" sz="2400" dirty="0"/>
              <a:t>4. 	Doctors must start from the presumption that all adult 	patients have capacity to make decisions about their 	treatment and care. A patient can only be judged to lack 	capacity to make a specific decision at a specific time, and 	only after assessment in line with legal requirements</a:t>
            </a:r>
          </a:p>
        </p:txBody>
      </p:sp>
    </p:spTree>
    <p:extLst>
      <p:ext uri="{BB962C8B-B14F-4D97-AF65-F5344CB8AC3E}">
        <p14:creationId xmlns:p14="http://schemas.microsoft.com/office/powerpoint/2010/main" val="2812144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32088-7031-2A4E-A8E5-1ADCEBC16535}"/>
              </a:ext>
            </a:extLst>
          </p:cNvPr>
          <p:cNvSpPr>
            <a:spLocks noGrp="1"/>
          </p:cNvSpPr>
          <p:nvPr>
            <p:ph type="title"/>
          </p:nvPr>
        </p:nvSpPr>
        <p:spPr/>
        <p:txBody>
          <a:bodyPr>
            <a:normAutofit/>
          </a:bodyPr>
          <a:lstStyle/>
          <a:p>
            <a:r>
              <a:rPr lang="en-GB" sz="3200" dirty="0"/>
              <a:t>The 7 principles of decision making and consent</a:t>
            </a:r>
          </a:p>
        </p:txBody>
      </p:sp>
      <p:sp>
        <p:nvSpPr>
          <p:cNvPr id="3" name="Content Placeholder 2">
            <a:extLst>
              <a:ext uri="{FF2B5EF4-FFF2-40B4-BE49-F238E27FC236}">
                <a16:creationId xmlns:a16="http://schemas.microsoft.com/office/drawing/2014/main" id="{6ECC1D94-5649-7E47-881E-D567BE48EA04}"/>
              </a:ext>
            </a:extLst>
          </p:cNvPr>
          <p:cNvSpPr>
            <a:spLocks noGrp="1"/>
          </p:cNvSpPr>
          <p:nvPr>
            <p:ph idx="1"/>
          </p:nvPr>
        </p:nvSpPr>
        <p:spPr>
          <a:xfrm>
            <a:off x="457200" y="1417638"/>
            <a:ext cx="8229600" cy="4708525"/>
          </a:xfrm>
        </p:spPr>
        <p:txBody>
          <a:bodyPr>
            <a:normAutofit/>
          </a:bodyPr>
          <a:lstStyle/>
          <a:p>
            <a:pPr marL="457200" indent="-457200">
              <a:buAutoNum type="arabicPeriod" startAt="6"/>
            </a:pPr>
            <a:r>
              <a:rPr lang="en-GB" sz="2400" dirty="0"/>
              <a:t>The choice of treatment or care for patients who lack capacity must be of overall benefit to them, and decisions should be made in consultation with those who are close to them or advocating for them</a:t>
            </a:r>
          </a:p>
          <a:p>
            <a:pPr marL="457200" indent="-457200">
              <a:buAutoNum type="arabicPeriod" startAt="6"/>
            </a:pPr>
            <a:endParaRPr lang="en-GB" sz="2400" dirty="0"/>
          </a:p>
          <a:p>
            <a:pPr marL="457200" indent="-457200">
              <a:buAutoNum type="arabicPeriod" startAt="6"/>
            </a:pPr>
            <a:r>
              <a:rPr lang="en-GB" sz="2400" dirty="0"/>
              <a:t>Patients whose right to consent is affected by Law should be supported to be involved in the decision-making process, and to exercise choice if possible.	</a:t>
            </a:r>
          </a:p>
        </p:txBody>
      </p:sp>
    </p:spTree>
    <p:extLst>
      <p:ext uri="{BB962C8B-B14F-4D97-AF65-F5344CB8AC3E}">
        <p14:creationId xmlns:p14="http://schemas.microsoft.com/office/powerpoint/2010/main" val="60901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5BD6B-C602-E644-A405-C4E152AD1915}"/>
              </a:ext>
            </a:extLst>
          </p:cNvPr>
          <p:cNvSpPr>
            <a:spLocks noGrp="1"/>
          </p:cNvSpPr>
          <p:nvPr>
            <p:ph type="ctrTitle"/>
          </p:nvPr>
        </p:nvSpPr>
        <p:spPr>
          <a:xfrm>
            <a:off x="685800" y="4589837"/>
            <a:ext cx="7772400" cy="1470025"/>
          </a:xfrm>
        </p:spPr>
        <p:txBody>
          <a:bodyPr>
            <a:normAutofit/>
          </a:bodyPr>
          <a:lstStyle/>
          <a:p>
            <a:pPr algn="l"/>
            <a:r>
              <a:rPr lang="en-GB" sz="2800" dirty="0"/>
              <a:t>GMC: Decision making and consent. Nov 2020</a:t>
            </a:r>
          </a:p>
        </p:txBody>
      </p:sp>
      <p:sp>
        <p:nvSpPr>
          <p:cNvPr id="3" name="Subtitle 2">
            <a:extLst>
              <a:ext uri="{FF2B5EF4-FFF2-40B4-BE49-F238E27FC236}">
                <a16:creationId xmlns:a16="http://schemas.microsoft.com/office/drawing/2014/main" id="{484EDB9E-6E11-C742-B2A4-DEF92B854966}"/>
              </a:ext>
            </a:extLst>
          </p:cNvPr>
          <p:cNvSpPr>
            <a:spLocks noGrp="1"/>
          </p:cNvSpPr>
          <p:nvPr>
            <p:ph type="subTitle" idx="1"/>
          </p:nvPr>
        </p:nvSpPr>
        <p:spPr>
          <a:xfrm>
            <a:off x="685800" y="945868"/>
            <a:ext cx="7772400" cy="4074273"/>
          </a:xfrm>
        </p:spPr>
        <p:txBody>
          <a:bodyPr/>
          <a:lstStyle/>
          <a:p>
            <a:pPr algn="l"/>
            <a:r>
              <a:rPr lang="en-GB" sz="2400" dirty="0"/>
              <a:t>‘You should not withhold information a patient needs to make a decision for any other reason, including if someone close to the patient asks you to. In very exceptional circumstances you may feel that sharing information with a patient would cause them serious harm and, if so, it may be appropriate to withhold it. In this context ‘serious harm’ means more than that the patient might become upset, decide to refuse treatment, or choose an alternative. This is a limited exception and you should seek legal advice if you are considering withholding information from a patient.’</a:t>
            </a:r>
          </a:p>
          <a:p>
            <a:pPr algn="l"/>
            <a:endParaRPr lang="en-GB" dirty="0"/>
          </a:p>
        </p:txBody>
      </p:sp>
    </p:spTree>
    <p:extLst>
      <p:ext uri="{BB962C8B-B14F-4D97-AF65-F5344CB8AC3E}">
        <p14:creationId xmlns:p14="http://schemas.microsoft.com/office/powerpoint/2010/main" val="807192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What Common Law covers: consent</a:t>
            </a:r>
          </a:p>
        </p:txBody>
      </p:sp>
      <p:sp>
        <p:nvSpPr>
          <p:cNvPr id="3" name="Content Placeholder 2"/>
          <p:cNvSpPr>
            <a:spLocks noGrp="1"/>
          </p:cNvSpPr>
          <p:nvPr>
            <p:ph idx="1"/>
          </p:nvPr>
        </p:nvSpPr>
        <p:spPr>
          <a:xfrm>
            <a:off x="457200" y="1417638"/>
            <a:ext cx="8229600" cy="4525963"/>
          </a:xfrm>
        </p:spPr>
        <p:txBody>
          <a:bodyPr>
            <a:normAutofit fontScale="92500" lnSpcReduction="10000"/>
          </a:bodyPr>
          <a:lstStyle/>
          <a:p>
            <a:r>
              <a:rPr lang="en-GB" sz="2800" dirty="0"/>
              <a:t>The age of consent in the UK is 16+</a:t>
            </a:r>
          </a:p>
          <a:p>
            <a:r>
              <a:rPr lang="en-GB" sz="2800" dirty="0"/>
              <a:t>People aged 16+ are deemed to have the mental capacity to consent for medical treatment</a:t>
            </a:r>
          </a:p>
          <a:p>
            <a:r>
              <a:rPr lang="en-GB" sz="2800" dirty="0"/>
              <a:t>However, 16 and 17 year olds are not adults  (adults = 18+)</a:t>
            </a:r>
          </a:p>
          <a:p>
            <a:r>
              <a:rPr lang="en-GB" sz="2800" dirty="0"/>
              <a:t>Unlike adults, refusal of treatment can sometimes be over-ridden by a parent, person with parental responsibility or a Court</a:t>
            </a:r>
          </a:p>
          <a:p>
            <a:r>
              <a:rPr lang="en-GB" sz="2800" dirty="0"/>
              <a:t>Common Law no longer covers ‘the doctrine of necessity’ in the person’s ‘best interests’ for people who lack capacity to consent</a:t>
            </a:r>
          </a:p>
          <a:p>
            <a:endParaRPr lang="en-GB" dirty="0"/>
          </a:p>
          <a:p>
            <a:endParaRPr lang="en-GB" dirty="0"/>
          </a:p>
          <a:p>
            <a:endParaRPr lang="en-GB" dirty="0"/>
          </a:p>
        </p:txBody>
      </p:sp>
    </p:spTree>
    <p:extLst>
      <p:ext uri="{BB962C8B-B14F-4D97-AF65-F5344CB8AC3E}">
        <p14:creationId xmlns:p14="http://schemas.microsoft.com/office/powerpoint/2010/main" val="178570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2322" y="2130425"/>
            <a:ext cx="8081150" cy="1470025"/>
          </a:xfrm>
        </p:spPr>
        <p:txBody>
          <a:bodyPr/>
          <a:lstStyle/>
          <a:p>
            <a:r>
              <a:rPr lang="en-GB" dirty="0"/>
              <a:t>Who has parental responsibility?</a:t>
            </a:r>
          </a:p>
        </p:txBody>
      </p:sp>
    </p:spTree>
    <p:extLst>
      <p:ext uri="{BB962C8B-B14F-4D97-AF65-F5344CB8AC3E}">
        <p14:creationId xmlns:p14="http://schemas.microsoft.com/office/powerpoint/2010/main" val="429317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208"/>
            <a:ext cx="8229600" cy="1143000"/>
          </a:xfrm>
        </p:spPr>
        <p:txBody>
          <a:bodyPr>
            <a:noAutofit/>
          </a:bodyPr>
          <a:lstStyle/>
          <a:p>
            <a:r>
              <a:rPr lang="en-GB" sz="3200" dirty="0"/>
              <a:t>Parental responsibility</a:t>
            </a:r>
            <a:br>
              <a:rPr lang="en-GB" sz="2800" dirty="0"/>
            </a:br>
            <a:r>
              <a:rPr lang="en-GB" sz="2400" dirty="0"/>
              <a:t>(if a patient under 18 lacks capacity)</a:t>
            </a:r>
          </a:p>
        </p:txBody>
      </p:sp>
      <p:sp>
        <p:nvSpPr>
          <p:cNvPr id="3" name="Content Placeholder 2"/>
          <p:cNvSpPr>
            <a:spLocks noGrp="1"/>
          </p:cNvSpPr>
          <p:nvPr>
            <p:ph idx="1"/>
          </p:nvPr>
        </p:nvSpPr>
        <p:spPr/>
        <p:txBody>
          <a:bodyPr>
            <a:normAutofit fontScale="92500" lnSpcReduction="20000"/>
          </a:bodyPr>
          <a:lstStyle/>
          <a:p>
            <a:pPr marL="0" indent="0">
              <a:buNone/>
            </a:pPr>
            <a:r>
              <a:rPr lang="en-GB" dirty="0"/>
              <a:t>Defined in the Children Act 1989 as:</a:t>
            </a:r>
          </a:p>
          <a:p>
            <a:r>
              <a:rPr lang="en-GB" sz="2800" dirty="0"/>
              <a:t>Mother</a:t>
            </a:r>
          </a:p>
          <a:p>
            <a:r>
              <a:rPr lang="en-GB" sz="2800" dirty="0"/>
              <a:t>Father </a:t>
            </a:r>
            <a:r>
              <a:rPr lang="en-GB" sz="2800" b="1" u="sng" dirty="0"/>
              <a:t>if</a:t>
            </a:r>
            <a:r>
              <a:rPr lang="en-GB" sz="2800" dirty="0"/>
              <a:t> married to mother at the time of birth; or (from Dec 2003) if not, the birth was jointly registered with both names on the birth certificate; or there is a parental responsibility agreement made by a Court</a:t>
            </a:r>
          </a:p>
          <a:p>
            <a:r>
              <a:rPr lang="en-GB" sz="2800" dirty="0"/>
              <a:t>A legally appointed guardian</a:t>
            </a:r>
          </a:p>
          <a:p>
            <a:r>
              <a:rPr lang="en-GB" sz="2800" dirty="0"/>
              <a:t>A designated local authority in a care order for the child (except if the child is ‘accommodated’ or in ‘voluntary care’)</a:t>
            </a:r>
          </a:p>
          <a:p>
            <a:r>
              <a:rPr lang="en-GB" sz="2800" dirty="0"/>
              <a:t>A person to whom the Court has made a residence order concerning the child</a:t>
            </a:r>
          </a:p>
        </p:txBody>
      </p:sp>
    </p:spTree>
    <p:extLst>
      <p:ext uri="{BB962C8B-B14F-4D97-AF65-F5344CB8AC3E}">
        <p14:creationId xmlns:p14="http://schemas.microsoft.com/office/powerpoint/2010/main" val="1668301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87B1A-731E-9741-ABC1-1B1B2A5658E0}"/>
              </a:ext>
            </a:extLst>
          </p:cNvPr>
          <p:cNvSpPr>
            <a:spLocks noGrp="1"/>
          </p:cNvSpPr>
          <p:nvPr>
            <p:ph type="title"/>
          </p:nvPr>
        </p:nvSpPr>
        <p:spPr/>
        <p:txBody>
          <a:bodyPr>
            <a:normAutofit/>
          </a:bodyPr>
          <a:lstStyle/>
          <a:p>
            <a:r>
              <a:rPr lang="en-GB" sz="3600" dirty="0"/>
              <a:t>Consent and medical treatment</a:t>
            </a:r>
          </a:p>
        </p:txBody>
      </p:sp>
      <p:sp>
        <p:nvSpPr>
          <p:cNvPr id="3" name="Content Placeholder 2">
            <a:extLst>
              <a:ext uri="{FF2B5EF4-FFF2-40B4-BE49-F238E27FC236}">
                <a16:creationId xmlns:a16="http://schemas.microsoft.com/office/drawing/2014/main" id="{5F40E151-0C06-BA46-B852-CF734B609E60}"/>
              </a:ext>
            </a:extLst>
          </p:cNvPr>
          <p:cNvSpPr>
            <a:spLocks noGrp="1"/>
          </p:cNvSpPr>
          <p:nvPr>
            <p:ph idx="1"/>
          </p:nvPr>
        </p:nvSpPr>
        <p:spPr>
          <a:xfrm>
            <a:off x="457200" y="3429000"/>
            <a:ext cx="8229600" cy="2457133"/>
          </a:xfrm>
        </p:spPr>
        <p:txBody>
          <a:bodyPr>
            <a:normAutofit fontScale="92500" lnSpcReduction="10000"/>
          </a:bodyPr>
          <a:lstStyle/>
          <a:p>
            <a:r>
              <a:rPr lang="en-GB" sz="2400" dirty="0" err="1"/>
              <a:t>Bolam</a:t>
            </a:r>
            <a:r>
              <a:rPr lang="en-GB" sz="2400" dirty="0"/>
              <a:t> refers to a case that laid down the typical rule for assessing the appropriate standard of reasonable care in  negligence cases. </a:t>
            </a:r>
          </a:p>
          <a:p>
            <a:r>
              <a:rPr lang="en-GB" sz="2400" dirty="0"/>
              <a:t>It states that if a doctor meets the standard of care of ‘a responsible body of medical opinion’ they are not negligent. </a:t>
            </a:r>
          </a:p>
          <a:p>
            <a:r>
              <a:rPr lang="en-GB" sz="2400" dirty="0" err="1"/>
              <a:t>Bolam</a:t>
            </a:r>
            <a:r>
              <a:rPr lang="en-GB" sz="2400" dirty="0"/>
              <a:t> was rejected in the 2015 Supreme Court decision of </a:t>
            </a:r>
            <a:r>
              <a:rPr lang="en-GB" sz="2400" dirty="0" err="1"/>
              <a:t>Montomery</a:t>
            </a:r>
            <a:r>
              <a:rPr lang="en-GB" sz="2400" dirty="0"/>
              <a:t> v Lanarkshire Health Board, which is why we now have new guidance on consent from the GMC.</a:t>
            </a:r>
          </a:p>
          <a:p>
            <a:endParaRPr lang="en-GB" sz="2400" i="1" dirty="0"/>
          </a:p>
        </p:txBody>
      </p:sp>
      <p:pic>
        <p:nvPicPr>
          <p:cNvPr id="5" name="Picture 4">
            <a:extLst>
              <a:ext uri="{FF2B5EF4-FFF2-40B4-BE49-F238E27FC236}">
                <a16:creationId xmlns:a16="http://schemas.microsoft.com/office/drawing/2014/main" id="{F969883D-03E1-FB43-A520-1A7C9184A14A}"/>
              </a:ext>
            </a:extLst>
          </p:cNvPr>
          <p:cNvPicPr>
            <a:picLocks noChangeAspect="1"/>
          </p:cNvPicPr>
          <p:nvPr/>
        </p:nvPicPr>
        <p:blipFill>
          <a:blip r:embed="rId2"/>
          <a:stretch>
            <a:fillRect/>
          </a:stretch>
        </p:blipFill>
        <p:spPr>
          <a:xfrm>
            <a:off x="405765" y="1202026"/>
            <a:ext cx="8332470" cy="2072628"/>
          </a:xfrm>
          <a:prstGeom prst="rect">
            <a:avLst/>
          </a:prstGeom>
        </p:spPr>
      </p:pic>
    </p:spTree>
    <p:extLst>
      <p:ext uri="{BB962C8B-B14F-4D97-AF65-F5344CB8AC3E}">
        <p14:creationId xmlns:p14="http://schemas.microsoft.com/office/powerpoint/2010/main" val="717203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2AC66-5F52-A841-AF1E-C0F769788A18}"/>
              </a:ext>
            </a:extLst>
          </p:cNvPr>
          <p:cNvSpPr>
            <a:spLocks noGrp="1"/>
          </p:cNvSpPr>
          <p:nvPr>
            <p:ph type="title"/>
          </p:nvPr>
        </p:nvSpPr>
        <p:spPr/>
        <p:txBody>
          <a:bodyPr/>
          <a:lstStyle/>
          <a:p>
            <a:r>
              <a:rPr lang="en-GB" dirty="0"/>
              <a:t>Things you really must know</a:t>
            </a:r>
          </a:p>
        </p:txBody>
      </p:sp>
      <p:sp>
        <p:nvSpPr>
          <p:cNvPr id="3" name="Content Placeholder 2">
            <a:extLst>
              <a:ext uri="{FF2B5EF4-FFF2-40B4-BE49-F238E27FC236}">
                <a16:creationId xmlns:a16="http://schemas.microsoft.com/office/drawing/2014/main" id="{D8FA5A58-79EA-3F4E-99FA-3074D001EE59}"/>
              </a:ext>
            </a:extLst>
          </p:cNvPr>
          <p:cNvSpPr>
            <a:spLocks noGrp="1"/>
          </p:cNvSpPr>
          <p:nvPr>
            <p:ph idx="1"/>
          </p:nvPr>
        </p:nvSpPr>
        <p:spPr/>
        <p:txBody>
          <a:bodyPr/>
          <a:lstStyle/>
          <a:p>
            <a:r>
              <a:rPr lang="en-GB" sz="2800" dirty="0"/>
              <a:t>Legal and professional frameworks within which medicine is practiced in the UK</a:t>
            </a:r>
          </a:p>
          <a:p>
            <a:r>
              <a:rPr lang="en-GB" sz="2800" dirty="0"/>
              <a:t>Methods of ethical reasoning that inform decisions in medical practice</a:t>
            </a:r>
          </a:p>
          <a:p>
            <a:r>
              <a:rPr lang="en-GB" sz="2800" dirty="0"/>
              <a:t>The influence of values, assumptions, attitudes and emotions on your communication, decision-making and practice</a:t>
            </a:r>
          </a:p>
          <a:p>
            <a:endParaRPr lang="en-GB" dirty="0"/>
          </a:p>
        </p:txBody>
      </p:sp>
    </p:spTree>
    <p:extLst>
      <p:ext uri="{BB962C8B-B14F-4D97-AF65-F5344CB8AC3E}">
        <p14:creationId xmlns:p14="http://schemas.microsoft.com/office/powerpoint/2010/main" val="340876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ctrTitle"/>
          </p:nvPr>
        </p:nvSpPr>
        <p:spPr>
          <a:xfrm>
            <a:off x="2896461" y="2770014"/>
            <a:ext cx="4084638" cy="1143000"/>
          </a:xfrm>
        </p:spPr>
        <p:txBody>
          <a:bodyPr rtlCol="0">
            <a:normAutofit fontScale="90000"/>
          </a:bodyPr>
          <a:lstStyle/>
          <a:p>
            <a:pPr eaLnBrk="1" fontAlgn="auto" hangingPunct="1">
              <a:spcAft>
                <a:spcPts val="0"/>
              </a:spcAft>
              <a:defRPr/>
            </a:pPr>
            <a:r>
              <a:rPr lang="en-GB" sz="4800" dirty="0"/>
              <a:t>Any questions at this point?</a:t>
            </a:r>
          </a:p>
        </p:txBody>
      </p:sp>
      <p:graphicFrame>
        <p:nvGraphicFramePr>
          <p:cNvPr id="1056" name="Object 32"/>
          <p:cNvGraphicFramePr>
            <a:graphicFrameLocks noChangeAspect="1"/>
          </p:cNvGraphicFramePr>
          <p:nvPr>
            <p:extLst>
              <p:ext uri="{D42A27DB-BD31-4B8C-83A1-F6EECF244321}">
                <p14:modId xmlns:p14="http://schemas.microsoft.com/office/powerpoint/2010/main" val="1132718996"/>
              </p:ext>
            </p:extLst>
          </p:nvPr>
        </p:nvGraphicFramePr>
        <p:xfrm>
          <a:off x="1713831" y="1412875"/>
          <a:ext cx="1295400" cy="3933825"/>
        </p:xfrm>
        <a:graphic>
          <a:graphicData uri="http://schemas.openxmlformats.org/presentationml/2006/ole">
            <mc:AlternateContent xmlns:mc="http://schemas.openxmlformats.org/markup-compatibility/2006">
              <mc:Choice xmlns:v="urn:schemas-microsoft-com:vml" Requires="v">
                <p:oleObj spid="_x0000_s4248" name="Clip" r:id="rId5" imgW="1296504" imgH="3933687" progId="">
                  <p:embed/>
                </p:oleObj>
              </mc:Choice>
              <mc:Fallback>
                <p:oleObj name="Clip" r:id="rId5" imgW="1296504" imgH="3933687"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3831" y="1412875"/>
                        <a:ext cx="1295400" cy="39338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163980167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18631"/>
            <a:ext cx="7772400" cy="1470025"/>
          </a:xfrm>
        </p:spPr>
        <p:txBody>
          <a:bodyPr/>
          <a:lstStyle/>
          <a:p>
            <a:r>
              <a:rPr lang="en-GB" dirty="0"/>
              <a:t>Mental Capacity Act</a:t>
            </a:r>
          </a:p>
        </p:txBody>
      </p:sp>
      <p:pic>
        <p:nvPicPr>
          <p:cNvPr id="4" name="Picture 3" descr="judge_hamm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0525" y="3457667"/>
            <a:ext cx="2042617" cy="1394278"/>
          </a:xfrm>
          <a:prstGeom prst="rect">
            <a:avLst/>
          </a:prstGeom>
        </p:spPr>
      </p:pic>
    </p:spTree>
    <p:extLst>
      <p:ext uri="{BB962C8B-B14F-4D97-AF65-F5344CB8AC3E}">
        <p14:creationId xmlns:p14="http://schemas.microsoft.com/office/powerpoint/2010/main" val="294144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Section 5 of the Mental Capacity Act</a:t>
            </a:r>
          </a:p>
        </p:txBody>
      </p:sp>
      <p:sp>
        <p:nvSpPr>
          <p:cNvPr id="3" name="Content Placeholder 2"/>
          <p:cNvSpPr>
            <a:spLocks noGrp="1"/>
          </p:cNvSpPr>
          <p:nvPr>
            <p:ph idx="1"/>
          </p:nvPr>
        </p:nvSpPr>
        <p:spPr>
          <a:xfrm>
            <a:off x="457200" y="1567295"/>
            <a:ext cx="8229600" cy="4193426"/>
          </a:xfrm>
        </p:spPr>
        <p:txBody>
          <a:bodyPr>
            <a:normAutofit/>
          </a:bodyPr>
          <a:lstStyle/>
          <a:p>
            <a:pPr marL="0" indent="0">
              <a:buNone/>
            </a:pPr>
            <a:r>
              <a:rPr lang="en-GB" dirty="0"/>
              <a:t>Authorises the clinician to act (or treat) so long as:</a:t>
            </a:r>
          </a:p>
          <a:p>
            <a:r>
              <a:rPr lang="en-GB" dirty="0"/>
              <a:t>The principles of the Mental Capacity Act have been observed</a:t>
            </a:r>
          </a:p>
          <a:p>
            <a:r>
              <a:rPr lang="en-GB" dirty="0"/>
              <a:t>‘Reasonable steps’ have been made to ascertain decision-making capacity and the assessment has led to a ‘reasonable belief’ that the person lacks capacity in relation to the matter in question</a:t>
            </a:r>
          </a:p>
          <a:p>
            <a:r>
              <a:rPr lang="en-GB" dirty="0"/>
              <a:t>The action taken is in the best interests of the person</a:t>
            </a:r>
          </a:p>
        </p:txBody>
      </p:sp>
    </p:spTree>
    <p:extLst>
      <p:ext uri="{BB962C8B-B14F-4D97-AF65-F5344CB8AC3E}">
        <p14:creationId xmlns:p14="http://schemas.microsoft.com/office/powerpoint/2010/main" val="222532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Mental Capacity Act 2005</a:t>
            </a:r>
          </a:p>
        </p:txBody>
      </p:sp>
      <p:sp>
        <p:nvSpPr>
          <p:cNvPr id="3" name="Content Placeholder 2"/>
          <p:cNvSpPr>
            <a:spLocks noGrp="1"/>
          </p:cNvSpPr>
          <p:nvPr>
            <p:ph idx="1"/>
          </p:nvPr>
        </p:nvSpPr>
        <p:spPr>
          <a:xfrm>
            <a:off x="600635" y="1600200"/>
            <a:ext cx="8229600" cy="4525963"/>
          </a:xfrm>
        </p:spPr>
        <p:txBody>
          <a:bodyPr/>
          <a:lstStyle/>
          <a:p>
            <a:pPr marL="0" indent="0">
              <a:buNone/>
            </a:pPr>
            <a:r>
              <a:rPr lang="en-GB" dirty="0"/>
              <a:t>Is underpinned by 5 key principles:</a:t>
            </a:r>
          </a:p>
          <a:p>
            <a:pPr marL="0" indent="0">
              <a:buNone/>
            </a:pPr>
            <a:endParaRPr lang="en-GB" dirty="0"/>
          </a:p>
          <a:p>
            <a:r>
              <a:rPr lang="en-GB" dirty="0"/>
              <a:t>Presumption of capacity</a:t>
            </a:r>
          </a:p>
          <a:p>
            <a:r>
              <a:rPr lang="en-GB" dirty="0"/>
              <a:t>Support in decision-making</a:t>
            </a:r>
          </a:p>
          <a:p>
            <a:r>
              <a:rPr lang="en-GB" dirty="0"/>
              <a:t>Acceptance of unwise decisions</a:t>
            </a:r>
          </a:p>
          <a:p>
            <a:r>
              <a:rPr lang="en-GB" dirty="0"/>
              <a:t>Acting in best interests</a:t>
            </a:r>
          </a:p>
          <a:p>
            <a:r>
              <a:rPr lang="en-GB" dirty="0"/>
              <a:t>Taking the least restrictive option</a:t>
            </a:r>
          </a:p>
        </p:txBody>
      </p:sp>
    </p:spTree>
    <p:extLst>
      <p:ext uri="{BB962C8B-B14F-4D97-AF65-F5344CB8AC3E}">
        <p14:creationId xmlns:p14="http://schemas.microsoft.com/office/powerpoint/2010/main" val="3231538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few words about capacity …</a:t>
            </a:r>
          </a:p>
        </p:txBody>
      </p:sp>
      <p:sp>
        <p:nvSpPr>
          <p:cNvPr id="3" name="Content Placeholder 2"/>
          <p:cNvSpPr>
            <a:spLocks noGrp="1"/>
          </p:cNvSpPr>
          <p:nvPr>
            <p:ph idx="1"/>
          </p:nvPr>
        </p:nvSpPr>
        <p:spPr>
          <a:xfrm>
            <a:off x="457200" y="1447775"/>
            <a:ext cx="8229600" cy="4715334"/>
          </a:xfrm>
        </p:spPr>
        <p:txBody>
          <a:bodyPr>
            <a:normAutofit/>
          </a:bodyPr>
          <a:lstStyle/>
          <a:p>
            <a:r>
              <a:rPr lang="en-GB" dirty="0"/>
              <a:t>Studies estimate 40% of acutely ill medical in-patients lack capacity</a:t>
            </a:r>
          </a:p>
          <a:p>
            <a:r>
              <a:rPr lang="en-GB" dirty="0"/>
              <a:t>Capacity is NOT ‘all or nothing’ – it is decision specific</a:t>
            </a:r>
          </a:p>
          <a:p>
            <a:r>
              <a:rPr lang="en-GB" dirty="0"/>
              <a:t>Capacity and </a:t>
            </a:r>
            <a:r>
              <a:rPr lang="en-GB" b="1" dirty="0"/>
              <a:t>capability</a:t>
            </a:r>
            <a:r>
              <a:rPr lang="en-GB" dirty="0"/>
              <a:t> are different things</a:t>
            </a:r>
          </a:p>
          <a:p>
            <a:r>
              <a:rPr lang="en-GB" dirty="0"/>
              <a:t>All doctors should to be able to assess capacity (psychiatrists may be required in borderline or high stakes cases)</a:t>
            </a:r>
          </a:p>
          <a:p>
            <a:r>
              <a:rPr lang="en-GB" dirty="0"/>
              <a:t>Assessment of capacity requires the ‘</a:t>
            </a:r>
            <a:r>
              <a:rPr lang="en-GB" u="sng" dirty="0"/>
              <a:t>two-stage test</a:t>
            </a:r>
            <a:r>
              <a:rPr lang="en-GB" dirty="0"/>
              <a:t>’</a:t>
            </a:r>
          </a:p>
          <a:p>
            <a:endParaRPr lang="en-GB" dirty="0"/>
          </a:p>
          <a:p>
            <a:endParaRPr lang="en-GB" dirty="0"/>
          </a:p>
        </p:txBody>
      </p:sp>
    </p:spTree>
    <p:extLst>
      <p:ext uri="{BB962C8B-B14F-4D97-AF65-F5344CB8AC3E}">
        <p14:creationId xmlns:p14="http://schemas.microsoft.com/office/powerpoint/2010/main" val="356904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Exercise</a:t>
            </a:r>
          </a:p>
        </p:txBody>
      </p:sp>
      <p:sp>
        <p:nvSpPr>
          <p:cNvPr id="3" name="Content Placeholder 2"/>
          <p:cNvSpPr>
            <a:spLocks noGrp="1"/>
          </p:cNvSpPr>
          <p:nvPr>
            <p:ph idx="1"/>
          </p:nvPr>
        </p:nvSpPr>
        <p:spPr>
          <a:xfrm>
            <a:off x="457200" y="1847177"/>
            <a:ext cx="8229600" cy="3639224"/>
          </a:xfrm>
        </p:spPr>
        <p:txBody>
          <a:bodyPr/>
          <a:lstStyle/>
          <a:p>
            <a:r>
              <a:rPr lang="en-GB" dirty="0"/>
              <a:t>Describe the ‘two-stage test’ of mental capacity</a:t>
            </a:r>
          </a:p>
          <a:p>
            <a:r>
              <a:rPr lang="en-GB" dirty="0"/>
              <a:t>Complete the following paragraph: ‘A person is regarded as being unable to make a particular decision if they are unable to …’</a:t>
            </a:r>
          </a:p>
          <a:p>
            <a:endParaRPr lang="en-GB" dirty="0"/>
          </a:p>
        </p:txBody>
      </p:sp>
    </p:spTree>
    <p:extLst>
      <p:ext uri="{BB962C8B-B14F-4D97-AF65-F5344CB8AC3E}">
        <p14:creationId xmlns:p14="http://schemas.microsoft.com/office/powerpoint/2010/main" val="4211787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Useful questions when assessing capacity</a:t>
            </a:r>
          </a:p>
        </p:txBody>
      </p:sp>
      <p:sp>
        <p:nvSpPr>
          <p:cNvPr id="4" name="Content Placeholder 3"/>
          <p:cNvSpPr>
            <a:spLocks noGrp="1"/>
          </p:cNvSpPr>
          <p:nvPr>
            <p:ph sz="half" idx="1"/>
          </p:nvPr>
        </p:nvSpPr>
        <p:spPr/>
        <p:txBody>
          <a:bodyPr/>
          <a:lstStyle/>
          <a:p>
            <a:pPr marL="0" indent="0">
              <a:buNone/>
            </a:pPr>
            <a:r>
              <a:rPr lang="en-GB" u="sng" dirty="0"/>
              <a:t>Understanding</a:t>
            </a:r>
          </a:p>
          <a:p>
            <a:r>
              <a:rPr lang="en-GB" dirty="0"/>
              <a:t>What is your understanding of your diagnosis?</a:t>
            </a:r>
          </a:p>
          <a:p>
            <a:r>
              <a:rPr lang="en-GB" dirty="0"/>
              <a:t>What treatments have been recommended?</a:t>
            </a:r>
          </a:p>
          <a:p>
            <a:r>
              <a:rPr lang="en-GB" dirty="0"/>
              <a:t>What are the risks/benefits of treatment?</a:t>
            </a:r>
          </a:p>
        </p:txBody>
      </p:sp>
      <p:sp>
        <p:nvSpPr>
          <p:cNvPr id="5" name="Content Placeholder 4"/>
          <p:cNvSpPr>
            <a:spLocks noGrp="1"/>
          </p:cNvSpPr>
          <p:nvPr>
            <p:ph sz="half" idx="2"/>
          </p:nvPr>
        </p:nvSpPr>
        <p:spPr/>
        <p:txBody>
          <a:bodyPr/>
          <a:lstStyle/>
          <a:p>
            <a:pPr marL="0" indent="0">
              <a:buNone/>
            </a:pPr>
            <a:r>
              <a:rPr lang="en-GB" u="sng" dirty="0"/>
              <a:t>Weighing</a:t>
            </a:r>
          </a:p>
          <a:p>
            <a:r>
              <a:rPr lang="en-GB" dirty="0"/>
              <a:t>Do you believe you need treatment?</a:t>
            </a:r>
          </a:p>
          <a:p>
            <a:r>
              <a:rPr lang="en-GB" dirty="0"/>
              <a:t>What will happen to you if you don’t get treatment?</a:t>
            </a:r>
          </a:p>
          <a:p>
            <a:r>
              <a:rPr lang="en-GB" dirty="0"/>
              <a:t>Why have you chosen this rather than that?</a:t>
            </a:r>
          </a:p>
        </p:txBody>
      </p:sp>
    </p:spTree>
    <p:extLst>
      <p:ext uri="{BB962C8B-B14F-4D97-AF65-F5344CB8AC3E}">
        <p14:creationId xmlns:p14="http://schemas.microsoft.com/office/powerpoint/2010/main" val="3278464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9132"/>
            <a:ext cx="8229600" cy="1143000"/>
          </a:xfrm>
        </p:spPr>
        <p:txBody>
          <a:bodyPr/>
          <a:lstStyle/>
          <a:p>
            <a:r>
              <a:rPr lang="en-GB" dirty="0"/>
              <a:t>Best interests</a:t>
            </a:r>
          </a:p>
        </p:txBody>
      </p:sp>
      <p:sp>
        <p:nvSpPr>
          <p:cNvPr id="3" name="Content Placeholder 2"/>
          <p:cNvSpPr>
            <a:spLocks noGrp="1"/>
          </p:cNvSpPr>
          <p:nvPr>
            <p:ph idx="1"/>
          </p:nvPr>
        </p:nvSpPr>
        <p:spPr>
          <a:xfrm>
            <a:off x="600636" y="1166018"/>
            <a:ext cx="8229600" cy="4525963"/>
          </a:xfrm>
        </p:spPr>
        <p:txBody>
          <a:bodyPr>
            <a:normAutofit fontScale="92500" lnSpcReduction="10000"/>
          </a:bodyPr>
          <a:lstStyle/>
          <a:p>
            <a:r>
              <a:rPr lang="en-GB" dirty="0"/>
              <a:t>Is not only medical</a:t>
            </a:r>
          </a:p>
          <a:p>
            <a:r>
              <a:rPr lang="en-GB" dirty="0"/>
              <a:t>The IMCA service </a:t>
            </a:r>
            <a:r>
              <a:rPr lang="en-GB" u="sng" dirty="0"/>
              <a:t>must</a:t>
            </a:r>
            <a:r>
              <a:rPr lang="en-GB" dirty="0"/>
              <a:t> be involved to support people who are incapacitous who have no friends or family to advocate for them when certain serious decisions need to be made e.g.</a:t>
            </a:r>
          </a:p>
          <a:p>
            <a:pPr lvl="1"/>
            <a:r>
              <a:rPr lang="en-GB" dirty="0"/>
              <a:t>Cancer treatment/major surgery</a:t>
            </a:r>
          </a:p>
          <a:p>
            <a:pPr lvl="1"/>
            <a:r>
              <a:rPr lang="en-GB" dirty="0"/>
              <a:t>ECT</a:t>
            </a:r>
          </a:p>
          <a:p>
            <a:pPr lvl="1"/>
            <a:r>
              <a:rPr lang="en-GB" dirty="0"/>
              <a:t>Termination of pregnancy</a:t>
            </a:r>
          </a:p>
          <a:p>
            <a:r>
              <a:rPr lang="en-GB" dirty="0"/>
              <a:t>They are recommended in other situations e.g.</a:t>
            </a:r>
          </a:p>
          <a:p>
            <a:pPr lvl="1"/>
            <a:r>
              <a:rPr lang="en-GB" dirty="0"/>
              <a:t>Person is to be placed in alternative accommodation</a:t>
            </a:r>
          </a:p>
          <a:p>
            <a:r>
              <a:rPr lang="en-GB" dirty="0"/>
              <a:t>They are advocates, not decision-makers</a:t>
            </a:r>
          </a:p>
          <a:p>
            <a:endParaRPr lang="en-GB" dirty="0"/>
          </a:p>
        </p:txBody>
      </p:sp>
    </p:spTree>
    <p:extLst>
      <p:ext uri="{BB962C8B-B14F-4D97-AF65-F5344CB8AC3E}">
        <p14:creationId xmlns:p14="http://schemas.microsoft.com/office/powerpoint/2010/main" val="358648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What is deprivation of liberty?</a:t>
            </a:r>
          </a:p>
        </p:txBody>
      </p:sp>
      <p:sp>
        <p:nvSpPr>
          <p:cNvPr id="3" name="Content Placeholder 2"/>
          <p:cNvSpPr>
            <a:spLocks noGrp="1"/>
          </p:cNvSpPr>
          <p:nvPr>
            <p:ph idx="1"/>
          </p:nvPr>
        </p:nvSpPr>
        <p:spPr>
          <a:xfrm>
            <a:off x="457200" y="1417638"/>
            <a:ext cx="8229600" cy="4525963"/>
          </a:xfrm>
        </p:spPr>
        <p:txBody>
          <a:bodyPr>
            <a:normAutofit/>
          </a:bodyPr>
          <a:lstStyle/>
          <a:p>
            <a:r>
              <a:rPr lang="en-GB" sz="2400" dirty="0"/>
              <a:t>‘Continuous supervision and control and not free to leave’</a:t>
            </a:r>
          </a:p>
          <a:p>
            <a:r>
              <a:rPr lang="en-GB" sz="2400" dirty="0"/>
              <a:t>Within the meaning of Article 5 of the ECHR</a:t>
            </a:r>
          </a:p>
          <a:p>
            <a:r>
              <a:rPr lang="en-GB" sz="2400" dirty="0"/>
              <a:t>Complex DoLS covers those aged 18+, suffering from mental disorder or learning disability, lacking capacity in relation to where they should live, who are deprived of their liberty*</a:t>
            </a:r>
          </a:p>
          <a:p>
            <a:r>
              <a:rPr lang="en-GB" sz="2400" dirty="0"/>
              <a:t>A person is deprived of their liberty whether they  are objecting or not</a:t>
            </a:r>
          </a:p>
          <a:p>
            <a:r>
              <a:rPr lang="en-GB" sz="2400" dirty="0"/>
              <a:t>(Old) DoLS code of practice: ‘Urgent DoLS not required where there is no expectation a standard DoLS will be required i.e. treatment of a physical illness which is expected to lead to the rapid resolution of the mental disorder.’</a:t>
            </a:r>
          </a:p>
        </p:txBody>
      </p:sp>
    </p:spTree>
    <p:extLst>
      <p:ext uri="{BB962C8B-B14F-4D97-AF65-F5344CB8AC3E}">
        <p14:creationId xmlns:p14="http://schemas.microsoft.com/office/powerpoint/2010/main" val="282302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ED074-4749-AA4D-830B-8CD4CB4D20EF}"/>
              </a:ext>
            </a:extLst>
          </p:cNvPr>
          <p:cNvSpPr>
            <a:spLocks noGrp="1"/>
          </p:cNvSpPr>
          <p:nvPr>
            <p:ph type="title"/>
          </p:nvPr>
        </p:nvSpPr>
        <p:spPr/>
        <p:txBody>
          <a:bodyPr>
            <a:normAutofit/>
          </a:bodyPr>
          <a:lstStyle/>
          <a:p>
            <a:r>
              <a:rPr lang="en-GB" sz="3200" dirty="0"/>
              <a:t>Mental Capacity Amendment Act (2019)</a:t>
            </a:r>
          </a:p>
        </p:txBody>
      </p:sp>
      <p:sp>
        <p:nvSpPr>
          <p:cNvPr id="3" name="Content Placeholder 2">
            <a:extLst>
              <a:ext uri="{FF2B5EF4-FFF2-40B4-BE49-F238E27FC236}">
                <a16:creationId xmlns:a16="http://schemas.microsoft.com/office/drawing/2014/main" id="{28E9ADA0-147F-024D-8A8A-51350BB31498}"/>
              </a:ext>
            </a:extLst>
          </p:cNvPr>
          <p:cNvSpPr>
            <a:spLocks noGrp="1"/>
          </p:cNvSpPr>
          <p:nvPr>
            <p:ph idx="1"/>
          </p:nvPr>
        </p:nvSpPr>
        <p:spPr>
          <a:xfrm>
            <a:off x="457200" y="1280160"/>
            <a:ext cx="8229600" cy="4846003"/>
          </a:xfrm>
        </p:spPr>
        <p:txBody>
          <a:bodyPr>
            <a:normAutofit lnSpcReduction="10000"/>
          </a:bodyPr>
          <a:lstStyle/>
          <a:p>
            <a:r>
              <a:rPr lang="en-GB" sz="2400" dirty="0"/>
              <a:t>The purpose of the Act is to abolish the Deprivation of Liberty Safeguards and to replace them with a completely new system, the Liberty Protection Safeguards (LPS) - because the old safeguards were so confusing! (England &amp; Wales)</a:t>
            </a:r>
          </a:p>
          <a:p>
            <a:r>
              <a:rPr lang="en-GB" sz="2400" dirty="0"/>
              <a:t>Will apply in all settings</a:t>
            </a:r>
          </a:p>
          <a:p>
            <a:r>
              <a:rPr lang="en-GB" sz="2400" dirty="0"/>
              <a:t>Age 16+</a:t>
            </a:r>
          </a:p>
          <a:p>
            <a:r>
              <a:rPr lang="en-GB" sz="2400" dirty="0"/>
              <a:t>The ‘Responsible Body’ will authorise deprivations of liberty (e.g. CCG, Local Authority, NHS Trusts)</a:t>
            </a:r>
          </a:p>
          <a:p>
            <a:r>
              <a:rPr lang="en-GB" sz="2400" dirty="0"/>
              <a:t>There will be 3 assessments: capacity, medical and ‘necessary and proportionate’ assessment</a:t>
            </a:r>
          </a:p>
          <a:p>
            <a:r>
              <a:rPr lang="en-GB" sz="2400" dirty="0"/>
              <a:t>An Approved Mental Capacity Professional (usually a social worker) will help deal with complex cases</a:t>
            </a:r>
          </a:p>
          <a:p>
            <a:r>
              <a:rPr lang="en-GB" sz="2400" dirty="0"/>
              <a:t>Expected to be implemented in April 2022</a:t>
            </a:r>
          </a:p>
          <a:p>
            <a:endParaRPr lang="en-GB" sz="2400" dirty="0"/>
          </a:p>
          <a:p>
            <a:endParaRPr lang="en-GB" sz="2400" dirty="0"/>
          </a:p>
        </p:txBody>
      </p:sp>
    </p:spTree>
    <p:extLst>
      <p:ext uri="{BB962C8B-B14F-4D97-AF65-F5344CB8AC3E}">
        <p14:creationId xmlns:p14="http://schemas.microsoft.com/office/powerpoint/2010/main" val="412256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outcomes </a:t>
            </a:r>
          </a:p>
        </p:txBody>
      </p:sp>
      <p:sp>
        <p:nvSpPr>
          <p:cNvPr id="4" name="Content Placeholder 3"/>
          <p:cNvSpPr>
            <a:spLocks noGrp="1"/>
          </p:cNvSpPr>
          <p:nvPr>
            <p:ph idx="1"/>
          </p:nvPr>
        </p:nvSpPr>
        <p:spPr>
          <a:xfrm>
            <a:off x="457200" y="1559673"/>
            <a:ext cx="8229600" cy="4525963"/>
          </a:xfrm>
        </p:spPr>
        <p:txBody>
          <a:bodyPr>
            <a:normAutofit/>
          </a:bodyPr>
          <a:lstStyle/>
          <a:p>
            <a:r>
              <a:rPr lang="en-GB" dirty="0"/>
              <a:t>Understand the basic principles of the Law as applied to medicine (England and Wales)</a:t>
            </a:r>
          </a:p>
          <a:p>
            <a:r>
              <a:rPr lang="en-GB" dirty="0"/>
              <a:t>Know the relevant sections of the Mental Capacity Act and Mental Health Act applicable to Acute Medicine</a:t>
            </a:r>
          </a:p>
          <a:p>
            <a:r>
              <a:rPr lang="en-GB" dirty="0"/>
              <a:t>Be able to apply these legal frameworks appropriately in a clinical setting</a:t>
            </a:r>
          </a:p>
        </p:txBody>
      </p:sp>
    </p:spTree>
    <p:extLst>
      <p:ext uri="{BB962C8B-B14F-4D97-AF65-F5344CB8AC3E}">
        <p14:creationId xmlns:p14="http://schemas.microsoft.com/office/powerpoint/2010/main" val="303180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ctrTitle"/>
          </p:nvPr>
        </p:nvSpPr>
        <p:spPr>
          <a:xfrm>
            <a:off x="2896461" y="2770014"/>
            <a:ext cx="4084638" cy="1143000"/>
          </a:xfrm>
        </p:spPr>
        <p:txBody>
          <a:bodyPr rtlCol="0">
            <a:normAutofit fontScale="90000"/>
          </a:bodyPr>
          <a:lstStyle/>
          <a:p>
            <a:pPr eaLnBrk="1" fontAlgn="auto" hangingPunct="1">
              <a:spcAft>
                <a:spcPts val="0"/>
              </a:spcAft>
              <a:defRPr/>
            </a:pPr>
            <a:r>
              <a:rPr lang="en-GB" sz="4800" dirty="0"/>
              <a:t>Any questions at this point?</a:t>
            </a:r>
          </a:p>
        </p:txBody>
      </p:sp>
      <p:graphicFrame>
        <p:nvGraphicFramePr>
          <p:cNvPr id="1056" name="Object 32"/>
          <p:cNvGraphicFramePr>
            <a:graphicFrameLocks noChangeAspect="1"/>
          </p:cNvGraphicFramePr>
          <p:nvPr>
            <p:extLst>
              <p:ext uri="{D42A27DB-BD31-4B8C-83A1-F6EECF244321}">
                <p14:modId xmlns:p14="http://schemas.microsoft.com/office/powerpoint/2010/main" val="245711313"/>
              </p:ext>
            </p:extLst>
          </p:nvPr>
        </p:nvGraphicFramePr>
        <p:xfrm>
          <a:off x="1713831" y="1412875"/>
          <a:ext cx="1295400" cy="3933825"/>
        </p:xfrm>
        <a:graphic>
          <a:graphicData uri="http://schemas.openxmlformats.org/presentationml/2006/ole">
            <mc:AlternateContent xmlns:mc="http://schemas.openxmlformats.org/markup-compatibility/2006">
              <mc:Choice xmlns:v="urn:schemas-microsoft-com:vml" Requires="v">
                <p:oleObj spid="_x0000_s1089" name="Clip" r:id="rId5" imgW="1296504" imgH="3933687" progId="">
                  <p:embed/>
                </p:oleObj>
              </mc:Choice>
              <mc:Fallback>
                <p:oleObj name="Clip" r:id="rId5" imgW="1296504" imgH="3933687"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3831" y="1412875"/>
                        <a:ext cx="1295400" cy="39338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56150120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Interface between the MCA and MHA</a:t>
            </a:r>
          </a:p>
        </p:txBody>
      </p:sp>
      <p:sp>
        <p:nvSpPr>
          <p:cNvPr id="3" name="Content Placeholder 2"/>
          <p:cNvSpPr>
            <a:spLocks noGrp="1"/>
          </p:cNvSpPr>
          <p:nvPr>
            <p:ph idx="1"/>
          </p:nvPr>
        </p:nvSpPr>
        <p:spPr>
          <a:xfrm>
            <a:off x="598318" y="1821082"/>
            <a:ext cx="8229600" cy="3215835"/>
          </a:xfrm>
        </p:spPr>
        <p:txBody>
          <a:bodyPr>
            <a:normAutofit fontScale="92500"/>
          </a:bodyPr>
          <a:lstStyle/>
          <a:p>
            <a:pPr marL="0" indent="0">
              <a:buNone/>
            </a:pPr>
            <a:r>
              <a:rPr lang="en-GB" dirty="0"/>
              <a:t>The criteria for the MHA include that it is </a:t>
            </a:r>
            <a:r>
              <a:rPr lang="en-GB" u="sng" dirty="0"/>
              <a:t>necessary</a:t>
            </a:r>
            <a:r>
              <a:rPr lang="en-GB" dirty="0"/>
              <a:t> for the patient’s health or safety or for the protection of others. </a:t>
            </a:r>
          </a:p>
          <a:p>
            <a:pPr marL="0" indent="0">
              <a:buNone/>
            </a:pPr>
            <a:r>
              <a:rPr lang="en-GB" dirty="0"/>
              <a:t>If the treatment can be given with the authority of the MCA then the MHA is not necessary and should not be used.</a:t>
            </a:r>
          </a:p>
          <a:p>
            <a:pPr marL="0" indent="0">
              <a:buNone/>
            </a:pPr>
            <a:endParaRPr lang="en-GB" sz="2400" dirty="0"/>
          </a:p>
          <a:p>
            <a:pPr marL="0" indent="0">
              <a:buNone/>
            </a:pPr>
            <a:r>
              <a:rPr lang="en-GB" sz="2400" dirty="0"/>
              <a:t>(See flowchart)</a:t>
            </a:r>
          </a:p>
        </p:txBody>
      </p:sp>
    </p:spTree>
    <p:extLst>
      <p:ext uri="{BB962C8B-B14F-4D97-AF65-F5344CB8AC3E}">
        <p14:creationId xmlns:p14="http://schemas.microsoft.com/office/powerpoint/2010/main" val="517270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18631"/>
            <a:ext cx="7772400" cy="1470025"/>
          </a:xfrm>
        </p:spPr>
        <p:txBody>
          <a:bodyPr/>
          <a:lstStyle/>
          <a:p>
            <a:r>
              <a:rPr lang="en-GB" dirty="0"/>
              <a:t>Mental Health Act</a:t>
            </a:r>
          </a:p>
        </p:txBody>
      </p:sp>
      <p:pic>
        <p:nvPicPr>
          <p:cNvPr id="4" name="Picture 3" descr="judge_hamm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0525" y="3457667"/>
            <a:ext cx="2042617" cy="1394278"/>
          </a:xfrm>
          <a:prstGeom prst="rect">
            <a:avLst/>
          </a:prstGeom>
        </p:spPr>
      </p:pic>
    </p:spTree>
    <p:extLst>
      <p:ext uri="{BB962C8B-B14F-4D97-AF65-F5344CB8AC3E}">
        <p14:creationId xmlns:p14="http://schemas.microsoft.com/office/powerpoint/2010/main" val="39690961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E9B68-A6E1-1742-AA66-879244721BD5}"/>
              </a:ext>
            </a:extLst>
          </p:cNvPr>
          <p:cNvSpPr>
            <a:spLocks noGrp="1"/>
          </p:cNvSpPr>
          <p:nvPr>
            <p:ph type="title"/>
          </p:nvPr>
        </p:nvSpPr>
        <p:spPr/>
        <p:txBody>
          <a:bodyPr/>
          <a:lstStyle/>
          <a:p>
            <a:r>
              <a:rPr lang="en-GB" dirty="0"/>
              <a:t>When do we need the MHA?</a:t>
            </a:r>
          </a:p>
        </p:txBody>
      </p:sp>
      <p:sp>
        <p:nvSpPr>
          <p:cNvPr id="3" name="Content Placeholder 2">
            <a:extLst>
              <a:ext uri="{FF2B5EF4-FFF2-40B4-BE49-F238E27FC236}">
                <a16:creationId xmlns:a16="http://schemas.microsoft.com/office/drawing/2014/main" id="{1F58E014-538E-5F4E-B83C-5F912C1436AC}"/>
              </a:ext>
            </a:extLst>
          </p:cNvPr>
          <p:cNvSpPr>
            <a:spLocks noGrp="1"/>
          </p:cNvSpPr>
          <p:nvPr>
            <p:ph idx="1"/>
          </p:nvPr>
        </p:nvSpPr>
        <p:spPr>
          <a:xfrm>
            <a:off x="457200" y="1417638"/>
            <a:ext cx="8229600" cy="4525963"/>
          </a:xfrm>
        </p:spPr>
        <p:txBody>
          <a:bodyPr>
            <a:noAutofit/>
          </a:bodyPr>
          <a:lstStyle/>
          <a:p>
            <a:r>
              <a:rPr lang="en-GB" sz="2800" dirty="0"/>
              <a:t>For patients WITH capacity</a:t>
            </a:r>
          </a:p>
          <a:p>
            <a:r>
              <a:rPr lang="en-GB" sz="2800" dirty="0"/>
              <a:t>At risk to themselves or others (‘it is necessary for their health’ - not just ‘dangerousness’) </a:t>
            </a:r>
          </a:p>
          <a:p>
            <a:r>
              <a:rPr lang="en-GB" sz="2800" dirty="0"/>
              <a:t>Due to a mental disorder (dependency on alcohol or drugs is excluded, but intoxication or withdrawal are not)</a:t>
            </a:r>
          </a:p>
          <a:p>
            <a:r>
              <a:rPr lang="en-GB" sz="2800" dirty="0"/>
              <a:t>The risk cannot be assessed or managed any other way than hospital admission</a:t>
            </a:r>
          </a:p>
          <a:p>
            <a:r>
              <a:rPr lang="en-GB" sz="2800" dirty="0"/>
              <a:t>The person is not agreeing to the admission</a:t>
            </a:r>
          </a:p>
        </p:txBody>
      </p:sp>
    </p:spTree>
    <p:extLst>
      <p:ext uri="{BB962C8B-B14F-4D97-AF65-F5344CB8AC3E}">
        <p14:creationId xmlns:p14="http://schemas.microsoft.com/office/powerpoint/2010/main" val="252286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Relevant sections of the MHA</a:t>
            </a:r>
          </a:p>
        </p:txBody>
      </p:sp>
      <p:sp>
        <p:nvSpPr>
          <p:cNvPr id="3" name="Content Placeholder 2"/>
          <p:cNvSpPr>
            <a:spLocks noGrp="1"/>
          </p:cNvSpPr>
          <p:nvPr>
            <p:ph idx="1"/>
          </p:nvPr>
        </p:nvSpPr>
        <p:spPr>
          <a:xfrm>
            <a:off x="457200" y="1447775"/>
            <a:ext cx="8229600" cy="4525963"/>
          </a:xfrm>
        </p:spPr>
        <p:txBody>
          <a:bodyPr>
            <a:normAutofit/>
          </a:bodyPr>
          <a:lstStyle/>
          <a:p>
            <a:r>
              <a:rPr lang="en-GB" dirty="0"/>
              <a:t>Section 5(2)</a:t>
            </a:r>
          </a:p>
          <a:p>
            <a:pPr lvl="1"/>
            <a:r>
              <a:rPr lang="en-GB" dirty="0"/>
              <a:t>A doctor’s holding power for general hospital in-patients</a:t>
            </a:r>
          </a:p>
          <a:p>
            <a:pPr lvl="1"/>
            <a:r>
              <a:rPr lang="en-GB" dirty="0"/>
              <a:t>When not possible (due to time) to use other Sections</a:t>
            </a:r>
          </a:p>
          <a:p>
            <a:pPr lvl="1"/>
            <a:r>
              <a:rPr lang="en-GB" dirty="0"/>
              <a:t>Up to 72 hours, not renewable</a:t>
            </a:r>
          </a:p>
          <a:p>
            <a:pPr lvl="1"/>
            <a:r>
              <a:rPr lang="en-GB" dirty="0"/>
              <a:t>Cannot be used in the Emergency Department</a:t>
            </a:r>
          </a:p>
          <a:p>
            <a:pPr lvl="1"/>
            <a:r>
              <a:rPr lang="en-GB" dirty="0"/>
              <a:t>Treatment cannot be given without consent UNLESS a) the patient lacks capacity and it is in best interests or b) it is an emergency to prevent serious harm to the patient or others</a:t>
            </a:r>
          </a:p>
        </p:txBody>
      </p:sp>
    </p:spTree>
    <p:extLst>
      <p:ext uri="{BB962C8B-B14F-4D97-AF65-F5344CB8AC3E}">
        <p14:creationId xmlns:p14="http://schemas.microsoft.com/office/powerpoint/2010/main" val="235084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A4F38-51D2-DC4B-B6DF-5E18F27459A1}"/>
              </a:ext>
            </a:extLst>
          </p:cNvPr>
          <p:cNvSpPr>
            <a:spLocks noGrp="1"/>
          </p:cNvSpPr>
          <p:nvPr>
            <p:ph type="title"/>
          </p:nvPr>
        </p:nvSpPr>
        <p:spPr/>
        <p:txBody>
          <a:bodyPr>
            <a:normAutofit/>
          </a:bodyPr>
          <a:lstStyle/>
          <a:p>
            <a:r>
              <a:rPr lang="en-GB" sz="3600" dirty="0"/>
              <a:t>Section 5(2) procedure (‘form H1’)</a:t>
            </a:r>
          </a:p>
        </p:txBody>
      </p:sp>
      <p:sp>
        <p:nvSpPr>
          <p:cNvPr id="3" name="TextBox 2">
            <a:extLst>
              <a:ext uri="{FF2B5EF4-FFF2-40B4-BE49-F238E27FC236}">
                <a16:creationId xmlns:a16="http://schemas.microsoft.com/office/drawing/2014/main" id="{EF1A7F08-76A3-8E4B-B7BE-212B481A41F2}"/>
              </a:ext>
            </a:extLst>
          </p:cNvPr>
          <p:cNvSpPr txBox="1"/>
          <p:nvPr/>
        </p:nvSpPr>
        <p:spPr>
          <a:xfrm>
            <a:off x="1604682" y="1776987"/>
            <a:ext cx="2008095" cy="646331"/>
          </a:xfrm>
          <a:prstGeom prst="rect">
            <a:avLst/>
          </a:prstGeom>
          <a:noFill/>
          <a:ln w="25400">
            <a:solidFill>
              <a:schemeClr val="tx2"/>
            </a:solidFill>
          </a:ln>
        </p:spPr>
        <p:txBody>
          <a:bodyPr wrap="square" rtlCol="0">
            <a:spAutoFit/>
          </a:bodyPr>
          <a:lstStyle/>
          <a:p>
            <a:r>
              <a:rPr lang="en-GB" dirty="0"/>
              <a:t>Emergency holding order is required</a:t>
            </a:r>
          </a:p>
        </p:txBody>
      </p:sp>
      <p:sp>
        <p:nvSpPr>
          <p:cNvPr id="4" name="TextBox 3">
            <a:extLst>
              <a:ext uri="{FF2B5EF4-FFF2-40B4-BE49-F238E27FC236}">
                <a16:creationId xmlns:a16="http://schemas.microsoft.com/office/drawing/2014/main" id="{39CC3732-96DA-B047-A0B8-C9EC7A63AC88}"/>
              </a:ext>
            </a:extLst>
          </p:cNvPr>
          <p:cNvSpPr txBox="1"/>
          <p:nvPr/>
        </p:nvSpPr>
        <p:spPr>
          <a:xfrm>
            <a:off x="1604682" y="2979439"/>
            <a:ext cx="2384612" cy="1200329"/>
          </a:xfrm>
          <a:prstGeom prst="rect">
            <a:avLst/>
          </a:prstGeom>
          <a:noFill/>
          <a:ln w="25400">
            <a:solidFill>
              <a:schemeClr val="tx2"/>
            </a:solidFill>
          </a:ln>
        </p:spPr>
        <p:txBody>
          <a:bodyPr wrap="square" rtlCol="0">
            <a:spAutoFit/>
          </a:bodyPr>
          <a:lstStyle/>
          <a:p>
            <a:r>
              <a:rPr lang="en-GB" dirty="0"/>
              <a:t>Responsible clinician or nominated deputy makes decision, completes part 1</a:t>
            </a:r>
          </a:p>
        </p:txBody>
      </p:sp>
      <p:sp>
        <p:nvSpPr>
          <p:cNvPr id="5" name="TextBox 4">
            <a:extLst>
              <a:ext uri="{FF2B5EF4-FFF2-40B4-BE49-F238E27FC236}">
                <a16:creationId xmlns:a16="http://schemas.microsoft.com/office/drawing/2014/main" id="{9CE6660C-232B-6245-BC6F-F71F7A6C065C}"/>
              </a:ext>
            </a:extLst>
          </p:cNvPr>
          <p:cNvSpPr txBox="1"/>
          <p:nvPr/>
        </p:nvSpPr>
        <p:spPr>
          <a:xfrm>
            <a:off x="1604682" y="4733766"/>
            <a:ext cx="2384612" cy="1200329"/>
          </a:xfrm>
          <a:prstGeom prst="rect">
            <a:avLst/>
          </a:prstGeom>
          <a:noFill/>
          <a:ln w="25400">
            <a:solidFill>
              <a:schemeClr val="tx2"/>
            </a:solidFill>
          </a:ln>
        </p:spPr>
        <p:txBody>
          <a:bodyPr wrap="square" rtlCol="0">
            <a:spAutoFit/>
          </a:bodyPr>
          <a:lstStyle/>
          <a:p>
            <a:r>
              <a:rPr lang="en-GB" dirty="0"/>
              <a:t>Nurse in charge completes part 2 to receive form on behalf of hospital managers </a:t>
            </a:r>
          </a:p>
        </p:txBody>
      </p:sp>
      <p:sp>
        <p:nvSpPr>
          <p:cNvPr id="6" name="TextBox 5">
            <a:extLst>
              <a:ext uri="{FF2B5EF4-FFF2-40B4-BE49-F238E27FC236}">
                <a16:creationId xmlns:a16="http://schemas.microsoft.com/office/drawing/2014/main" id="{264BF267-7BF5-334D-9DFC-443CEA5EAD22}"/>
              </a:ext>
            </a:extLst>
          </p:cNvPr>
          <p:cNvSpPr txBox="1"/>
          <p:nvPr/>
        </p:nvSpPr>
        <p:spPr>
          <a:xfrm>
            <a:off x="5190564" y="4641904"/>
            <a:ext cx="2384612" cy="1200329"/>
          </a:xfrm>
          <a:prstGeom prst="rect">
            <a:avLst/>
          </a:prstGeom>
          <a:noFill/>
          <a:ln w="25400">
            <a:solidFill>
              <a:schemeClr val="tx2"/>
            </a:solidFill>
          </a:ln>
        </p:spPr>
        <p:txBody>
          <a:bodyPr wrap="square" rtlCol="0">
            <a:spAutoFit/>
          </a:bodyPr>
          <a:lstStyle/>
          <a:p>
            <a:r>
              <a:rPr lang="en-GB" dirty="0"/>
              <a:t>Inform patient and nearest relative, provide written information</a:t>
            </a:r>
          </a:p>
        </p:txBody>
      </p:sp>
      <p:sp>
        <p:nvSpPr>
          <p:cNvPr id="7" name="TextBox 6">
            <a:extLst>
              <a:ext uri="{FF2B5EF4-FFF2-40B4-BE49-F238E27FC236}">
                <a16:creationId xmlns:a16="http://schemas.microsoft.com/office/drawing/2014/main" id="{064ED6F0-5A57-F84C-82EF-F540B4AF9578}"/>
              </a:ext>
            </a:extLst>
          </p:cNvPr>
          <p:cNvSpPr txBox="1"/>
          <p:nvPr/>
        </p:nvSpPr>
        <p:spPr>
          <a:xfrm>
            <a:off x="5190564" y="3208458"/>
            <a:ext cx="2008095" cy="923330"/>
          </a:xfrm>
          <a:prstGeom prst="rect">
            <a:avLst/>
          </a:prstGeom>
          <a:noFill/>
          <a:ln w="25400">
            <a:solidFill>
              <a:schemeClr val="tx2"/>
            </a:solidFill>
          </a:ln>
        </p:spPr>
        <p:txBody>
          <a:bodyPr wrap="square" rtlCol="0">
            <a:spAutoFit/>
          </a:bodyPr>
          <a:lstStyle/>
          <a:p>
            <a:r>
              <a:rPr lang="en-GB" dirty="0"/>
              <a:t>Document (and keep Form H1) in medical notes</a:t>
            </a:r>
          </a:p>
        </p:txBody>
      </p:sp>
      <p:sp>
        <p:nvSpPr>
          <p:cNvPr id="8" name="TextBox 7">
            <a:extLst>
              <a:ext uri="{FF2B5EF4-FFF2-40B4-BE49-F238E27FC236}">
                <a16:creationId xmlns:a16="http://schemas.microsoft.com/office/drawing/2014/main" id="{FF6E2204-85C3-9A48-8D43-5BC30552AF2B}"/>
              </a:ext>
            </a:extLst>
          </p:cNvPr>
          <p:cNvSpPr txBox="1"/>
          <p:nvPr/>
        </p:nvSpPr>
        <p:spPr>
          <a:xfrm>
            <a:off x="5190564" y="1775012"/>
            <a:ext cx="2384612" cy="923330"/>
          </a:xfrm>
          <a:prstGeom prst="rect">
            <a:avLst/>
          </a:prstGeom>
          <a:noFill/>
          <a:ln w="25400">
            <a:solidFill>
              <a:schemeClr val="tx2"/>
            </a:solidFill>
          </a:ln>
        </p:spPr>
        <p:txBody>
          <a:bodyPr wrap="square" rtlCol="0">
            <a:spAutoFit/>
          </a:bodyPr>
          <a:lstStyle/>
          <a:p>
            <a:r>
              <a:rPr lang="en-GB" dirty="0"/>
              <a:t>Organise a formal MHA assessment: AMHP and two doctors</a:t>
            </a:r>
          </a:p>
        </p:txBody>
      </p:sp>
      <p:cxnSp>
        <p:nvCxnSpPr>
          <p:cNvPr id="10" name="Straight Arrow Connector 9">
            <a:extLst>
              <a:ext uri="{FF2B5EF4-FFF2-40B4-BE49-F238E27FC236}">
                <a16:creationId xmlns:a16="http://schemas.microsoft.com/office/drawing/2014/main" id="{D27D4825-BAAE-3640-8651-65EBB40AC464}"/>
              </a:ext>
            </a:extLst>
          </p:cNvPr>
          <p:cNvCxnSpPr>
            <a:stCxn id="3" idx="2"/>
          </p:cNvCxnSpPr>
          <p:nvPr/>
        </p:nvCxnSpPr>
        <p:spPr>
          <a:xfrm flipH="1">
            <a:off x="2608729" y="2423318"/>
            <a:ext cx="1" cy="509955"/>
          </a:xfrm>
          <a:prstGeom prst="straightConnector1">
            <a:avLst/>
          </a:prstGeom>
          <a:ln w="34925">
            <a:tailEnd type="arrow"/>
          </a:ln>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15697232-1AB9-164D-B12B-3A159778374F}"/>
              </a:ext>
            </a:extLst>
          </p:cNvPr>
          <p:cNvPicPr>
            <a:picLocks noChangeAspect="1"/>
          </p:cNvPicPr>
          <p:nvPr/>
        </p:nvPicPr>
        <p:blipFill>
          <a:blip r:embed="rId3"/>
          <a:stretch>
            <a:fillRect/>
          </a:stretch>
        </p:blipFill>
        <p:spPr>
          <a:xfrm>
            <a:off x="2386479" y="4133602"/>
            <a:ext cx="444500" cy="774700"/>
          </a:xfrm>
          <a:prstGeom prst="rect">
            <a:avLst/>
          </a:prstGeom>
        </p:spPr>
      </p:pic>
      <p:cxnSp>
        <p:nvCxnSpPr>
          <p:cNvPr id="15" name="Straight Arrow Connector 14">
            <a:extLst>
              <a:ext uri="{FF2B5EF4-FFF2-40B4-BE49-F238E27FC236}">
                <a16:creationId xmlns:a16="http://schemas.microsoft.com/office/drawing/2014/main" id="{549F47E6-A09A-CA41-9645-AC069B6B8E4F}"/>
              </a:ext>
            </a:extLst>
          </p:cNvPr>
          <p:cNvCxnSpPr>
            <a:stCxn id="5" idx="3"/>
          </p:cNvCxnSpPr>
          <p:nvPr/>
        </p:nvCxnSpPr>
        <p:spPr>
          <a:xfrm flipV="1">
            <a:off x="3989294" y="5333930"/>
            <a:ext cx="1201270" cy="1"/>
          </a:xfrm>
          <a:prstGeom prst="straightConnector1">
            <a:avLst/>
          </a:prstGeom>
          <a:ln w="34925">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134E296F-BEE2-D04E-A20E-3616EDDEDDD1}"/>
              </a:ext>
            </a:extLst>
          </p:cNvPr>
          <p:cNvCxnSpPr>
            <a:cxnSpLocks/>
            <a:endCxn id="7" idx="2"/>
          </p:cNvCxnSpPr>
          <p:nvPr/>
        </p:nvCxnSpPr>
        <p:spPr>
          <a:xfrm flipV="1">
            <a:off x="6194612" y="4131788"/>
            <a:ext cx="0" cy="510116"/>
          </a:xfrm>
          <a:prstGeom prst="straightConnector1">
            <a:avLst/>
          </a:prstGeom>
          <a:ln w="34925">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44A796FC-72F3-364F-AFFA-E7C31E982876}"/>
              </a:ext>
            </a:extLst>
          </p:cNvPr>
          <p:cNvCxnSpPr>
            <a:cxnSpLocks/>
            <a:stCxn id="7" idx="0"/>
          </p:cNvCxnSpPr>
          <p:nvPr/>
        </p:nvCxnSpPr>
        <p:spPr>
          <a:xfrm flipV="1">
            <a:off x="6194612" y="2698342"/>
            <a:ext cx="0" cy="510116"/>
          </a:xfrm>
          <a:prstGeom prst="straightConnector1">
            <a:avLst/>
          </a:prstGeom>
          <a:ln w="34925">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66252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768"/>
            <a:ext cx="8229600" cy="1143000"/>
          </a:xfrm>
        </p:spPr>
        <p:txBody>
          <a:bodyPr/>
          <a:lstStyle/>
          <a:p>
            <a:r>
              <a:rPr lang="en-GB" dirty="0"/>
              <a:t>Relevant sections of the MHA</a:t>
            </a:r>
          </a:p>
        </p:txBody>
      </p:sp>
      <p:sp>
        <p:nvSpPr>
          <p:cNvPr id="3" name="Content Placeholder 2"/>
          <p:cNvSpPr>
            <a:spLocks noGrp="1"/>
          </p:cNvSpPr>
          <p:nvPr>
            <p:ph idx="1"/>
          </p:nvPr>
        </p:nvSpPr>
        <p:spPr>
          <a:xfrm>
            <a:off x="457200" y="1198616"/>
            <a:ext cx="8229600" cy="5056668"/>
          </a:xfrm>
        </p:spPr>
        <p:txBody>
          <a:bodyPr>
            <a:normAutofit fontScale="92500" lnSpcReduction="20000"/>
          </a:bodyPr>
          <a:lstStyle/>
          <a:p>
            <a:r>
              <a:rPr lang="en-GB" dirty="0"/>
              <a:t>Section 2</a:t>
            </a:r>
          </a:p>
          <a:p>
            <a:pPr lvl="1"/>
            <a:r>
              <a:rPr lang="en-GB" dirty="0"/>
              <a:t>Allows detention and most treatments against the patient’s will for 28 days, not renewable </a:t>
            </a:r>
          </a:p>
          <a:p>
            <a:pPr lvl="1"/>
            <a:r>
              <a:rPr lang="en-GB" dirty="0"/>
              <a:t>3 people must agree*</a:t>
            </a:r>
          </a:p>
          <a:p>
            <a:r>
              <a:rPr lang="en-GB" dirty="0"/>
              <a:t>Section 3</a:t>
            </a:r>
          </a:p>
          <a:p>
            <a:pPr lvl="1"/>
            <a:r>
              <a:rPr lang="en-GB" dirty="0"/>
              <a:t>Allows detention and treatment against the patient’s will for 3 months, and free aftercare under Section 117</a:t>
            </a:r>
          </a:p>
          <a:p>
            <a:pPr lvl="1"/>
            <a:r>
              <a:rPr lang="en-GB" dirty="0"/>
              <a:t>3 people must agree*</a:t>
            </a:r>
          </a:p>
          <a:p>
            <a:r>
              <a:rPr lang="en-GB" dirty="0"/>
              <a:t>Section 4 </a:t>
            </a:r>
          </a:p>
          <a:p>
            <a:pPr lvl="1"/>
            <a:r>
              <a:rPr lang="en-GB" dirty="0"/>
              <a:t>For emergency assessment in a mental health hospital for up to 72 hours, only two people must agree (one dr)</a:t>
            </a:r>
          </a:p>
          <a:p>
            <a:r>
              <a:rPr lang="en-GB" dirty="0"/>
              <a:t>Section 136</a:t>
            </a:r>
          </a:p>
          <a:p>
            <a:pPr lvl="1"/>
            <a:r>
              <a:rPr lang="en-GB" dirty="0"/>
              <a:t>Allows Police to remove people from a public place (including ED) to a place of safety, ideally a ‘136 Suite’ in a mental health service </a:t>
            </a:r>
          </a:p>
        </p:txBody>
      </p:sp>
    </p:spTree>
    <p:extLst>
      <p:ext uri="{BB962C8B-B14F-4D97-AF65-F5344CB8AC3E}">
        <p14:creationId xmlns:p14="http://schemas.microsoft.com/office/powerpoint/2010/main" val="24980809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74864-2E45-EC42-91C4-83ADF16B294B}"/>
              </a:ext>
            </a:extLst>
          </p:cNvPr>
          <p:cNvSpPr>
            <a:spLocks noGrp="1"/>
          </p:cNvSpPr>
          <p:nvPr>
            <p:ph type="ctrTitle"/>
          </p:nvPr>
        </p:nvSpPr>
        <p:spPr/>
        <p:txBody>
          <a:bodyPr/>
          <a:lstStyle/>
          <a:p>
            <a:r>
              <a:rPr lang="en-GB" dirty="0"/>
              <a:t>Scenarios!</a:t>
            </a:r>
          </a:p>
        </p:txBody>
      </p:sp>
      <p:pic>
        <p:nvPicPr>
          <p:cNvPr id="7" name="Graphic 6" descr="Stethoscope">
            <a:extLst>
              <a:ext uri="{FF2B5EF4-FFF2-40B4-BE49-F238E27FC236}">
                <a16:creationId xmlns:a16="http://schemas.microsoft.com/office/drawing/2014/main" id="{9A837E80-DFC4-F04C-9FD7-B354FB43B6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76399" y="2649070"/>
            <a:ext cx="2554941" cy="2554941"/>
          </a:xfrm>
          <a:prstGeom prst="rect">
            <a:avLst/>
          </a:prstGeom>
        </p:spPr>
      </p:pic>
      <p:sp>
        <p:nvSpPr>
          <p:cNvPr id="8" name="TextBox 7">
            <a:extLst>
              <a:ext uri="{FF2B5EF4-FFF2-40B4-BE49-F238E27FC236}">
                <a16:creationId xmlns:a16="http://schemas.microsoft.com/office/drawing/2014/main" id="{ED3CD2B9-A0A6-8245-8E76-5642A5840352}"/>
              </a:ext>
            </a:extLst>
          </p:cNvPr>
          <p:cNvSpPr txBox="1"/>
          <p:nvPr/>
        </p:nvSpPr>
        <p:spPr>
          <a:xfrm>
            <a:off x="4572000" y="4482353"/>
            <a:ext cx="3886200" cy="1200329"/>
          </a:xfrm>
          <a:prstGeom prst="rect">
            <a:avLst/>
          </a:prstGeom>
          <a:noFill/>
        </p:spPr>
        <p:txBody>
          <a:bodyPr wrap="square" rtlCol="0">
            <a:spAutoFit/>
          </a:bodyPr>
          <a:lstStyle/>
          <a:p>
            <a:r>
              <a:rPr lang="en-GB" sz="2400" b="1" dirty="0">
                <a:solidFill>
                  <a:schemeClr val="tx2"/>
                </a:solidFill>
              </a:rPr>
              <a:t>Tip: use the ‘How to manage a patient with challenging behaviour’ flowchart …</a:t>
            </a:r>
          </a:p>
        </p:txBody>
      </p:sp>
    </p:spTree>
    <p:extLst>
      <p:ext uri="{BB962C8B-B14F-4D97-AF65-F5344CB8AC3E}">
        <p14:creationId xmlns:p14="http://schemas.microsoft.com/office/powerpoint/2010/main" val="14756765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Scenario 1</a:t>
            </a:r>
          </a:p>
        </p:txBody>
      </p:sp>
      <p:sp>
        <p:nvSpPr>
          <p:cNvPr id="3" name="Content Placeholder 2"/>
          <p:cNvSpPr>
            <a:spLocks noGrp="1"/>
          </p:cNvSpPr>
          <p:nvPr>
            <p:ph idx="1"/>
          </p:nvPr>
        </p:nvSpPr>
        <p:spPr/>
        <p:txBody>
          <a:bodyPr/>
          <a:lstStyle/>
          <a:p>
            <a:pPr marL="0" indent="0">
              <a:buNone/>
            </a:pPr>
            <a:r>
              <a:rPr lang="en-GB" dirty="0"/>
              <a:t>A 30-year-old woman was admitted to the Acute Medical Unit following a mixed overdose of codeine and trazodone. </a:t>
            </a:r>
          </a:p>
          <a:p>
            <a:pPr marL="0" indent="0">
              <a:buNone/>
            </a:pPr>
            <a:r>
              <a:rPr lang="en-GB" dirty="0"/>
              <a:t>On examination she scored V on the AVPU scale. The ED notes recorded a past medical history of chronic pain and that she had left a suicide note.</a:t>
            </a:r>
          </a:p>
          <a:p>
            <a:pPr marL="0" indent="0">
              <a:buNone/>
            </a:pPr>
            <a:r>
              <a:rPr lang="en-GB" dirty="0"/>
              <a:t>How should her suicide risk be assessed by the clerking-in doctor?</a:t>
            </a:r>
          </a:p>
        </p:txBody>
      </p:sp>
    </p:spTree>
    <p:extLst>
      <p:ext uri="{BB962C8B-B14F-4D97-AF65-F5344CB8AC3E}">
        <p14:creationId xmlns:p14="http://schemas.microsoft.com/office/powerpoint/2010/main" val="14291280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VISA assessment tool</a:t>
            </a:r>
          </a:p>
        </p:txBody>
      </p:sp>
      <p:sp>
        <p:nvSpPr>
          <p:cNvPr id="3" name="Content Placeholder 2"/>
          <p:cNvSpPr>
            <a:spLocks noGrp="1"/>
          </p:cNvSpPr>
          <p:nvPr>
            <p:ph idx="1"/>
          </p:nvPr>
        </p:nvSpPr>
        <p:spPr>
          <a:xfrm>
            <a:off x="1746335" y="1902793"/>
            <a:ext cx="6093758" cy="3409889"/>
          </a:xfrm>
        </p:spPr>
        <p:txBody>
          <a:bodyPr/>
          <a:lstStyle/>
          <a:p>
            <a:r>
              <a:rPr lang="en-GB" dirty="0"/>
              <a:t>Violent or pre-planned method</a:t>
            </a:r>
          </a:p>
          <a:p>
            <a:r>
              <a:rPr lang="en-GB" dirty="0"/>
              <a:t>Irrational thoughts or psychosis</a:t>
            </a:r>
          </a:p>
          <a:p>
            <a:r>
              <a:rPr lang="en-GB" dirty="0"/>
              <a:t>Suicidal intent or ideation at the time of assessment</a:t>
            </a:r>
          </a:p>
          <a:p>
            <a:r>
              <a:rPr lang="en-GB" dirty="0"/>
              <a:t>Alone in department or at home</a:t>
            </a:r>
          </a:p>
        </p:txBody>
      </p:sp>
      <p:sp>
        <p:nvSpPr>
          <p:cNvPr id="4" name="TextBox 3"/>
          <p:cNvSpPr txBox="1"/>
          <p:nvPr/>
        </p:nvSpPr>
        <p:spPr>
          <a:xfrm>
            <a:off x="884637" y="1691584"/>
            <a:ext cx="1446458" cy="3170099"/>
          </a:xfrm>
          <a:prstGeom prst="rect">
            <a:avLst/>
          </a:prstGeom>
          <a:noFill/>
        </p:spPr>
        <p:txBody>
          <a:bodyPr wrap="square" rtlCol="0">
            <a:spAutoFit/>
          </a:bodyPr>
          <a:lstStyle/>
          <a:p>
            <a:r>
              <a:rPr lang="en-GB" sz="3200" b="1" dirty="0">
                <a:solidFill>
                  <a:srgbClr val="FF0000"/>
                </a:solidFill>
              </a:rPr>
              <a:t>V</a:t>
            </a:r>
          </a:p>
          <a:p>
            <a:endParaRPr lang="en-GB" sz="2400" b="1" dirty="0">
              <a:solidFill>
                <a:srgbClr val="FF0000"/>
              </a:solidFill>
            </a:endParaRPr>
          </a:p>
          <a:p>
            <a:r>
              <a:rPr lang="en-GB" sz="3200" b="1" dirty="0">
                <a:solidFill>
                  <a:srgbClr val="FF0000"/>
                </a:solidFill>
              </a:rPr>
              <a:t>I</a:t>
            </a:r>
          </a:p>
          <a:p>
            <a:endParaRPr lang="en-GB" sz="2400" b="1" dirty="0">
              <a:solidFill>
                <a:srgbClr val="FF0000"/>
              </a:solidFill>
            </a:endParaRPr>
          </a:p>
          <a:p>
            <a:r>
              <a:rPr lang="en-GB" sz="3200" b="1" dirty="0">
                <a:solidFill>
                  <a:srgbClr val="FF0000"/>
                </a:solidFill>
              </a:rPr>
              <a:t>S</a:t>
            </a:r>
          </a:p>
          <a:p>
            <a:endParaRPr lang="en-GB" sz="2400" b="1" dirty="0">
              <a:solidFill>
                <a:srgbClr val="FF0000"/>
              </a:solidFill>
            </a:endParaRPr>
          </a:p>
          <a:p>
            <a:r>
              <a:rPr lang="en-GB" sz="3200" b="1" dirty="0">
                <a:solidFill>
                  <a:srgbClr val="FF0000"/>
                </a:solidFill>
              </a:rPr>
              <a:t>A</a:t>
            </a:r>
          </a:p>
        </p:txBody>
      </p:sp>
    </p:spTree>
    <p:extLst>
      <p:ext uri="{BB962C8B-B14F-4D97-AF65-F5344CB8AC3E}">
        <p14:creationId xmlns:p14="http://schemas.microsoft.com/office/powerpoint/2010/main" val="2620096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ok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399" y="977287"/>
            <a:ext cx="2999579" cy="4494865"/>
          </a:xfrm>
          <a:prstGeom prst="rect">
            <a:avLst/>
          </a:prstGeom>
        </p:spPr>
      </p:pic>
      <p:pic>
        <p:nvPicPr>
          <p:cNvPr id="3" name="Picture 2" descr="book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7557" y="977287"/>
            <a:ext cx="3150732" cy="4494865"/>
          </a:xfrm>
          <a:prstGeom prst="rect">
            <a:avLst/>
          </a:prstGeom>
        </p:spPr>
      </p:pic>
    </p:spTree>
    <p:extLst>
      <p:ext uri="{BB962C8B-B14F-4D97-AF65-F5344CB8AC3E}">
        <p14:creationId xmlns:p14="http://schemas.microsoft.com/office/powerpoint/2010/main" val="6015591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Scenario 2</a:t>
            </a:r>
          </a:p>
        </p:txBody>
      </p:sp>
      <p:sp>
        <p:nvSpPr>
          <p:cNvPr id="3" name="Content Placeholder 2"/>
          <p:cNvSpPr>
            <a:spLocks noGrp="1"/>
          </p:cNvSpPr>
          <p:nvPr>
            <p:ph idx="1"/>
          </p:nvPr>
        </p:nvSpPr>
        <p:spPr>
          <a:xfrm>
            <a:off x="457200" y="1447775"/>
            <a:ext cx="8229600" cy="4525963"/>
          </a:xfrm>
        </p:spPr>
        <p:txBody>
          <a:bodyPr>
            <a:normAutofit/>
          </a:bodyPr>
          <a:lstStyle/>
          <a:p>
            <a:pPr marL="0" indent="0">
              <a:buNone/>
            </a:pPr>
            <a:r>
              <a:rPr lang="en-GB" dirty="0"/>
              <a:t>A 42-year-old woman was admitted following an overdose of long-acting insulin with alcohol. The next morning she began packing her things and stating her intention to leave and “finish the job” i.e. kill herself.</a:t>
            </a:r>
          </a:p>
          <a:p>
            <a:pPr marL="0" indent="0">
              <a:buNone/>
            </a:pPr>
            <a:r>
              <a:rPr lang="en-GB" dirty="0"/>
              <a:t>Although she will not fully engage in conversation with you, she appears not to be confused, and has the capacity to make the decision to discharge herself from hospital.</a:t>
            </a:r>
          </a:p>
        </p:txBody>
      </p:sp>
    </p:spTree>
    <p:extLst>
      <p:ext uri="{BB962C8B-B14F-4D97-AF65-F5344CB8AC3E}">
        <p14:creationId xmlns:p14="http://schemas.microsoft.com/office/powerpoint/2010/main" val="11918631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Scenario 3</a:t>
            </a:r>
          </a:p>
        </p:txBody>
      </p:sp>
      <p:sp>
        <p:nvSpPr>
          <p:cNvPr id="3" name="Content Placeholder 2"/>
          <p:cNvSpPr>
            <a:spLocks noGrp="1"/>
          </p:cNvSpPr>
          <p:nvPr>
            <p:ph idx="1"/>
          </p:nvPr>
        </p:nvSpPr>
        <p:spPr>
          <a:xfrm>
            <a:off x="457200" y="1447775"/>
            <a:ext cx="8229600" cy="4525963"/>
          </a:xfrm>
        </p:spPr>
        <p:txBody>
          <a:bodyPr>
            <a:normAutofit/>
          </a:bodyPr>
          <a:lstStyle/>
          <a:p>
            <a:pPr marL="0" indent="0">
              <a:buNone/>
            </a:pPr>
            <a:r>
              <a:rPr lang="en-GB" dirty="0"/>
              <a:t>A 50-year-old man has been admitted following an NSTEMI. His second troponin was 800 ng/L (&lt;14). He has been started on treatment and is awaiting an in-patient angiogram. </a:t>
            </a:r>
          </a:p>
          <a:p>
            <a:pPr marL="0" indent="0">
              <a:buNone/>
            </a:pPr>
            <a:r>
              <a:rPr lang="en-GB" dirty="0"/>
              <a:t>However, that evening he has decided to discharge himself against medical advice. The reason appears to be that he hates hospitals following a previous traumatic experience with a relative. He appears to have full understanding and the mental capacity to make this decision.</a:t>
            </a:r>
          </a:p>
        </p:txBody>
      </p:sp>
    </p:spTree>
    <p:extLst>
      <p:ext uri="{BB962C8B-B14F-4D97-AF65-F5344CB8AC3E}">
        <p14:creationId xmlns:p14="http://schemas.microsoft.com/office/powerpoint/2010/main" val="41856461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Scenario 4</a:t>
            </a:r>
          </a:p>
        </p:txBody>
      </p:sp>
      <p:sp>
        <p:nvSpPr>
          <p:cNvPr id="3" name="Content Placeholder 2"/>
          <p:cNvSpPr>
            <a:spLocks noGrp="1"/>
          </p:cNvSpPr>
          <p:nvPr>
            <p:ph idx="1"/>
          </p:nvPr>
        </p:nvSpPr>
        <p:spPr>
          <a:xfrm>
            <a:off x="580678" y="1417637"/>
            <a:ext cx="8229600" cy="4792049"/>
          </a:xfrm>
        </p:spPr>
        <p:txBody>
          <a:bodyPr>
            <a:normAutofit lnSpcReduction="10000"/>
          </a:bodyPr>
          <a:lstStyle/>
          <a:p>
            <a:pPr marL="0" indent="0">
              <a:buNone/>
            </a:pPr>
            <a:r>
              <a:rPr lang="en-GB" dirty="0"/>
              <a:t>An 18-year-old man was admitted because of psychotic symptoms that required an organic cause to be ruled out. After assessment, it was felt that drug-induced psychosis was the most likely cause.</a:t>
            </a:r>
          </a:p>
          <a:p>
            <a:pPr marL="0" indent="0">
              <a:buNone/>
            </a:pPr>
            <a:endParaRPr lang="en-GB" dirty="0"/>
          </a:p>
          <a:p>
            <a:pPr marL="0" indent="0">
              <a:buNone/>
            </a:pPr>
            <a:r>
              <a:rPr lang="en-GB" dirty="0"/>
              <a:t>The patient had become increasingly agitated, pacing up and down, and expressing the desire to go home. He was disorientated and incoherent. The nurses were concerned as he kept trying to leave and Security stated they could not help as he ‘was not under a Section’.</a:t>
            </a:r>
          </a:p>
        </p:txBody>
      </p:sp>
    </p:spTree>
    <p:extLst>
      <p:ext uri="{BB962C8B-B14F-4D97-AF65-F5344CB8AC3E}">
        <p14:creationId xmlns:p14="http://schemas.microsoft.com/office/powerpoint/2010/main" val="1768115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Scenario 5</a:t>
            </a:r>
          </a:p>
        </p:txBody>
      </p:sp>
      <p:sp>
        <p:nvSpPr>
          <p:cNvPr id="3" name="Content Placeholder 2"/>
          <p:cNvSpPr>
            <a:spLocks noGrp="1"/>
          </p:cNvSpPr>
          <p:nvPr>
            <p:ph idx="1"/>
          </p:nvPr>
        </p:nvSpPr>
        <p:spPr>
          <a:xfrm>
            <a:off x="457200" y="1447775"/>
            <a:ext cx="8229600" cy="4525963"/>
          </a:xfrm>
        </p:spPr>
        <p:txBody>
          <a:bodyPr>
            <a:normAutofit/>
          </a:bodyPr>
          <a:lstStyle/>
          <a:p>
            <a:pPr marL="0" indent="0">
              <a:buNone/>
            </a:pPr>
            <a:r>
              <a:rPr lang="en-GB" dirty="0"/>
              <a:t>An 80-year-old woman with delirium has been constantly wandering up and down the Acute Medical Unit. Every so often, she attempts to leave, and repeatedly states she wants to go home. </a:t>
            </a:r>
          </a:p>
          <a:p>
            <a:pPr marL="0" indent="0">
              <a:buNone/>
            </a:pPr>
            <a:r>
              <a:rPr lang="en-GB" dirty="0"/>
              <a:t>She appears not to have the capacity to make this decision.</a:t>
            </a:r>
          </a:p>
        </p:txBody>
      </p:sp>
    </p:spTree>
    <p:extLst>
      <p:ext uri="{BB962C8B-B14F-4D97-AF65-F5344CB8AC3E}">
        <p14:creationId xmlns:p14="http://schemas.microsoft.com/office/powerpoint/2010/main" val="36126998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Scenario 6</a:t>
            </a:r>
          </a:p>
        </p:txBody>
      </p:sp>
      <p:sp>
        <p:nvSpPr>
          <p:cNvPr id="3" name="Content Placeholder 2"/>
          <p:cNvSpPr>
            <a:spLocks noGrp="1"/>
          </p:cNvSpPr>
          <p:nvPr>
            <p:ph idx="1"/>
          </p:nvPr>
        </p:nvSpPr>
        <p:spPr>
          <a:xfrm>
            <a:off x="457200" y="1447775"/>
            <a:ext cx="8229600" cy="4525963"/>
          </a:xfrm>
        </p:spPr>
        <p:txBody>
          <a:bodyPr>
            <a:normAutofit/>
          </a:bodyPr>
          <a:lstStyle/>
          <a:p>
            <a:pPr marL="0" indent="0">
              <a:buNone/>
            </a:pPr>
            <a:r>
              <a:rPr lang="en-GB" dirty="0"/>
              <a:t>A 25-year-old intravenous drug user was suspected of taking illegal drugs on the ward and dealing with other patients. When security were called to search him, there was an altercation and he punched a member of staff. </a:t>
            </a:r>
          </a:p>
          <a:p>
            <a:pPr marL="0" indent="0">
              <a:buNone/>
            </a:pPr>
            <a:r>
              <a:rPr lang="en-GB" dirty="0"/>
              <a:t>The patient was being treated for cellulitis with IV antibiotics, and was well (awaiting blood cultures). There was no evidence of a mental disorder or drug/alcohol withdrawal. He appeared to have the mental capacity to have made his decisions.</a:t>
            </a:r>
          </a:p>
        </p:txBody>
      </p:sp>
    </p:spTree>
    <p:extLst>
      <p:ext uri="{BB962C8B-B14F-4D97-AF65-F5344CB8AC3E}">
        <p14:creationId xmlns:p14="http://schemas.microsoft.com/office/powerpoint/2010/main" val="33377900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14E98-736A-DE41-9137-476EE8C0BF8F}"/>
              </a:ext>
            </a:extLst>
          </p:cNvPr>
          <p:cNvSpPr>
            <a:spLocks noGrp="1"/>
          </p:cNvSpPr>
          <p:nvPr>
            <p:ph type="ctrTitle"/>
          </p:nvPr>
        </p:nvSpPr>
        <p:spPr>
          <a:xfrm>
            <a:off x="685800" y="2371257"/>
            <a:ext cx="7772400" cy="1470025"/>
          </a:xfrm>
        </p:spPr>
        <p:txBody>
          <a:bodyPr/>
          <a:lstStyle/>
          <a:p>
            <a:r>
              <a:rPr lang="en-GB" dirty="0"/>
              <a:t>Extra scenarios!</a:t>
            </a:r>
          </a:p>
        </p:txBody>
      </p:sp>
      <p:pic>
        <p:nvPicPr>
          <p:cNvPr id="5" name="Graphic 4" descr="Stethoscope">
            <a:extLst>
              <a:ext uri="{FF2B5EF4-FFF2-40B4-BE49-F238E27FC236}">
                <a16:creationId xmlns:a16="http://schemas.microsoft.com/office/drawing/2014/main" id="{150633BC-1432-584E-848F-30AC1B3574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0940" y="2846293"/>
            <a:ext cx="2554941" cy="2554941"/>
          </a:xfrm>
          <a:prstGeom prst="rect">
            <a:avLst/>
          </a:prstGeom>
        </p:spPr>
      </p:pic>
      <p:sp>
        <p:nvSpPr>
          <p:cNvPr id="6" name="TextBox 5">
            <a:extLst>
              <a:ext uri="{FF2B5EF4-FFF2-40B4-BE49-F238E27FC236}">
                <a16:creationId xmlns:a16="http://schemas.microsoft.com/office/drawing/2014/main" id="{80509136-5921-0147-B4D8-836692313D03}"/>
              </a:ext>
            </a:extLst>
          </p:cNvPr>
          <p:cNvSpPr txBox="1"/>
          <p:nvPr/>
        </p:nvSpPr>
        <p:spPr>
          <a:xfrm>
            <a:off x="4572000" y="4482353"/>
            <a:ext cx="3886200" cy="1200329"/>
          </a:xfrm>
          <a:prstGeom prst="rect">
            <a:avLst/>
          </a:prstGeom>
          <a:noFill/>
        </p:spPr>
        <p:txBody>
          <a:bodyPr wrap="square" rtlCol="0">
            <a:spAutoFit/>
          </a:bodyPr>
          <a:lstStyle/>
          <a:p>
            <a:r>
              <a:rPr lang="en-GB" sz="2400" b="1" dirty="0">
                <a:solidFill>
                  <a:schemeClr val="tx2"/>
                </a:solidFill>
              </a:rPr>
              <a:t>Tip: use the ‘How to manage a patient with challenging behaviour’ flowchart …</a:t>
            </a:r>
          </a:p>
        </p:txBody>
      </p:sp>
    </p:spTree>
    <p:extLst>
      <p:ext uri="{BB962C8B-B14F-4D97-AF65-F5344CB8AC3E}">
        <p14:creationId xmlns:p14="http://schemas.microsoft.com/office/powerpoint/2010/main" val="38270845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Scenario 7</a:t>
            </a:r>
          </a:p>
        </p:txBody>
      </p:sp>
      <p:sp>
        <p:nvSpPr>
          <p:cNvPr id="3" name="Content Placeholder 2"/>
          <p:cNvSpPr>
            <a:spLocks noGrp="1"/>
          </p:cNvSpPr>
          <p:nvPr>
            <p:ph idx="1"/>
          </p:nvPr>
        </p:nvSpPr>
        <p:spPr>
          <a:xfrm>
            <a:off x="457200" y="1430134"/>
            <a:ext cx="8229600" cy="4525963"/>
          </a:xfrm>
        </p:spPr>
        <p:txBody>
          <a:bodyPr>
            <a:normAutofit/>
          </a:bodyPr>
          <a:lstStyle/>
          <a:p>
            <a:pPr marL="0" indent="0">
              <a:buNone/>
            </a:pPr>
            <a:r>
              <a:rPr lang="en-GB" dirty="0"/>
              <a:t>A 50-year-old man with COPD was being cared for on a respiratory ward. He was also a below knee amputee and unable to mobilise independently. His electric wheelchair was at home.</a:t>
            </a:r>
          </a:p>
          <a:p>
            <a:pPr marL="0" indent="0">
              <a:buNone/>
            </a:pPr>
            <a:r>
              <a:rPr lang="en-GB" dirty="0"/>
              <a:t>After a few days of treatment, he stated he wanted to discharge himself against medical advice. The staff knew full well that he was physically incapable of taking his own discharge, so they ignored him. The patient appeared to have the capacity to make this decision.</a:t>
            </a:r>
          </a:p>
        </p:txBody>
      </p:sp>
    </p:spTree>
    <p:extLst>
      <p:ext uri="{BB962C8B-B14F-4D97-AF65-F5344CB8AC3E}">
        <p14:creationId xmlns:p14="http://schemas.microsoft.com/office/powerpoint/2010/main" val="20613093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C8D2E-2282-C943-920A-BC0A0FF7CACC}"/>
              </a:ext>
            </a:extLst>
          </p:cNvPr>
          <p:cNvSpPr>
            <a:spLocks noGrp="1"/>
          </p:cNvSpPr>
          <p:nvPr>
            <p:ph type="title"/>
          </p:nvPr>
        </p:nvSpPr>
        <p:spPr/>
        <p:txBody>
          <a:bodyPr/>
          <a:lstStyle/>
          <a:p>
            <a:r>
              <a:rPr lang="en-GB" dirty="0"/>
              <a:t>Scenario 8</a:t>
            </a:r>
          </a:p>
        </p:txBody>
      </p:sp>
      <p:sp>
        <p:nvSpPr>
          <p:cNvPr id="3" name="Content Placeholder 2">
            <a:extLst>
              <a:ext uri="{FF2B5EF4-FFF2-40B4-BE49-F238E27FC236}">
                <a16:creationId xmlns:a16="http://schemas.microsoft.com/office/drawing/2014/main" id="{93B194C7-0D09-FE4D-9704-D5BD76FB32C0}"/>
              </a:ext>
            </a:extLst>
          </p:cNvPr>
          <p:cNvSpPr>
            <a:spLocks noGrp="1"/>
          </p:cNvSpPr>
          <p:nvPr>
            <p:ph idx="1"/>
          </p:nvPr>
        </p:nvSpPr>
        <p:spPr>
          <a:xfrm>
            <a:off x="457200" y="1417638"/>
            <a:ext cx="8229600" cy="4525963"/>
          </a:xfrm>
        </p:spPr>
        <p:txBody>
          <a:bodyPr>
            <a:normAutofit/>
          </a:bodyPr>
          <a:lstStyle/>
          <a:p>
            <a:pPr marL="0" indent="0">
              <a:buNone/>
            </a:pPr>
            <a:r>
              <a:rPr lang="en-GB" sz="3000" dirty="0"/>
              <a:t>A 50-year old man was being treated for severe delirium tremens and Wernicke’s encephalopathy when he decided he wanted to go home. He phoned his girlfriend and asked her to come and collect him from hospital, then started to get his things together.</a:t>
            </a:r>
          </a:p>
          <a:p>
            <a:pPr marL="0" indent="0">
              <a:buNone/>
            </a:pPr>
            <a:r>
              <a:rPr lang="en-GB" sz="3000" dirty="0"/>
              <a:t>He stated he would sign himself out. He appeared to be confused and not have the mental capacity to make decisions about his care.</a:t>
            </a:r>
          </a:p>
        </p:txBody>
      </p:sp>
    </p:spTree>
    <p:extLst>
      <p:ext uri="{BB962C8B-B14F-4D97-AF65-F5344CB8AC3E}">
        <p14:creationId xmlns:p14="http://schemas.microsoft.com/office/powerpoint/2010/main" val="12112277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Scenario 9</a:t>
            </a:r>
          </a:p>
        </p:txBody>
      </p:sp>
      <p:sp>
        <p:nvSpPr>
          <p:cNvPr id="3" name="Content Placeholder 2"/>
          <p:cNvSpPr>
            <a:spLocks noGrp="1"/>
          </p:cNvSpPr>
          <p:nvPr>
            <p:ph idx="1"/>
          </p:nvPr>
        </p:nvSpPr>
        <p:spPr/>
        <p:txBody>
          <a:bodyPr>
            <a:normAutofit lnSpcReduction="10000"/>
          </a:bodyPr>
          <a:lstStyle/>
          <a:p>
            <a:pPr marL="0" indent="0">
              <a:buNone/>
            </a:pPr>
            <a:r>
              <a:rPr lang="en-GB" dirty="0"/>
              <a:t>A 65-year old man with early onset Alzheimer’s dementia was admitted to hospital because he was found wandering outside. His wife reported that he was aggressive towards her and she felt vulnerable if he were to return home.</a:t>
            </a:r>
          </a:p>
          <a:p>
            <a:pPr marL="0" indent="0">
              <a:buNone/>
            </a:pPr>
            <a:r>
              <a:rPr lang="en-GB" dirty="0"/>
              <a:t>On the Acute Medical Unit, the patient was insistent on returning home and starting to become agitated. There was no evidence of acute illness or delirium.</a:t>
            </a:r>
          </a:p>
          <a:p>
            <a:pPr marL="0" indent="0">
              <a:buNone/>
            </a:pPr>
            <a:r>
              <a:rPr lang="en-GB" dirty="0"/>
              <a:t>You have been asked to review him to decide what to do. Outline your thoughts about this case.</a:t>
            </a:r>
          </a:p>
        </p:txBody>
      </p:sp>
    </p:spTree>
    <p:extLst>
      <p:ext uri="{BB962C8B-B14F-4D97-AF65-F5344CB8AC3E}">
        <p14:creationId xmlns:p14="http://schemas.microsoft.com/office/powerpoint/2010/main" val="24993034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Scenario 10</a:t>
            </a:r>
          </a:p>
        </p:txBody>
      </p:sp>
      <p:sp>
        <p:nvSpPr>
          <p:cNvPr id="3" name="Content Placeholder 2"/>
          <p:cNvSpPr>
            <a:spLocks noGrp="1"/>
          </p:cNvSpPr>
          <p:nvPr>
            <p:ph idx="1"/>
          </p:nvPr>
        </p:nvSpPr>
        <p:spPr>
          <a:xfrm>
            <a:off x="615958" y="1430134"/>
            <a:ext cx="8229600" cy="4525963"/>
          </a:xfrm>
        </p:spPr>
        <p:txBody>
          <a:bodyPr>
            <a:normAutofit lnSpcReduction="10000"/>
          </a:bodyPr>
          <a:lstStyle/>
          <a:p>
            <a:pPr marL="0" indent="0">
              <a:buNone/>
            </a:pPr>
            <a:r>
              <a:rPr lang="en-GB" dirty="0"/>
              <a:t>A 40-year-old woman was admitted following a paracetamol overdose. Her level at 4h was above the treatment line and she was started on n-acetylcysteine. After the first bag she left the hospital and refused to return.</a:t>
            </a:r>
          </a:p>
          <a:p>
            <a:pPr marL="0" indent="0">
              <a:buNone/>
            </a:pPr>
            <a:r>
              <a:rPr lang="en-GB" dirty="0"/>
              <a:t>She had been seen by a psychiatrist 24 hours earlier and deemed not to have a mental illness and to have capacity to make decisions about her treatment. </a:t>
            </a:r>
          </a:p>
          <a:p>
            <a:pPr marL="0" indent="0">
              <a:buNone/>
            </a:pPr>
            <a:r>
              <a:rPr lang="en-GB" dirty="0"/>
              <a:t>The nurse in charge asks you what should be done about the situation.</a:t>
            </a:r>
          </a:p>
        </p:txBody>
      </p:sp>
    </p:spTree>
    <p:extLst>
      <p:ext uri="{BB962C8B-B14F-4D97-AF65-F5344CB8AC3E}">
        <p14:creationId xmlns:p14="http://schemas.microsoft.com/office/powerpoint/2010/main" val="1580299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B6F998-CF3C-574B-A93D-FB65057ED793}"/>
              </a:ext>
            </a:extLst>
          </p:cNvPr>
          <p:cNvPicPr>
            <a:picLocks noChangeAspect="1"/>
          </p:cNvPicPr>
          <p:nvPr/>
        </p:nvPicPr>
        <p:blipFill>
          <a:blip r:embed="rId2"/>
          <a:stretch>
            <a:fillRect/>
          </a:stretch>
        </p:blipFill>
        <p:spPr>
          <a:xfrm>
            <a:off x="936433" y="932418"/>
            <a:ext cx="3163128" cy="4254500"/>
          </a:xfrm>
          <a:prstGeom prst="rect">
            <a:avLst/>
          </a:prstGeom>
          <a:ln>
            <a:solidFill>
              <a:schemeClr val="tx2"/>
            </a:solidFill>
          </a:ln>
        </p:spPr>
      </p:pic>
      <p:sp>
        <p:nvSpPr>
          <p:cNvPr id="4" name="TextBox 3">
            <a:extLst>
              <a:ext uri="{FF2B5EF4-FFF2-40B4-BE49-F238E27FC236}">
                <a16:creationId xmlns:a16="http://schemas.microsoft.com/office/drawing/2014/main" id="{670ADDC7-984E-F748-B73D-7CE68D7F9040}"/>
              </a:ext>
            </a:extLst>
          </p:cNvPr>
          <p:cNvSpPr txBox="1"/>
          <p:nvPr/>
        </p:nvSpPr>
        <p:spPr>
          <a:xfrm>
            <a:off x="6080760" y="5380375"/>
            <a:ext cx="2307566" cy="369332"/>
          </a:xfrm>
          <a:prstGeom prst="rect">
            <a:avLst/>
          </a:prstGeom>
          <a:noFill/>
        </p:spPr>
        <p:txBody>
          <a:bodyPr wrap="square" rtlCol="0">
            <a:spAutoFit/>
          </a:bodyPr>
          <a:lstStyle/>
          <a:p>
            <a:r>
              <a:rPr lang="en-GB" b="1" dirty="0">
                <a:solidFill>
                  <a:schemeClr val="tx2"/>
                </a:solidFill>
              </a:rPr>
              <a:t>Covert medication</a:t>
            </a:r>
          </a:p>
        </p:txBody>
      </p:sp>
      <p:sp>
        <p:nvSpPr>
          <p:cNvPr id="5" name="TextBox 4">
            <a:extLst>
              <a:ext uri="{FF2B5EF4-FFF2-40B4-BE49-F238E27FC236}">
                <a16:creationId xmlns:a16="http://schemas.microsoft.com/office/drawing/2014/main" id="{49D5ED6F-6168-1D43-8AC8-10AAFA5B60C3}"/>
              </a:ext>
            </a:extLst>
          </p:cNvPr>
          <p:cNvSpPr txBox="1"/>
          <p:nvPr/>
        </p:nvSpPr>
        <p:spPr>
          <a:xfrm>
            <a:off x="3708427" y="5300167"/>
            <a:ext cx="2307566" cy="369332"/>
          </a:xfrm>
          <a:prstGeom prst="rect">
            <a:avLst/>
          </a:prstGeom>
          <a:noFill/>
        </p:spPr>
        <p:txBody>
          <a:bodyPr wrap="square" rtlCol="0">
            <a:spAutoFit/>
          </a:bodyPr>
          <a:lstStyle/>
          <a:p>
            <a:r>
              <a:rPr lang="en-GB" b="1" dirty="0">
                <a:solidFill>
                  <a:schemeClr val="tx2"/>
                </a:solidFill>
              </a:rPr>
              <a:t>Confidentiality</a:t>
            </a:r>
          </a:p>
        </p:txBody>
      </p:sp>
      <p:sp>
        <p:nvSpPr>
          <p:cNvPr id="6" name="TextBox 5">
            <a:extLst>
              <a:ext uri="{FF2B5EF4-FFF2-40B4-BE49-F238E27FC236}">
                <a16:creationId xmlns:a16="http://schemas.microsoft.com/office/drawing/2014/main" id="{8E117DD9-65BF-4740-9FED-C65E155FAC10}"/>
              </a:ext>
            </a:extLst>
          </p:cNvPr>
          <p:cNvSpPr txBox="1"/>
          <p:nvPr/>
        </p:nvSpPr>
        <p:spPr>
          <a:xfrm>
            <a:off x="4629796" y="5749469"/>
            <a:ext cx="2307566" cy="369332"/>
          </a:xfrm>
          <a:prstGeom prst="rect">
            <a:avLst/>
          </a:prstGeom>
          <a:noFill/>
        </p:spPr>
        <p:txBody>
          <a:bodyPr wrap="square" rtlCol="0">
            <a:spAutoFit/>
          </a:bodyPr>
          <a:lstStyle/>
          <a:p>
            <a:r>
              <a:rPr lang="en-GB" b="1" dirty="0">
                <a:solidFill>
                  <a:schemeClr val="tx2"/>
                </a:solidFill>
              </a:rPr>
              <a:t>Duty to public safety</a:t>
            </a:r>
          </a:p>
        </p:txBody>
      </p:sp>
      <p:sp>
        <p:nvSpPr>
          <p:cNvPr id="7" name="TextBox 6">
            <a:extLst>
              <a:ext uri="{FF2B5EF4-FFF2-40B4-BE49-F238E27FC236}">
                <a16:creationId xmlns:a16="http://schemas.microsoft.com/office/drawing/2014/main" id="{E6950805-7432-A44B-BC8B-7C3E2051ED25}"/>
              </a:ext>
            </a:extLst>
          </p:cNvPr>
          <p:cNvSpPr txBox="1"/>
          <p:nvPr/>
        </p:nvSpPr>
        <p:spPr>
          <a:xfrm>
            <a:off x="820444" y="5547689"/>
            <a:ext cx="2307566" cy="369332"/>
          </a:xfrm>
          <a:prstGeom prst="rect">
            <a:avLst/>
          </a:prstGeom>
          <a:noFill/>
        </p:spPr>
        <p:txBody>
          <a:bodyPr wrap="square" rtlCol="0">
            <a:spAutoFit/>
          </a:bodyPr>
          <a:lstStyle/>
          <a:p>
            <a:r>
              <a:rPr lang="en-GB" b="1" dirty="0">
                <a:solidFill>
                  <a:schemeClr val="tx2"/>
                </a:solidFill>
              </a:rPr>
              <a:t>End-of-life decisions</a:t>
            </a:r>
          </a:p>
        </p:txBody>
      </p:sp>
      <p:pic>
        <p:nvPicPr>
          <p:cNvPr id="8" name="Picture 7">
            <a:extLst>
              <a:ext uri="{FF2B5EF4-FFF2-40B4-BE49-F238E27FC236}">
                <a16:creationId xmlns:a16="http://schemas.microsoft.com/office/drawing/2014/main" id="{6435E31A-869E-4643-A2D1-CEB90BC2E825}"/>
              </a:ext>
            </a:extLst>
          </p:cNvPr>
          <p:cNvPicPr>
            <a:picLocks noChangeAspect="1"/>
          </p:cNvPicPr>
          <p:nvPr/>
        </p:nvPicPr>
        <p:blipFill>
          <a:blip r:embed="rId3"/>
          <a:stretch>
            <a:fillRect/>
          </a:stretch>
        </p:blipFill>
        <p:spPr>
          <a:xfrm>
            <a:off x="4747259" y="452663"/>
            <a:ext cx="3163127" cy="4471087"/>
          </a:xfrm>
          <a:prstGeom prst="rect">
            <a:avLst/>
          </a:prstGeom>
          <a:ln>
            <a:solidFill>
              <a:schemeClr val="tx2"/>
            </a:solidFill>
          </a:ln>
        </p:spPr>
      </p:pic>
      <p:sp>
        <p:nvSpPr>
          <p:cNvPr id="9" name="TextBox 8">
            <a:extLst>
              <a:ext uri="{FF2B5EF4-FFF2-40B4-BE49-F238E27FC236}">
                <a16:creationId xmlns:a16="http://schemas.microsoft.com/office/drawing/2014/main" id="{BEC4B28B-2942-604E-872F-ECA964F4030C}"/>
              </a:ext>
            </a:extLst>
          </p:cNvPr>
          <p:cNvSpPr txBox="1"/>
          <p:nvPr/>
        </p:nvSpPr>
        <p:spPr>
          <a:xfrm>
            <a:off x="2873388" y="5861250"/>
            <a:ext cx="2011030" cy="369332"/>
          </a:xfrm>
          <a:prstGeom prst="rect">
            <a:avLst/>
          </a:prstGeom>
          <a:noFill/>
        </p:spPr>
        <p:txBody>
          <a:bodyPr wrap="square" rtlCol="0">
            <a:spAutoFit/>
          </a:bodyPr>
          <a:lstStyle/>
          <a:p>
            <a:r>
              <a:rPr lang="en-GB" b="1" dirty="0">
                <a:solidFill>
                  <a:schemeClr val="tx2"/>
                </a:solidFill>
              </a:rPr>
              <a:t>Fitness to drive</a:t>
            </a:r>
          </a:p>
        </p:txBody>
      </p:sp>
    </p:spTree>
    <p:extLst>
      <p:ext uri="{BB962C8B-B14F-4D97-AF65-F5344CB8AC3E}">
        <p14:creationId xmlns:p14="http://schemas.microsoft.com/office/powerpoint/2010/main" val="21666307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Scenario 11</a:t>
            </a:r>
          </a:p>
        </p:txBody>
      </p:sp>
      <p:sp>
        <p:nvSpPr>
          <p:cNvPr id="3" name="Content Placeholder 2"/>
          <p:cNvSpPr>
            <a:spLocks noGrp="1"/>
          </p:cNvSpPr>
          <p:nvPr>
            <p:ph idx="1"/>
          </p:nvPr>
        </p:nvSpPr>
        <p:spPr>
          <a:xfrm>
            <a:off x="457200" y="1417638"/>
            <a:ext cx="8229600" cy="4525963"/>
          </a:xfrm>
        </p:spPr>
        <p:txBody>
          <a:bodyPr>
            <a:normAutofit fontScale="92500"/>
          </a:bodyPr>
          <a:lstStyle/>
          <a:p>
            <a:pPr marL="0" indent="0">
              <a:buNone/>
            </a:pPr>
            <a:r>
              <a:rPr lang="en-GB" dirty="0"/>
              <a:t>A 17-year-old girl was admitted following her second paracetamol overdose of the week. Her level at 4h was again above the treatment line but she refused treatment.</a:t>
            </a:r>
          </a:p>
          <a:p>
            <a:pPr marL="0" indent="0">
              <a:buNone/>
            </a:pPr>
            <a:r>
              <a:rPr lang="en-GB" dirty="0"/>
              <a:t>On examination she refused to engage in conversation, focusing on her mobile phone. She shrugged when told refusing treatment could mean liver failure and death. She was able to understand, retain and communicate her decision. There was no evidence of a mental disorder.</a:t>
            </a:r>
          </a:p>
          <a:p>
            <a:pPr marL="0" indent="0">
              <a:buNone/>
            </a:pPr>
            <a:r>
              <a:rPr lang="en-GB" dirty="0"/>
              <a:t>What do you think about her capacity and how would you proceed in this case?</a:t>
            </a:r>
          </a:p>
          <a:p>
            <a:endParaRPr lang="en-GB" dirty="0"/>
          </a:p>
        </p:txBody>
      </p:sp>
    </p:spTree>
    <p:extLst>
      <p:ext uri="{BB962C8B-B14F-4D97-AF65-F5344CB8AC3E}">
        <p14:creationId xmlns:p14="http://schemas.microsoft.com/office/powerpoint/2010/main" val="30748909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ctrTitle"/>
          </p:nvPr>
        </p:nvSpPr>
        <p:spPr>
          <a:xfrm>
            <a:off x="2896461" y="2770014"/>
            <a:ext cx="4084638" cy="1143000"/>
          </a:xfrm>
        </p:spPr>
        <p:txBody>
          <a:bodyPr rtlCol="0">
            <a:normAutofit fontScale="90000"/>
          </a:bodyPr>
          <a:lstStyle/>
          <a:p>
            <a:pPr eaLnBrk="1" fontAlgn="auto" hangingPunct="1">
              <a:spcAft>
                <a:spcPts val="0"/>
              </a:spcAft>
              <a:defRPr/>
            </a:pPr>
            <a:r>
              <a:rPr lang="en-GB" sz="4800" dirty="0"/>
              <a:t>Any questions at this point?</a:t>
            </a:r>
          </a:p>
        </p:txBody>
      </p:sp>
      <p:graphicFrame>
        <p:nvGraphicFramePr>
          <p:cNvPr id="1056" name="Object 32"/>
          <p:cNvGraphicFramePr>
            <a:graphicFrameLocks noChangeAspect="1"/>
          </p:cNvGraphicFramePr>
          <p:nvPr>
            <p:extLst>
              <p:ext uri="{D42A27DB-BD31-4B8C-83A1-F6EECF244321}">
                <p14:modId xmlns:p14="http://schemas.microsoft.com/office/powerpoint/2010/main" val="1654294355"/>
              </p:ext>
            </p:extLst>
          </p:nvPr>
        </p:nvGraphicFramePr>
        <p:xfrm>
          <a:off x="1713831" y="1412875"/>
          <a:ext cx="1295400" cy="3933825"/>
        </p:xfrm>
        <a:graphic>
          <a:graphicData uri="http://schemas.openxmlformats.org/presentationml/2006/ole">
            <mc:AlternateContent xmlns:mc="http://schemas.openxmlformats.org/markup-compatibility/2006">
              <mc:Choice xmlns:v="urn:schemas-microsoft-com:vml" Requires="v">
                <p:oleObj spid="_x0000_s5180" name="Clip" r:id="rId5" imgW="1296504" imgH="3933687" progId="">
                  <p:embed/>
                </p:oleObj>
              </mc:Choice>
              <mc:Fallback>
                <p:oleObj name="Clip" r:id="rId5" imgW="1296504" imgH="3933687"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3831" y="1412875"/>
                        <a:ext cx="1295400" cy="39338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176184554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a:t>
            </a:r>
          </a:p>
        </p:txBody>
      </p:sp>
      <p:sp>
        <p:nvSpPr>
          <p:cNvPr id="4" name="Content Placeholder 3"/>
          <p:cNvSpPr>
            <a:spLocks noGrp="1"/>
          </p:cNvSpPr>
          <p:nvPr>
            <p:ph sz="half" idx="1"/>
          </p:nvPr>
        </p:nvSpPr>
        <p:spPr>
          <a:xfrm>
            <a:off x="642396" y="1303338"/>
            <a:ext cx="4376089" cy="4880255"/>
          </a:xfrm>
        </p:spPr>
        <p:txBody>
          <a:bodyPr>
            <a:normAutofit fontScale="92500" lnSpcReduction="20000"/>
          </a:bodyPr>
          <a:lstStyle/>
          <a:p>
            <a:r>
              <a:rPr lang="en-GB" dirty="0"/>
              <a:t>The Mental Capacity Act, not Common Law, covers decision-making in patients who lack capacity</a:t>
            </a:r>
          </a:p>
          <a:p>
            <a:r>
              <a:rPr lang="en-GB" dirty="0"/>
              <a:t>Mental capacity is decision-specific and can be assessed by any doctor</a:t>
            </a:r>
          </a:p>
          <a:p>
            <a:r>
              <a:rPr lang="en-GB" dirty="0"/>
              <a:t>The Mental Health Act can be used for mental disorders, including physical disorders that are causes or symptoms, but is best used when a patient is likely to need Section 2 or 3</a:t>
            </a:r>
          </a:p>
        </p:txBody>
      </p:sp>
      <p:pic>
        <p:nvPicPr>
          <p:cNvPr id="6" name="Picture 5" descr="judge_hamm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2345" y="2610892"/>
            <a:ext cx="3076388" cy="2099924"/>
          </a:xfrm>
          <a:prstGeom prst="rect">
            <a:avLst/>
          </a:prstGeom>
        </p:spPr>
      </p:pic>
    </p:spTree>
    <p:extLst>
      <p:ext uri="{BB962C8B-B14F-4D97-AF65-F5344CB8AC3E}">
        <p14:creationId xmlns:p14="http://schemas.microsoft.com/office/powerpoint/2010/main" val="2990248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4114A7-EB48-B14A-9543-B6C4C0610F14}"/>
              </a:ext>
            </a:extLst>
          </p:cNvPr>
          <p:cNvPicPr>
            <a:picLocks noChangeAspect="1"/>
          </p:cNvPicPr>
          <p:nvPr/>
        </p:nvPicPr>
        <p:blipFill>
          <a:blip r:embed="rId3"/>
          <a:stretch>
            <a:fillRect/>
          </a:stretch>
        </p:blipFill>
        <p:spPr>
          <a:xfrm>
            <a:off x="0" y="234621"/>
            <a:ext cx="9144000" cy="5886734"/>
          </a:xfrm>
          <a:prstGeom prst="rect">
            <a:avLst/>
          </a:prstGeom>
        </p:spPr>
      </p:pic>
    </p:spTree>
    <p:extLst>
      <p:ext uri="{BB962C8B-B14F-4D97-AF65-F5344CB8AC3E}">
        <p14:creationId xmlns:p14="http://schemas.microsoft.com/office/powerpoint/2010/main" val="2850083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3A572-56CE-C949-93F4-C8D460DF53E1}"/>
              </a:ext>
            </a:extLst>
          </p:cNvPr>
          <p:cNvSpPr>
            <a:spLocks noGrp="1"/>
          </p:cNvSpPr>
          <p:nvPr>
            <p:ph type="ctrTitle"/>
          </p:nvPr>
        </p:nvSpPr>
        <p:spPr>
          <a:xfrm>
            <a:off x="685800" y="3992564"/>
            <a:ext cx="7772400" cy="1470025"/>
          </a:xfrm>
        </p:spPr>
        <p:txBody>
          <a:bodyPr>
            <a:normAutofit/>
          </a:bodyPr>
          <a:lstStyle/>
          <a:p>
            <a:pPr algn="l"/>
            <a:r>
              <a:rPr lang="en-GB" sz="2800" dirty="0"/>
              <a:t>GMC: Decision making and consent. Nov 2020</a:t>
            </a:r>
          </a:p>
        </p:txBody>
      </p:sp>
      <p:sp>
        <p:nvSpPr>
          <p:cNvPr id="3" name="Subtitle 2">
            <a:extLst>
              <a:ext uri="{FF2B5EF4-FFF2-40B4-BE49-F238E27FC236}">
                <a16:creationId xmlns:a16="http://schemas.microsoft.com/office/drawing/2014/main" id="{30C6E90F-C8F6-E748-B5CC-7E67CE1FBF3B}"/>
              </a:ext>
            </a:extLst>
          </p:cNvPr>
          <p:cNvSpPr>
            <a:spLocks noGrp="1"/>
          </p:cNvSpPr>
          <p:nvPr>
            <p:ph type="subTitle" idx="1"/>
          </p:nvPr>
        </p:nvSpPr>
        <p:spPr>
          <a:xfrm>
            <a:off x="685800" y="2202235"/>
            <a:ext cx="6840070" cy="2042739"/>
          </a:xfrm>
        </p:spPr>
        <p:txBody>
          <a:bodyPr/>
          <a:lstStyle/>
          <a:p>
            <a:pPr algn="l"/>
            <a:r>
              <a:rPr lang="en-GB" dirty="0"/>
              <a:t>‘Doctors are expected to keep up to date with the Law and follow our guidance and other regulations that are relevant to their work.’</a:t>
            </a:r>
          </a:p>
        </p:txBody>
      </p:sp>
      <p:sp>
        <p:nvSpPr>
          <p:cNvPr id="4" name="Right Arrow 3">
            <a:extLst>
              <a:ext uri="{FF2B5EF4-FFF2-40B4-BE49-F238E27FC236}">
                <a16:creationId xmlns:a16="http://schemas.microsoft.com/office/drawing/2014/main" id="{4EBA4381-28AD-8944-99D5-608EA580376D}"/>
              </a:ext>
            </a:extLst>
          </p:cNvPr>
          <p:cNvSpPr/>
          <p:nvPr/>
        </p:nvSpPr>
        <p:spPr>
          <a:xfrm rot="16200000">
            <a:off x="6526306" y="5211577"/>
            <a:ext cx="681317" cy="502023"/>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9913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ori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4285" y="1394832"/>
            <a:ext cx="3905150" cy="4028843"/>
          </a:xfrm>
          <a:prstGeom prst="rect">
            <a:avLst/>
          </a:prstGeom>
        </p:spPr>
      </p:pic>
    </p:spTree>
    <p:extLst>
      <p:ext uri="{BB962C8B-B14F-4D97-AF65-F5344CB8AC3E}">
        <p14:creationId xmlns:p14="http://schemas.microsoft.com/office/powerpoint/2010/main" val="1342726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judge_hamm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2636" y="4672629"/>
            <a:ext cx="1658289" cy="1131938"/>
          </a:xfrm>
          <a:prstGeom prst="rect">
            <a:avLst/>
          </a:prstGeom>
        </p:spPr>
      </p:pic>
      <p:sp>
        <p:nvSpPr>
          <p:cNvPr id="2" name="Title 1"/>
          <p:cNvSpPr>
            <a:spLocks noGrp="1"/>
          </p:cNvSpPr>
          <p:nvPr>
            <p:ph type="title"/>
          </p:nvPr>
        </p:nvSpPr>
        <p:spPr/>
        <p:txBody>
          <a:bodyPr>
            <a:normAutofit/>
          </a:bodyPr>
          <a:lstStyle/>
          <a:p>
            <a:r>
              <a:rPr lang="en-GB" sz="3600" dirty="0"/>
              <a:t>Legal framework in England and Wales</a:t>
            </a:r>
          </a:p>
        </p:txBody>
      </p:sp>
      <p:sp>
        <p:nvSpPr>
          <p:cNvPr id="6" name="TextBox 5"/>
          <p:cNvSpPr txBox="1"/>
          <p:nvPr/>
        </p:nvSpPr>
        <p:spPr>
          <a:xfrm>
            <a:off x="2152048" y="5186500"/>
            <a:ext cx="3863103" cy="830997"/>
          </a:xfrm>
          <a:prstGeom prst="rect">
            <a:avLst/>
          </a:prstGeom>
          <a:solidFill>
            <a:schemeClr val="accent1">
              <a:lumMod val="20000"/>
              <a:lumOff val="80000"/>
            </a:schemeClr>
          </a:solidFill>
          <a:ln w="12700">
            <a:solidFill>
              <a:schemeClr val="tx1"/>
            </a:solidFill>
          </a:ln>
        </p:spPr>
        <p:txBody>
          <a:bodyPr wrap="square" rtlCol="0">
            <a:spAutoFit/>
          </a:bodyPr>
          <a:lstStyle/>
          <a:p>
            <a:pPr algn="ctr"/>
            <a:r>
              <a:rPr lang="en-GB" sz="2400" dirty="0"/>
              <a:t>Common Law</a:t>
            </a:r>
          </a:p>
          <a:p>
            <a:pPr algn="ctr"/>
            <a:r>
              <a:rPr lang="en-GB" sz="2400" dirty="0"/>
              <a:t>‘Common sense under a wig’</a:t>
            </a:r>
          </a:p>
        </p:txBody>
      </p:sp>
      <p:sp>
        <p:nvSpPr>
          <p:cNvPr id="8" name="TextBox 7"/>
          <p:cNvSpPr txBox="1"/>
          <p:nvPr/>
        </p:nvSpPr>
        <p:spPr>
          <a:xfrm>
            <a:off x="2152048" y="2771567"/>
            <a:ext cx="3863103" cy="1754327"/>
          </a:xfrm>
          <a:prstGeom prst="rect">
            <a:avLst/>
          </a:prstGeom>
          <a:solidFill>
            <a:schemeClr val="accent1">
              <a:lumMod val="20000"/>
              <a:lumOff val="80000"/>
            </a:schemeClr>
          </a:solidFill>
          <a:ln w="12700">
            <a:solidFill>
              <a:schemeClr val="tx1"/>
            </a:solidFill>
          </a:ln>
        </p:spPr>
        <p:txBody>
          <a:bodyPr wrap="square" rtlCol="0">
            <a:spAutoFit/>
          </a:bodyPr>
          <a:lstStyle/>
          <a:p>
            <a:pPr algn="ctr"/>
            <a:r>
              <a:rPr lang="en-GB" sz="2400" dirty="0"/>
              <a:t>Statute Law</a:t>
            </a:r>
          </a:p>
          <a:p>
            <a:pPr algn="ctr"/>
            <a:r>
              <a:rPr lang="en-GB" sz="2400" dirty="0"/>
              <a:t>Acts of Parliament – </a:t>
            </a:r>
          </a:p>
          <a:p>
            <a:pPr algn="ctr"/>
            <a:r>
              <a:rPr lang="en-GB" sz="2000" dirty="0"/>
              <a:t>Mental Capacity Act 2005</a:t>
            </a:r>
          </a:p>
          <a:p>
            <a:pPr algn="ctr"/>
            <a:r>
              <a:rPr lang="en-GB" sz="2000" dirty="0"/>
              <a:t>Mental Health Act 1983</a:t>
            </a:r>
          </a:p>
          <a:p>
            <a:pPr algn="ctr"/>
            <a:r>
              <a:rPr lang="en-GB" sz="2000" dirty="0"/>
              <a:t>Human Rights Act 1998</a:t>
            </a:r>
          </a:p>
        </p:txBody>
      </p:sp>
      <p:cxnSp>
        <p:nvCxnSpPr>
          <p:cNvPr id="17" name="Straight Connector 16"/>
          <p:cNvCxnSpPr/>
          <p:nvPr/>
        </p:nvCxnSpPr>
        <p:spPr>
          <a:xfrm flipV="1">
            <a:off x="6540241" y="3608934"/>
            <a:ext cx="0" cy="1028413"/>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6015151" y="3608934"/>
            <a:ext cx="52509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540241" y="3573652"/>
            <a:ext cx="2301368" cy="923330"/>
          </a:xfrm>
          <a:prstGeom prst="rect">
            <a:avLst/>
          </a:prstGeom>
          <a:noFill/>
        </p:spPr>
        <p:txBody>
          <a:bodyPr wrap="square" rtlCol="0">
            <a:spAutoFit/>
          </a:bodyPr>
          <a:lstStyle/>
          <a:p>
            <a:pPr algn="ctr"/>
            <a:r>
              <a:rPr lang="en-GB" dirty="0"/>
              <a:t>Judicial </a:t>
            </a:r>
          </a:p>
          <a:p>
            <a:pPr algn="ctr"/>
            <a:r>
              <a:rPr lang="en-GB" dirty="0"/>
              <a:t>interpretation of Statute Law</a:t>
            </a:r>
          </a:p>
        </p:txBody>
      </p:sp>
      <p:sp>
        <p:nvSpPr>
          <p:cNvPr id="30" name="TextBox 29"/>
          <p:cNvSpPr txBox="1"/>
          <p:nvPr/>
        </p:nvSpPr>
        <p:spPr>
          <a:xfrm>
            <a:off x="1940371" y="1411267"/>
            <a:ext cx="4339376" cy="769441"/>
          </a:xfrm>
          <a:prstGeom prst="rect">
            <a:avLst/>
          </a:prstGeom>
          <a:solidFill>
            <a:schemeClr val="accent1">
              <a:lumMod val="20000"/>
              <a:lumOff val="80000"/>
            </a:schemeClr>
          </a:solidFill>
          <a:ln w="12700">
            <a:solidFill>
              <a:schemeClr val="tx1"/>
            </a:solidFill>
          </a:ln>
        </p:spPr>
        <p:txBody>
          <a:bodyPr wrap="square" rtlCol="0">
            <a:spAutoFit/>
          </a:bodyPr>
          <a:lstStyle/>
          <a:p>
            <a:pPr algn="ctr"/>
            <a:r>
              <a:rPr lang="en-GB" sz="2400" dirty="0"/>
              <a:t>European Law*</a:t>
            </a:r>
          </a:p>
          <a:p>
            <a:pPr algn="ctr"/>
            <a:r>
              <a:rPr lang="en-GB" sz="2000" dirty="0"/>
              <a:t>European Convention on Human Rights</a:t>
            </a:r>
          </a:p>
        </p:txBody>
      </p:sp>
      <p:cxnSp>
        <p:nvCxnSpPr>
          <p:cNvPr id="32" name="Straight Connector 31"/>
          <p:cNvCxnSpPr/>
          <p:nvPr/>
        </p:nvCxnSpPr>
        <p:spPr>
          <a:xfrm flipH="1">
            <a:off x="1464098" y="2028733"/>
            <a:ext cx="47627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1464098" y="2028733"/>
            <a:ext cx="0" cy="2328633"/>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1464098" y="4357366"/>
            <a:ext cx="132298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8" name="Down Arrow 37"/>
          <p:cNvSpPr/>
          <p:nvPr/>
        </p:nvSpPr>
        <p:spPr>
          <a:xfrm>
            <a:off x="3916022" y="2180708"/>
            <a:ext cx="299876" cy="590859"/>
          </a:xfrm>
          <a:prstGeom prst="downArrow">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 name="Down Arrow 38"/>
          <p:cNvSpPr/>
          <p:nvPr/>
        </p:nvSpPr>
        <p:spPr>
          <a:xfrm>
            <a:off x="3918484" y="4525894"/>
            <a:ext cx="297414" cy="660606"/>
          </a:xfrm>
          <a:prstGeom prst="downArrow">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367784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NAV" val="28"/>
</p:tagLst>
</file>

<file path=ppt/tags/tag2.xml><?xml version="1.0" encoding="utf-8"?>
<p:tagLst xmlns:a="http://schemas.openxmlformats.org/drawingml/2006/main" xmlns:r="http://schemas.openxmlformats.org/officeDocument/2006/relationships" xmlns:p="http://schemas.openxmlformats.org/presentationml/2006/main">
  <p:tag name="ARTICULATE_SLIDE_NAV" val="28"/>
</p:tagLst>
</file>

<file path=ppt/tags/tag3.xml><?xml version="1.0" encoding="utf-8"?>
<p:tagLst xmlns:a="http://schemas.openxmlformats.org/drawingml/2006/main" xmlns:r="http://schemas.openxmlformats.org/officeDocument/2006/relationships" xmlns:p="http://schemas.openxmlformats.org/presentationml/2006/main">
  <p:tag name="ARTICULATE_SLIDE_NAV" val="2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8341</TotalTime>
  <Words>5420</Words>
  <Application>Microsoft Macintosh PowerPoint</Application>
  <PresentationFormat>On-screen Show (4:3)</PresentationFormat>
  <Paragraphs>413</Paragraphs>
  <Slides>52</Slides>
  <Notes>48</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6" baseType="lpstr">
      <vt:lpstr>Arial</vt:lpstr>
      <vt:lpstr>Calibri</vt:lpstr>
      <vt:lpstr>Office Theme</vt:lpstr>
      <vt:lpstr>Clip</vt:lpstr>
      <vt:lpstr>Dealing with Challenging Situations in Mental Health</vt:lpstr>
      <vt:lpstr>Things you really must know</vt:lpstr>
      <vt:lpstr>Learning outcomes </vt:lpstr>
      <vt:lpstr>PowerPoint Presentation</vt:lpstr>
      <vt:lpstr>PowerPoint Presentation</vt:lpstr>
      <vt:lpstr>PowerPoint Presentation</vt:lpstr>
      <vt:lpstr>GMC: Decision making and consent. Nov 2020</vt:lpstr>
      <vt:lpstr>PowerPoint Presentation</vt:lpstr>
      <vt:lpstr>Legal framework in England and Wales</vt:lpstr>
      <vt:lpstr>Common Law</vt:lpstr>
      <vt:lpstr>Consent to medical treatment in patients  who HAVE capacity</vt:lpstr>
      <vt:lpstr>The 7 principles of decision making and consent</vt:lpstr>
      <vt:lpstr>The 7 principles of decision making and consent</vt:lpstr>
      <vt:lpstr>The 7 principles of decision making and consent</vt:lpstr>
      <vt:lpstr>GMC: Decision making and consent. Nov 2020</vt:lpstr>
      <vt:lpstr>What Common Law covers: consent</vt:lpstr>
      <vt:lpstr>Who has parental responsibility?</vt:lpstr>
      <vt:lpstr>Parental responsibility (if a patient under 18 lacks capacity)</vt:lpstr>
      <vt:lpstr>Consent and medical treatment</vt:lpstr>
      <vt:lpstr>Any questions at this point?</vt:lpstr>
      <vt:lpstr>Mental Capacity Act</vt:lpstr>
      <vt:lpstr>Section 5 of the Mental Capacity Act</vt:lpstr>
      <vt:lpstr>Mental Capacity Act 2005</vt:lpstr>
      <vt:lpstr>A few words about capacity …</vt:lpstr>
      <vt:lpstr>Exercise</vt:lpstr>
      <vt:lpstr>Useful questions when assessing capacity</vt:lpstr>
      <vt:lpstr>Best interests</vt:lpstr>
      <vt:lpstr>What is deprivation of liberty?</vt:lpstr>
      <vt:lpstr>Mental Capacity Amendment Act (2019)</vt:lpstr>
      <vt:lpstr>Any questions at this point?</vt:lpstr>
      <vt:lpstr>Interface between the MCA and MHA</vt:lpstr>
      <vt:lpstr>Mental Health Act</vt:lpstr>
      <vt:lpstr>When do we need the MHA?</vt:lpstr>
      <vt:lpstr>Relevant sections of the MHA</vt:lpstr>
      <vt:lpstr>Section 5(2) procedure (‘form H1’)</vt:lpstr>
      <vt:lpstr>Relevant sections of the MHA</vt:lpstr>
      <vt:lpstr>Scenarios!</vt:lpstr>
      <vt:lpstr>Scenario 1</vt:lpstr>
      <vt:lpstr>VISA assessment tool</vt:lpstr>
      <vt:lpstr>Scenario 2</vt:lpstr>
      <vt:lpstr>Scenario 3</vt:lpstr>
      <vt:lpstr>Scenario 4</vt:lpstr>
      <vt:lpstr>Scenario 5</vt:lpstr>
      <vt:lpstr>Scenario 6</vt:lpstr>
      <vt:lpstr>Extra scenarios!</vt:lpstr>
      <vt:lpstr>Scenario 7</vt:lpstr>
      <vt:lpstr>Scenario 8</vt:lpstr>
      <vt:lpstr>Scenario 9</vt:lpstr>
      <vt:lpstr>Scenario 10</vt:lpstr>
      <vt:lpstr>Scenario 11</vt:lpstr>
      <vt:lpstr>Any questions at this point?</vt:lpstr>
      <vt:lpstr>Summary</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Cooper</dc:creator>
  <cp:lastModifiedBy>Nicola Cooper</cp:lastModifiedBy>
  <cp:revision>407</cp:revision>
  <cp:lastPrinted>2016-01-18T08:48:21Z</cp:lastPrinted>
  <dcterms:created xsi:type="dcterms:W3CDTF">2013-03-23T11:23:04Z</dcterms:created>
  <dcterms:modified xsi:type="dcterms:W3CDTF">2021-01-28T16:02:58Z</dcterms:modified>
</cp:coreProperties>
</file>