
<file path=[Content_Types].xml><?xml version="1.0" encoding="utf-8"?>
<Types xmlns="http://schemas.openxmlformats.org/package/2006/content-types">
  <Default Extension="xml" ContentType="application/xml"/>
  <Default Extension="bin" ContentType="application/vnd.openxmlformats-officedocument.oleObject"/>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0" r:id="rId3"/>
    <p:sldId id="281" r:id="rId4"/>
    <p:sldId id="283" r:id="rId5"/>
    <p:sldId id="284" r:id="rId6"/>
    <p:sldId id="282" r:id="rId7"/>
    <p:sldId id="271" r:id="rId8"/>
    <p:sldId id="262" r:id="rId9"/>
    <p:sldId id="258" r:id="rId10"/>
    <p:sldId id="272" r:id="rId11"/>
    <p:sldId id="273" r:id="rId12"/>
    <p:sldId id="267" r:id="rId13"/>
    <p:sldId id="285" r:id="rId14"/>
    <p:sldId id="270" r:id="rId15"/>
    <p:sldId id="268" r:id="rId16"/>
    <p:sldId id="275" r:id="rId17"/>
    <p:sldId id="279" r:id="rId18"/>
    <p:sldId id="286"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709"/>
    <a:srgbClr val="3B8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6"/>
    <p:restoredTop sz="87866" autoAdjust="0"/>
  </p:normalViewPr>
  <p:slideViewPr>
    <p:cSldViewPr>
      <p:cViewPr varScale="1">
        <p:scale>
          <a:sx n="109" d="100"/>
          <a:sy n="109" d="100"/>
        </p:scale>
        <p:origin x="224" y="184"/>
      </p:cViewPr>
      <p:guideLst>
        <p:guide orient="horz" pos="2160"/>
        <p:guide pos="2880"/>
      </p:guideLst>
    </p:cSldViewPr>
  </p:slideViewPr>
  <p:notesTextViewPr>
    <p:cViewPr>
      <p:scale>
        <a:sx n="100" d="100"/>
        <a:sy n="100" d="100"/>
      </p:scale>
      <p:origin x="0" y="0"/>
    </p:cViewPr>
  </p:notesTextViewPr>
  <p:sorterViewPr>
    <p:cViewPr>
      <p:scale>
        <a:sx n="152" d="100"/>
        <a:sy n="152" d="100"/>
      </p:scale>
      <p:origin x="0" y="272"/>
    </p:cViewPr>
  </p:sorterViewPr>
  <p:notesViewPr>
    <p:cSldViewPr>
      <p:cViewPr varScale="1">
        <p:scale>
          <a:sx n="83" d="100"/>
          <a:sy n="83" d="100"/>
        </p:scale>
        <p:origin x="-19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C978D-D8B1-4DE0-9824-21D6D6E1D8C6}" type="datetimeFigureOut">
              <a:rPr lang="en-GB" smtClean="0"/>
              <a:pPr/>
              <a:t>19/06/2019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8DE111-7572-4BB6-B114-A73AFF6ACD26}" type="slidenum">
              <a:rPr lang="en-GB" smtClean="0"/>
              <a:pPr/>
              <a:t>‹#›</a:t>
            </a:fld>
            <a:endParaRPr lang="en-GB"/>
          </a:p>
        </p:txBody>
      </p:sp>
    </p:spTree>
    <p:extLst>
      <p:ext uri="{BB962C8B-B14F-4D97-AF65-F5344CB8AC3E}">
        <p14:creationId xmlns:p14="http://schemas.microsoft.com/office/powerpoint/2010/main" val="294394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Welcome</a:t>
            </a:r>
            <a:r>
              <a:rPr lang="en-GB" baseline="0" dirty="0" smtClean="0"/>
              <a:t> to an introduction for managers and clinicians on ‘managing patient flow’.</a:t>
            </a:r>
            <a:endParaRPr lang="en-GB" dirty="0"/>
          </a:p>
        </p:txBody>
      </p:sp>
      <p:sp>
        <p:nvSpPr>
          <p:cNvPr id="4" name="Slide Number Placeholder 3"/>
          <p:cNvSpPr>
            <a:spLocks noGrp="1"/>
          </p:cNvSpPr>
          <p:nvPr>
            <p:ph type="sldNum" sz="quarter" idx="10"/>
          </p:nvPr>
        </p:nvSpPr>
        <p:spPr/>
        <p:txBody>
          <a:bodyPr/>
          <a:lstStyle/>
          <a:p>
            <a:fld id="{388DE111-7572-4BB6-B114-A73AFF6ACD2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283968"/>
            <a:ext cx="5486400" cy="4114800"/>
          </a:xfrm>
        </p:spPr>
        <p:txBody>
          <a:bodyPr>
            <a:noAutofit/>
          </a:bodyPr>
          <a:lstStyle/>
          <a:p>
            <a:r>
              <a:rPr lang="en-GB" sz="900" dirty="0" smtClean="0"/>
              <a:t>Elective surgical admissions are frequently the biggest source of artificial</a:t>
            </a:r>
            <a:r>
              <a:rPr lang="en-GB" sz="900" baseline="0" dirty="0" smtClean="0"/>
              <a:t> variation in patient flow across a hospital. Hospitals with cardiac </a:t>
            </a:r>
            <a:r>
              <a:rPr lang="en-GB" sz="900" baseline="0" dirty="0" err="1" smtClean="0"/>
              <a:t>cath</a:t>
            </a:r>
            <a:r>
              <a:rPr lang="en-GB" sz="900" baseline="0" dirty="0" smtClean="0"/>
              <a:t> labs also experience significant artificial flow variability from their elective cases. Some hospitals may have significant levels of elective medical admissions, eg for cancer treatment. </a:t>
            </a:r>
          </a:p>
          <a:p>
            <a:r>
              <a:rPr lang="en-GB" sz="900" baseline="0" dirty="0" smtClean="0"/>
              <a:t>Any patient flow improvement strategy has to have at its foundation the separation of elective and unscheduled flows and the elimination of artificial variability in elective patient flow.</a:t>
            </a:r>
          </a:p>
          <a:p>
            <a:r>
              <a:rPr lang="en-GB" sz="900" baseline="0" dirty="0" smtClean="0"/>
              <a:t>What are the benefits of this approach? Reduced waits for urgent cases, thereby improving clinical outcomes, increased effective capacity for things like </a:t>
            </a:r>
            <a:r>
              <a:rPr lang="en-GB" sz="900" baseline="0" dirty="0" err="1" smtClean="0"/>
              <a:t>daycase</a:t>
            </a:r>
            <a:r>
              <a:rPr lang="en-GB" sz="900" baseline="0" dirty="0" smtClean="0"/>
              <a:t> surgery and cardiac </a:t>
            </a:r>
            <a:r>
              <a:rPr lang="en-GB" sz="900" baseline="0" dirty="0" err="1" smtClean="0"/>
              <a:t>cath</a:t>
            </a:r>
            <a:r>
              <a:rPr lang="en-GB" sz="900" baseline="0" dirty="0" smtClean="0"/>
              <a:t> labs, (with associated increased revenue), reductions in cancelled elective surgery, improved patient and staff satisfaction, targets met.</a:t>
            </a:r>
          </a:p>
          <a:p>
            <a:r>
              <a:rPr lang="en-GB" sz="900" baseline="0" dirty="0" smtClean="0"/>
              <a:t>Smoothing elective flows includes things like scheduling (which includes consultant surgeon job plans, might include all day theatre lists to improve efficiency and so on), and establishing discharge criteria (eg from ICU, or to home).</a:t>
            </a:r>
          </a:p>
          <a:p>
            <a:r>
              <a:rPr lang="en-GB" sz="900" baseline="0" dirty="0" smtClean="0"/>
              <a:t>Political realities often play a significant role in the day-to-day execution of service re-design. Changing a consultant’s practice is likely to require re-scheduling of their other work, and has to involve the anaesthetists. An important consideration is leadership commitment and investment in project management and data analysis expertise (not necessarily from ‘outside consultants’).</a:t>
            </a:r>
          </a:p>
          <a:p>
            <a:r>
              <a:rPr lang="en-GB" sz="900" baseline="0" dirty="0" smtClean="0"/>
              <a:t>Real time bed management systems play an important role in providing visible bed needs and bed availability. They can be powerful in improving timely discharges, thereby reducing </a:t>
            </a:r>
            <a:r>
              <a:rPr lang="en-GB" sz="900" baseline="0" dirty="0" err="1" smtClean="0"/>
              <a:t>LoS</a:t>
            </a:r>
            <a:r>
              <a:rPr lang="en-GB" sz="900" baseline="0" dirty="0" smtClean="0"/>
              <a:t>, reducing artificial variability and improving patient flow. They can also provide ‘early warning systems’ to identify emerging bottlenecks that may affect new admissions – so people can work quickly to expedite turnaround and identify free beds.</a:t>
            </a:r>
          </a:p>
          <a:p>
            <a:r>
              <a:rPr lang="en-GB" sz="900" baseline="0" dirty="0" smtClean="0"/>
              <a:t>We need an IT system that serves the process.</a:t>
            </a:r>
          </a:p>
          <a:p>
            <a:r>
              <a:rPr lang="en-GB" sz="900" baseline="0" dirty="0" smtClean="0"/>
              <a:t>Why is eliminating artificial variability important? Because working hard to improve patient flow without addressing artificial variability (eg late Consultant ward rounds in medicine) will produce some improvement in flow, but the results are likely to be diminished or even negated by unaddressed inherent variability. Even the best communication processes will fail in the face of excessive fluctuations in nurse-to-patient staffing levels caused by artificial variation. At worst, process improvement before process re-design could result in further entrenchment of bad practices, making the re-design work even more difficult.</a:t>
            </a:r>
          </a:p>
          <a:p>
            <a:r>
              <a:rPr lang="en-GB" sz="900" baseline="0" dirty="0" smtClean="0"/>
              <a:t>Process design without structural re-design ignores key Operations Management principles, such as the distinction between elective and random arrivals. Resources for elective patients can be programmed for nearly 100% efficiency, while random arrivals require a lower utilisation to ensure timely access. The relationship between resource needs for random arrivals and waiting times can be explored only with the help of queuing models. If waste reduction through Lean management eliminates all or most of the flexibility in a system, the result would be unacceptable delays for urgent patients and compromised quality of care. So process improvement methods should follow structural re-design improvements to maximise hospital-wide patient flow.</a:t>
            </a:r>
            <a:endParaRPr lang="en-GB" sz="900" dirty="0"/>
          </a:p>
        </p:txBody>
      </p:sp>
      <p:sp>
        <p:nvSpPr>
          <p:cNvPr id="4" name="Slide Number Placeholder 3"/>
          <p:cNvSpPr>
            <a:spLocks noGrp="1"/>
          </p:cNvSpPr>
          <p:nvPr>
            <p:ph type="sldNum" sz="quarter" idx="10"/>
          </p:nvPr>
        </p:nvSpPr>
        <p:spPr/>
        <p:txBody>
          <a:bodyPr/>
          <a:lstStyle/>
          <a:p>
            <a:fld id="{388DE111-7572-4BB6-B114-A73AFF6ACD26}" type="slidenum">
              <a:rPr lang="en-GB" smtClean="0"/>
              <a:pPr/>
              <a:t>13</a:t>
            </a:fld>
            <a:endParaRPr lang="en-GB"/>
          </a:p>
        </p:txBody>
      </p:sp>
    </p:spTree>
    <p:extLst>
      <p:ext uri="{BB962C8B-B14F-4D97-AF65-F5344CB8AC3E}">
        <p14:creationId xmlns:p14="http://schemas.microsoft.com/office/powerpoint/2010/main" val="70200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Key bottlenecks have been identified – but on further analysis</a:t>
            </a:r>
            <a:r>
              <a:rPr lang="en-GB" sz="1000" baseline="0" dirty="0" smtClean="0"/>
              <a:t> some of these bottlenecks are exacerbated by our own behaviour. For example, when key stakeholders met to discuss transport problems, it emerged that staff on the base wards frequently booked ‘same day’ transport rather than pre-booking under a different system. This in turn meant that the acute medical /elderly units could not access ‘same day’ transport for their patients.</a:t>
            </a:r>
          </a:p>
          <a:p>
            <a:r>
              <a:rPr lang="en-GB" sz="1000" baseline="0" dirty="0" smtClean="0"/>
              <a:t>Similarly, although there are delays in getting OT assessments, up to one-third of referrals are not necessary, and OT time is wasted going to see patients that could have already been assessed by nursing staff.</a:t>
            </a:r>
            <a:endParaRPr lang="en-GB" sz="1000" dirty="0"/>
          </a:p>
        </p:txBody>
      </p:sp>
      <p:sp>
        <p:nvSpPr>
          <p:cNvPr id="4" name="Slide Number Placeholder 3"/>
          <p:cNvSpPr>
            <a:spLocks noGrp="1"/>
          </p:cNvSpPr>
          <p:nvPr>
            <p:ph type="sldNum" sz="quarter" idx="10"/>
          </p:nvPr>
        </p:nvSpPr>
        <p:spPr/>
        <p:txBody>
          <a:bodyPr/>
          <a:lstStyle/>
          <a:p>
            <a:fld id="{388DE111-7572-4BB6-B114-A73AFF6ACD26}"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8DE111-7572-4BB6-B114-A73AFF6ACD26}"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8DE111-7572-4BB6-B114-A73AFF6ACD26}"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8DE111-7572-4BB6-B114-A73AFF6ACD26}" type="slidenum">
              <a:rPr lang="en-GB" smtClean="0"/>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We have started</a:t>
            </a:r>
            <a:r>
              <a:rPr lang="en-GB" sz="1000" baseline="0" dirty="0" smtClean="0"/>
              <a:t> to do some of this already, but it is patchy, with limited ‘buy-in’ and understanding.</a:t>
            </a:r>
            <a:endParaRPr lang="en-GB" sz="1000" dirty="0"/>
          </a:p>
        </p:txBody>
      </p:sp>
      <p:sp>
        <p:nvSpPr>
          <p:cNvPr id="4" name="Slide Number Placeholder 3"/>
          <p:cNvSpPr>
            <a:spLocks noGrp="1"/>
          </p:cNvSpPr>
          <p:nvPr>
            <p:ph type="sldNum" sz="quarter" idx="10"/>
          </p:nvPr>
        </p:nvSpPr>
        <p:spPr/>
        <p:txBody>
          <a:bodyPr/>
          <a:lstStyle/>
          <a:p>
            <a:fld id="{388DE111-7572-4BB6-B114-A73AFF6ACD26}" type="slidenum">
              <a:rPr lang="en-GB" smtClean="0"/>
              <a:pPr/>
              <a:t>18</a:t>
            </a:fld>
            <a:endParaRPr lang="en-GB"/>
          </a:p>
        </p:txBody>
      </p:sp>
    </p:spTree>
    <p:extLst>
      <p:ext uri="{BB962C8B-B14F-4D97-AF65-F5344CB8AC3E}">
        <p14:creationId xmlns:p14="http://schemas.microsoft.com/office/powerpoint/2010/main" val="3662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In view of the safety concerns associated with crowded EDs, some hospitals have determined that boarding patients</a:t>
            </a:r>
            <a:r>
              <a:rPr lang="en-GB" sz="1000" baseline="0" dirty="0" smtClean="0"/>
              <a:t> in the hallways of in-patient units is preferable to boarding patients in the ED. The rationale for this decision is that sending patients to an in-patient unit is preferred because caring for a few patients in a less-than-ideal setting (a hallway) is less risky than caring for numerous patients in an overcrowded and busy ED. The pros and cons of boarding patients in hallways have been much debated – yet boarding (whether in the ED or hallways) are still a considerable source of frustration for care-givers (drs and nurses), and they generate concerns regarding patient safety.</a:t>
            </a:r>
          </a:p>
          <a:p>
            <a:r>
              <a:rPr lang="en-GB" sz="1000" baseline="0" dirty="0" smtClean="0"/>
              <a:t>The need to optimise </a:t>
            </a:r>
            <a:r>
              <a:rPr lang="en-GB" sz="1000" baseline="0" dirty="0" err="1" smtClean="0"/>
              <a:t>LoS</a:t>
            </a:r>
            <a:r>
              <a:rPr lang="en-GB" sz="1000" baseline="0" dirty="0" smtClean="0"/>
              <a:t> in most hospitals is crucial in the current economic situation. Turning over beds more frequently without compromising patient care maximises revenue. Reducing </a:t>
            </a:r>
            <a:r>
              <a:rPr lang="en-GB" sz="1000" baseline="0" dirty="0" err="1" smtClean="0"/>
              <a:t>LoS</a:t>
            </a:r>
            <a:r>
              <a:rPr lang="en-GB" sz="1000" baseline="0" dirty="0" smtClean="0"/>
              <a:t> by 0.25 days in a typical 300-bed hospital can result in a functional increased of 12 beds.</a:t>
            </a:r>
          </a:p>
          <a:p>
            <a:r>
              <a:rPr lang="en-GB" sz="1000" baseline="0" dirty="0" smtClean="0"/>
              <a:t>Inefficiencies in patient flow are frequently a manifestation of hospitals functioning at full or nearly full capacity. Often administrators strive for high bed occupancy in the belief that this is best for business – in fact, as utilisation increases to above a functional capacity that is safe, manageable, appropriate, efficient and conducive to optimal throughput, system inefficiencies occur and become apparent in a detrimental manner – reduced throughput and revenue – just the opposite of what one might expect (eg cancelled elective surgical procedures).</a:t>
            </a:r>
          </a:p>
          <a:p>
            <a:r>
              <a:rPr lang="en-GB" sz="1000" baseline="0" dirty="0" smtClean="0"/>
              <a:t>If the consequences of inefficient patient flow are so significant, there are compelling reasons to work towards optimising patient flow as soon as possible. This requires everyone to understand the issues, to be clear about and execute their roles and responsibilities, and a whole-system approach.</a:t>
            </a:r>
            <a:endParaRPr lang="en-GB" sz="1000" dirty="0"/>
          </a:p>
        </p:txBody>
      </p:sp>
      <p:sp>
        <p:nvSpPr>
          <p:cNvPr id="4" name="Slide Number Placeholder 3"/>
          <p:cNvSpPr>
            <a:spLocks noGrp="1"/>
          </p:cNvSpPr>
          <p:nvPr>
            <p:ph type="sldNum" sz="quarter" idx="10"/>
          </p:nvPr>
        </p:nvSpPr>
        <p:spPr/>
        <p:txBody>
          <a:bodyPr/>
          <a:lstStyle/>
          <a:p>
            <a:fld id="{388DE111-7572-4BB6-B114-A73AFF6ACD26}" type="slidenum">
              <a:rPr lang="en-GB" smtClean="0"/>
              <a:pPr/>
              <a:t>4</a:t>
            </a:fld>
            <a:endParaRPr lang="en-GB"/>
          </a:p>
        </p:txBody>
      </p:sp>
    </p:spTree>
    <p:extLst>
      <p:ext uri="{BB962C8B-B14F-4D97-AF65-F5344CB8AC3E}">
        <p14:creationId xmlns:p14="http://schemas.microsoft.com/office/powerpoint/2010/main" val="167987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The</a:t>
            </a:r>
            <a:r>
              <a:rPr lang="en-GB" sz="1000" baseline="0" dirty="0" smtClean="0"/>
              <a:t> arrival of new patients on a nursing unit changes the workload of nurses. The change depends on the number of new patients and the clinical needs of the patients. But how is the quality of care affected when workload changes? More precisely – are patients at increased risk for lower quality and unsafe care when staff contend with surges in demand?</a:t>
            </a:r>
            <a:endParaRPr lang="en-GB" sz="1000" dirty="0" smtClean="0"/>
          </a:p>
          <a:p>
            <a:r>
              <a:rPr lang="en-GB" sz="1000" dirty="0" smtClean="0"/>
              <a:t>Mixed results in</a:t>
            </a:r>
            <a:r>
              <a:rPr lang="en-GB" sz="1000" baseline="0" dirty="0" smtClean="0"/>
              <a:t> studies looking at nurse levels and mortality.</a:t>
            </a:r>
          </a:p>
          <a:p>
            <a:r>
              <a:rPr lang="en-GB" sz="1000" dirty="0" smtClean="0"/>
              <a:t>Patient</a:t>
            </a:r>
            <a:r>
              <a:rPr lang="en-GB" sz="1000" baseline="0" dirty="0" smtClean="0"/>
              <a:t> assessments, nursing interventions and basic care were missed in studies looking at the impact of nurse staffing on quality of care. The 6 most frequently missed nursing activities were:</a:t>
            </a:r>
          </a:p>
          <a:p>
            <a:r>
              <a:rPr lang="en-GB" sz="1000" baseline="0" dirty="0" smtClean="0"/>
              <a:t>Ambulating patients</a:t>
            </a:r>
          </a:p>
          <a:p>
            <a:r>
              <a:rPr lang="en-GB" sz="1000" baseline="0" dirty="0" smtClean="0"/>
              <a:t>Assessing effectiveness of medications</a:t>
            </a:r>
          </a:p>
          <a:p>
            <a:r>
              <a:rPr lang="en-GB" sz="1000" baseline="0" dirty="0" smtClean="0"/>
              <a:t>Turning patients</a:t>
            </a:r>
          </a:p>
          <a:p>
            <a:r>
              <a:rPr lang="en-GB" sz="1000" baseline="0" dirty="0" smtClean="0"/>
              <a:t>Providing oral care</a:t>
            </a:r>
          </a:p>
          <a:p>
            <a:r>
              <a:rPr lang="en-GB" sz="1000" baseline="0" dirty="0" smtClean="0"/>
              <a:t>Teaching </a:t>
            </a:r>
          </a:p>
          <a:p>
            <a:r>
              <a:rPr lang="en-GB" sz="1000" baseline="0" dirty="0" smtClean="0"/>
              <a:t>Administering ‘</a:t>
            </a:r>
            <a:r>
              <a:rPr lang="en-GB" sz="1000" baseline="0" dirty="0" err="1" smtClean="0"/>
              <a:t>prn</a:t>
            </a:r>
            <a:r>
              <a:rPr lang="en-GB" sz="1000" baseline="0" dirty="0" smtClean="0"/>
              <a:t>’ medications</a:t>
            </a:r>
          </a:p>
          <a:p>
            <a:r>
              <a:rPr lang="en-GB" sz="1000" baseline="0" dirty="0" smtClean="0"/>
              <a:t>The most cited reason for missed care was lack of staff – not necessarily due to the numbers of staff per se, but the unplanned increases in demand for patient care in both volume and activity.</a:t>
            </a:r>
          </a:p>
          <a:p>
            <a:r>
              <a:rPr lang="en-GB" sz="1000" baseline="0" dirty="0" smtClean="0"/>
              <a:t>Hospital decision makers need to understand the numerous negative effects of poorly controlled patient flow on hospital systems of care and the individuals affected by them.</a:t>
            </a:r>
          </a:p>
          <a:p>
            <a:r>
              <a:rPr lang="en-GB" sz="1000" baseline="0" dirty="0" smtClean="0"/>
              <a:t>Surges in patient demand require managers and clinical staff to gather, filter, and process large amounts of information and co-ordinate the actions of many individuals in an effort to prevent systems from faltering. When systems break down, patients are at risk of experiencing complications or adverse outcomes during their hospital stay. The response of hospital staff who contend with repeated cycles of surges in patient demand come at the cost of staff burnout, stress and fatigue. These costs are shared with the hospital, that pays for hours of unnecessary overtime, excessive use of temporary staff, and needless and costly replacement of staff who leave to work elsewhere.</a:t>
            </a:r>
            <a:endParaRPr lang="en-GB" sz="1000" dirty="0"/>
          </a:p>
        </p:txBody>
      </p:sp>
      <p:sp>
        <p:nvSpPr>
          <p:cNvPr id="4" name="Slide Number Placeholder 3"/>
          <p:cNvSpPr>
            <a:spLocks noGrp="1"/>
          </p:cNvSpPr>
          <p:nvPr>
            <p:ph type="sldNum" sz="quarter" idx="10"/>
          </p:nvPr>
        </p:nvSpPr>
        <p:spPr/>
        <p:txBody>
          <a:bodyPr/>
          <a:lstStyle/>
          <a:p>
            <a:fld id="{388DE111-7572-4BB6-B114-A73AFF6ACD26}" type="slidenum">
              <a:rPr lang="en-GB" smtClean="0"/>
              <a:pPr/>
              <a:t>5</a:t>
            </a:fld>
            <a:endParaRPr lang="en-GB"/>
          </a:p>
        </p:txBody>
      </p:sp>
    </p:spTree>
    <p:extLst>
      <p:ext uri="{BB962C8B-B14F-4D97-AF65-F5344CB8AC3E}">
        <p14:creationId xmlns:p14="http://schemas.microsoft.com/office/powerpoint/2010/main" val="84114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OM is</a:t>
            </a:r>
            <a:r>
              <a:rPr lang="en-GB" sz="1000" baseline="0" dirty="0" smtClean="0"/>
              <a:t> a science that uses mathematical and analytical tools to provide information and insight in to systems and processes, but it is the human decision makers who utilise and implement what is learned through the analysis process to achieve a better performance of the system.</a:t>
            </a:r>
          </a:p>
          <a:p>
            <a:r>
              <a:rPr lang="en-GB" sz="1000" baseline="0" dirty="0" smtClean="0"/>
              <a:t>We have our own resident experts in the guise of the ‘Service Re-Design Team’.</a:t>
            </a:r>
            <a:endParaRPr lang="en-GB" sz="1000" dirty="0" smtClean="0"/>
          </a:p>
          <a:p>
            <a:r>
              <a:rPr lang="en-GB" sz="1000" dirty="0" smtClean="0"/>
              <a:t>Healthcare delivery tends to be departmentally orientated.</a:t>
            </a:r>
            <a:r>
              <a:rPr lang="en-GB" sz="1000" baseline="0" dirty="0" smtClean="0"/>
              <a:t> This is because of clinical sub-specialisation. Other than the flow of patients from and to other departments, each department functions as an independent microcosm. Each has its own manager, budget, and performance indicators. This can result in behaviours that are counterproductive to maximising system-wide patient flow.</a:t>
            </a:r>
          </a:p>
          <a:p>
            <a:r>
              <a:rPr lang="en-GB" sz="1000" baseline="0" dirty="0" smtClean="0"/>
              <a:t>The next most important principle of patient flow management is that it is based on Operations Management science and rigorous data analysis. Management decisions are often based on instinct (eg building a larger ED when the real problem is elsewhere) or as a compromise between demands from competing departments (often the loudest wins) and resource constraints. Data analysis helps us to optimise patient flow issues, while understanding our own hospital or department’s idiosyncrasies.</a:t>
            </a:r>
          </a:p>
          <a:p>
            <a:r>
              <a:rPr lang="en-GB" sz="1000" baseline="0" dirty="0" smtClean="0"/>
              <a:t>Addressing structure is significantly more critical to patient flow strategy than merely improving individual processes because the major source of patient flow problems is variability in patient demand – ignoring structure while addressing micro-processes could turn out to be a wasted effort.</a:t>
            </a:r>
          </a:p>
          <a:p>
            <a:r>
              <a:rPr lang="en-GB" sz="1000" baseline="0" dirty="0" smtClean="0"/>
              <a:t>Old practices die hard, and because of the day-to-day fluidity of flow in healthcare, it is imperative that any patient flow strategy has compliance review as an essential component. Compliance review helps manage and resolve conflicting priorities and tensions between system goals and those of individual departments or services. Without periodic review and enforcement of policies, one can always find a reason to violate rules, depending on the circumstances. If repeat violations go unchecked, their volume increases over time. Quickly, the entire system is threatened. The role of compliance review is to maintain the integrity and fairness of the system and to identify gaps that need to be addressed. Compliance review can occur after the event or in real time (someone needs to have the authority to arbitrate a situation in real time eg about whether a patient can be admitted to a particular unit).</a:t>
            </a:r>
          </a:p>
          <a:p>
            <a:endParaRPr lang="en-GB" dirty="0"/>
          </a:p>
        </p:txBody>
      </p:sp>
      <p:sp>
        <p:nvSpPr>
          <p:cNvPr id="4" name="Slide Number Placeholder 3"/>
          <p:cNvSpPr>
            <a:spLocks noGrp="1"/>
          </p:cNvSpPr>
          <p:nvPr>
            <p:ph type="sldNum" sz="quarter" idx="10"/>
          </p:nvPr>
        </p:nvSpPr>
        <p:spPr/>
        <p:txBody>
          <a:bodyPr/>
          <a:lstStyle/>
          <a:p>
            <a:fld id="{388DE111-7572-4BB6-B114-A73AFF6ACD26}"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Analysis</a:t>
            </a:r>
            <a:r>
              <a:rPr lang="en-GB" sz="1000" baseline="0" dirty="0" smtClean="0"/>
              <a:t> must make the use of existing IT systems (eg ADT) and databases (eg CARPS) but ‘on the ground’ analysis is also important because IT systems cannot necessarily tell you whether there was a delay in the patient moving to the next step. Hospital policies and actual practice can help to identify bottlenecks (eg the fall in activity during weekends and Bank Holidays).</a:t>
            </a:r>
          </a:p>
          <a:p>
            <a:r>
              <a:rPr lang="en-GB" sz="1000" baseline="0" dirty="0" smtClean="0"/>
              <a:t>Basic things to identify are:</a:t>
            </a:r>
          </a:p>
          <a:p>
            <a:r>
              <a:rPr lang="en-GB" sz="1000" baseline="0" dirty="0" smtClean="0"/>
              <a:t>Admissions by standard time parameters</a:t>
            </a:r>
          </a:p>
          <a:p>
            <a:r>
              <a:rPr lang="en-GB" sz="1000" baseline="0" dirty="0" smtClean="0"/>
              <a:t>Transfers (“)</a:t>
            </a:r>
          </a:p>
          <a:p>
            <a:r>
              <a:rPr lang="en-GB" sz="1000" baseline="0" dirty="0" smtClean="0"/>
              <a:t>Discharges (“)</a:t>
            </a:r>
          </a:p>
          <a:p>
            <a:r>
              <a:rPr lang="en-GB" sz="1000" baseline="0" dirty="0" smtClean="0"/>
              <a:t>Census (eg daily midnight census across the hospital)</a:t>
            </a:r>
          </a:p>
          <a:p>
            <a:r>
              <a:rPr lang="en-GB" sz="1000" baseline="0" dirty="0" smtClean="0"/>
              <a:t>Boarding data (patients waiting for a bed)</a:t>
            </a:r>
          </a:p>
          <a:p>
            <a:r>
              <a:rPr lang="en-GB" sz="1000" baseline="0" dirty="0" smtClean="0"/>
              <a:t>Outliers</a:t>
            </a:r>
          </a:p>
          <a:p>
            <a:r>
              <a:rPr lang="en-GB" sz="1000" baseline="0" dirty="0" smtClean="0"/>
              <a:t>No of non-short stay patients admitted to SSW (due to lack of beds)</a:t>
            </a:r>
          </a:p>
          <a:p>
            <a:r>
              <a:rPr lang="en-GB" sz="1000" baseline="0" dirty="0" smtClean="0"/>
              <a:t>Requests for bank shifts</a:t>
            </a:r>
          </a:p>
          <a:p>
            <a:r>
              <a:rPr lang="en-GB" sz="1000" baseline="0" dirty="0" smtClean="0"/>
              <a:t>etc</a:t>
            </a:r>
          </a:p>
          <a:p>
            <a:r>
              <a:rPr lang="en-GB" sz="1000" baseline="0" dirty="0" smtClean="0"/>
              <a:t>(In article ‘understanding the current state of patient flow in a hospital’ – ‘</a:t>
            </a:r>
            <a:r>
              <a:rPr lang="en-GB" sz="1000" kern="1200" baseline="0" dirty="0" smtClean="0">
                <a:solidFill>
                  <a:schemeClr val="tx1"/>
                </a:solidFill>
                <a:latin typeface="+mn-lt"/>
                <a:ea typeface="+mn-ea"/>
                <a:cs typeface="+mn-cs"/>
              </a:rPr>
              <a:t>The weekly cycle currently relies on empty beds at</a:t>
            </a:r>
          </a:p>
          <a:p>
            <a:r>
              <a:rPr lang="en-GB" sz="1000" kern="1200" baseline="0" dirty="0" smtClean="0">
                <a:solidFill>
                  <a:schemeClr val="tx1"/>
                </a:solidFill>
                <a:latin typeface="+mn-lt"/>
                <a:ea typeface="+mn-ea"/>
                <a:cs typeface="+mn-cs"/>
              </a:rPr>
              <a:t>midnight on Sundays to allow for the net admissions on the first two days of each week. In this trust, Tuesdays are likely to be the worst crisis days, when expected occupancy peaks at midday’.)</a:t>
            </a:r>
            <a:endParaRPr lang="en-GB" sz="1000"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88DE111-7572-4BB6-B114-A73AFF6ACD26}"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In high</a:t>
            </a:r>
            <a:r>
              <a:rPr lang="en-GB" sz="1000" baseline="0" dirty="0" smtClean="0"/>
              <a:t> demand in-patient areas (eg AMU), nurses bear the brunt of peaks in activity that occur on a daily /weekly /seasonal basis. In addition, more than one patient is likely to occupy a bed on any given day, adding to hour by hour variability to activity and nursing workload.</a:t>
            </a:r>
          </a:p>
          <a:p>
            <a:r>
              <a:rPr lang="en-GB" sz="1000" baseline="0" dirty="0" smtClean="0"/>
              <a:t>Unnecessary patient turnover, that occurs when a patient is placed in a bed just because it was available and not because it was the optimal ward for that patient’s care, reflects system inefficiencies. In turn, it creates the potential for added work and increased handovers for nurses, because the patient is later transferred to the right place. This is not unusual.</a:t>
            </a:r>
          </a:p>
          <a:p>
            <a:r>
              <a:rPr lang="en-GB" sz="1000" baseline="0" dirty="0" smtClean="0"/>
              <a:t>When staff cannot predict what their activity might be at a given point in time throughout the workday or work week, then the opportunity to efficiently prioritise workload is compromised.</a:t>
            </a:r>
            <a:endParaRPr lang="en-GB" sz="1000" dirty="0"/>
          </a:p>
        </p:txBody>
      </p:sp>
      <p:sp>
        <p:nvSpPr>
          <p:cNvPr id="4" name="Slide Number Placeholder 3"/>
          <p:cNvSpPr>
            <a:spLocks noGrp="1"/>
          </p:cNvSpPr>
          <p:nvPr>
            <p:ph type="sldNum" sz="quarter" idx="10"/>
          </p:nvPr>
        </p:nvSpPr>
        <p:spPr/>
        <p:txBody>
          <a:bodyPr/>
          <a:lstStyle/>
          <a:p>
            <a:fld id="{388DE111-7572-4BB6-B114-A73AFF6ACD26}"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8DE111-7572-4BB6-B114-A73AFF6ACD26}"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8DE111-7572-4BB6-B114-A73AFF6ACD26}"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8DE111-7572-4BB6-B114-A73AFF6ACD26}"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0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9D61F9-2C1F-4BEE-BBFD-DB1549ACC0EC}" type="datetimeFigureOut">
              <a:rPr lang="en-GB" smtClean="0"/>
              <a:pPr/>
              <a:t>19/06/2019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333093-FA9B-4B5C-9B5F-A3D31E33456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9D61F9-2C1F-4BEE-BBFD-DB1549ACC0EC}" type="datetimeFigureOut">
              <a:rPr lang="en-GB" smtClean="0"/>
              <a:pPr/>
              <a:t>19/06/2019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333093-FA9B-4B5C-9B5F-A3D31E33456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9D61F9-2C1F-4BEE-BBFD-DB1549ACC0EC}" type="datetimeFigureOut">
              <a:rPr lang="en-GB" smtClean="0"/>
              <a:pPr/>
              <a:t>19/06/2019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333093-FA9B-4B5C-9B5F-A3D31E33456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D61F9-2C1F-4BEE-BBFD-DB1549ACC0EC}" type="datetimeFigureOut">
              <a:rPr lang="en-GB" smtClean="0"/>
              <a:pPr/>
              <a:t>19/06/2019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333093-FA9B-4B5C-9B5F-A3D31E33456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9D61F9-2C1F-4BEE-BBFD-DB1549ACC0EC}" type="datetimeFigureOut">
              <a:rPr lang="en-GB" smtClean="0"/>
              <a:pPr/>
              <a:t>19/06/2019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333093-FA9B-4B5C-9B5F-A3D31E33456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F9D61F9-2C1F-4BEE-BBFD-DB1549ACC0EC}" type="datetimeFigureOut">
              <a:rPr lang="en-GB" smtClean="0"/>
              <a:pPr/>
              <a:t>19/06/2019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333093-FA9B-4B5C-9B5F-A3D31E33456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F9D61F9-2C1F-4BEE-BBFD-DB1549ACC0EC}" type="datetimeFigureOut">
              <a:rPr lang="en-GB" smtClean="0"/>
              <a:pPr/>
              <a:t>19/06/2019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333093-FA9B-4B5C-9B5F-A3D31E33456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D61F9-2C1F-4BEE-BBFD-DB1549ACC0EC}" type="datetimeFigureOut">
              <a:rPr lang="en-GB" smtClean="0"/>
              <a:pPr/>
              <a:t>19/06/2019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333093-FA9B-4B5C-9B5F-A3D31E33456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D61F9-2C1F-4BEE-BBFD-DB1549ACC0EC}" type="datetimeFigureOut">
              <a:rPr lang="en-GB" smtClean="0"/>
              <a:pPr/>
              <a:t>19/06/2019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333093-FA9B-4B5C-9B5F-A3D31E33456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D61F9-2C1F-4BEE-BBFD-DB1549ACC0EC}" type="datetimeFigureOut">
              <a:rPr lang="en-GB" smtClean="0"/>
              <a:pPr/>
              <a:t>19/06/2019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333093-FA9B-4B5C-9B5F-A3D31E33456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D61F9-2C1F-4BEE-BBFD-DB1549ACC0EC}" type="datetimeFigureOut">
              <a:rPr lang="en-GB" smtClean="0"/>
              <a:pPr/>
              <a:t>19/06/2019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33093-FA9B-4B5C-9B5F-A3D31E334560}"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png"/><Relationship Id="rId1" Type="http://schemas.openxmlformats.org/officeDocument/2006/relationships/tags" Target="../tags/tag9.x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7.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8.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4.xml"/><Relationship Id="rId5" Type="http://schemas.openxmlformats.org/officeDocument/2006/relationships/oleObject" Target="../embeddings/oleObject1.bin"/><Relationship Id="rId6"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tags" Target="../tags/tag15.xml"/></Relationships>
</file>

<file path=ppt/slides/_rels/slide18.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png"/><Relationship Id="rId1" Type="http://schemas.openxmlformats.org/officeDocument/2006/relationships/tags" Target="../tags/tag6.x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emf"/><Relationship Id="rId1" Type="http://schemas.openxmlformats.org/officeDocument/2006/relationships/tags" Target="../tags/tag7.x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1470025"/>
          </a:xfrm>
        </p:spPr>
        <p:txBody>
          <a:bodyPr/>
          <a:lstStyle/>
          <a:p>
            <a:r>
              <a:rPr lang="en-GB" dirty="0" smtClean="0"/>
              <a:t>Managing</a:t>
            </a:r>
            <a:r>
              <a:rPr lang="en-GB" dirty="0"/>
              <a:t> </a:t>
            </a:r>
            <a:r>
              <a:rPr lang="en-GB" dirty="0" smtClean="0"/>
              <a:t>Patient Flow</a:t>
            </a:r>
            <a:br>
              <a:rPr lang="en-GB" dirty="0" smtClean="0"/>
            </a:br>
            <a:r>
              <a:rPr lang="en-GB" dirty="0" smtClean="0"/>
              <a:t>in Hospitals</a:t>
            </a:r>
            <a:endParaRPr lang="en-GB" dirty="0"/>
          </a:p>
        </p:txBody>
      </p:sp>
      <p:sp>
        <p:nvSpPr>
          <p:cNvPr id="3" name="Subtitle 2"/>
          <p:cNvSpPr>
            <a:spLocks noGrp="1"/>
          </p:cNvSpPr>
          <p:nvPr>
            <p:ph type="subTitle" idx="1"/>
          </p:nvPr>
        </p:nvSpPr>
        <p:spPr>
          <a:xfrm>
            <a:off x="1403648" y="2996952"/>
            <a:ext cx="6400800" cy="792088"/>
          </a:xfrm>
        </p:spPr>
        <p:txBody>
          <a:bodyPr/>
          <a:lstStyle/>
          <a:p>
            <a:r>
              <a:rPr lang="en-GB" dirty="0" smtClean="0"/>
              <a:t>(Interactive Session)</a:t>
            </a:r>
            <a:endParaRPr lang="en-GB" dirty="0"/>
          </a:p>
        </p:txBody>
      </p:sp>
      <p:sp>
        <p:nvSpPr>
          <p:cNvPr id="5" name="TextBox 4"/>
          <p:cNvSpPr txBox="1"/>
          <p:nvPr/>
        </p:nvSpPr>
        <p:spPr>
          <a:xfrm>
            <a:off x="1691680" y="5373216"/>
            <a:ext cx="5904656" cy="646331"/>
          </a:xfrm>
          <a:prstGeom prst="rect">
            <a:avLst/>
          </a:prstGeom>
          <a:noFill/>
        </p:spPr>
        <p:txBody>
          <a:bodyPr wrap="square" rtlCol="0">
            <a:spAutoFit/>
          </a:bodyPr>
          <a:lstStyle/>
          <a:p>
            <a:pPr algn="ctr"/>
            <a:r>
              <a:rPr lang="en-GB" dirty="0" smtClean="0"/>
              <a:t>Dr Nicola Cooper</a:t>
            </a:r>
          </a:p>
          <a:p>
            <a:pPr algn="ctr"/>
            <a:r>
              <a:rPr lang="en-GB" dirty="0" smtClean="0"/>
              <a:t>Consultant Physician &amp; Hon Clinical Associate Professor</a:t>
            </a:r>
            <a:endParaRPr lang="en-GB"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868" y="3945728"/>
            <a:ext cx="3240360" cy="1186513"/>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concept 2: reducing variability</a:t>
            </a:r>
            <a:endParaRPr lang="en-GB" dirty="0"/>
          </a:p>
        </p:txBody>
      </p:sp>
      <p:sp>
        <p:nvSpPr>
          <p:cNvPr id="3" name="Content Placeholder 2"/>
          <p:cNvSpPr>
            <a:spLocks noGrp="1"/>
          </p:cNvSpPr>
          <p:nvPr>
            <p:ph idx="1"/>
          </p:nvPr>
        </p:nvSpPr>
        <p:spPr>
          <a:xfrm>
            <a:off x="467544" y="1484784"/>
            <a:ext cx="8229600" cy="4709120"/>
          </a:xfrm>
          <a:noFill/>
        </p:spPr>
        <p:txBody>
          <a:bodyPr>
            <a:normAutofit/>
          </a:bodyPr>
          <a:lstStyle/>
          <a:p>
            <a:r>
              <a:rPr lang="en-GB" sz="2400" dirty="0" smtClean="0"/>
              <a:t>If all patients arrived uniformly over time, had the same disease, and experienced the same recovery, and if all clinicians had the same ability to provide care, it would be possible to design a 100% efficient patient flow process</a:t>
            </a:r>
          </a:p>
          <a:p>
            <a:pPr lvl="1"/>
            <a:r>
              <a:rPr lang="en-GB" sz="2000" dirty="0" smtClean="0"/>
              <a:t>Clinical variability</a:t>
            </a:r>
          </a:p>
          <a:p>
            <a:pPr lvl="1"/>
            <a:r>
              <a:rPr lang="en-GB" sz="2000" dirty="0" smtClean="0"/>
              <a:t>Flow variability</a:t>
            </a:r>
          </a:p>
          <a:p>
            <a:pPr lvl="1"/>
            <a:r>
              <a:rPr lang="en-GB" sz="2000" dirty="0" smtClean="0"/>
              <a:t>Professional variability</a:t>
            </a:r>
          </a:p>
          <a:p>
            <a:r>
              <a:rPr lang="en-GB" sz="2400" dirty="0" smtClean="0"/>
              <a:t>However, </a:t>
            </a:r>
            <a:r>
              <a:rPr lang="en-GB" sz="2400" u="sng" dirty="0"/>
              <a:t>a</a:t>
            </a:r>
            <a:r>
              <a:rPr lang="en-GB" sz="2400" u="sng" dirty="0" smtClean="0"/>
              <a:t>rtificial variability </a:t>
            </a:r>
            <a:r>
              <a:rPr lang="en-GB" sz="2400" dirty="0" smtClean="0"/>
              <a:t>arises from scheduling practices and inappropriate management of patient flow – this has to be investigated and eliminated</a:t>
            </a:r>
          </a:p>
          <a:p>
            <a:r>
              <a:rPr lang="en-GB" sz="2400" dirty="0" smtClean="0"/>
              <a:t>Separating patients in to homogenous sub-groups is a starting point in reducing artificial variability / improving efficiency</a:t>
            </a:r>
            <a:endParaRPr lang="en-GB" sz="2400" dirty="0"/>
          </a:p>
        </p:txBody>
      </p:sp>
      <p:sp>
        <p:nvSpPr>
          <p:cNvPr id="6" name="Right Brace 5"/>
          <p:cNvSpPr/>
          <p:nvPr/>
        </p:nvSpPr>
        <p:spPr>
          <a:xfrm>
            <a:off x="3779912" y="3212976"/>
            <a:ext cx="144016" cy="936104"/>
          </a:xfrm>
          <a:prstGeom prst="rightBrace">
            <a:avLst/>
          </a:prstGeom>
          <a:noFill/>
          <a:ln w="317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3995936" y="3501008"/>
            <a:ext cx="2160240" cy="400110"/>
          </a:xfrm>
          <a:prstGeom prst="rect">
            <a:avLst/>
          </a:prstGeom>
          <a:noFill/>
        </p:spPr>
        <p:txBody>
          <a:bodyPr wrap="square" rtlCol="0">
            <a:spAutoFit/>
          </a:bodyPr>
          <a:lstStyle/>
          <a:p>
            <a:r>
              <a:rPr lang="en-GB" sz="2000" u="sng" dirty="0" smtClean="0"/>
              <a:t>Natural variability</a:t>
            </a:r>
            <a:endParaRPr lang="en-GB" sz="2000" u="sng"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effects of artificial variability</a:t>
            </a:r>
            <a:endParaRPr lang="en-GB" dirty="0"/>
          </a:p>
        </p:txBody>
      </p:sp>
      <p:sp>
        <p:nvSpPr>
          <p:cNvPr id="6" name="Content Placeholder 5"/>
          <p:cNvSpPr>
            <a:spLocks noGrp="1"/>
          </p:cNvSpPr>
          <p:nvPr>
            <p:ph sz="half" idx="2"/>
          </p:nvPr>
        </p:nvSpPr>
        <p:spPr/>
        <p:txBody>
          <a:bodyPr>
            <a:normAutofit/>
          </a:bodyPr>
          <a:lstStyle/>
          <a:p>
            <a:r>
              <a:rPr lang="en-GB" sz="2400" dirty="0" smtClean="0"/>
              <a:t>Problems coping with peaks</a:t>
            </a:r>
          </a:p>
          <a:p>
            <a:pPr lvl="1"/>
            <a:r>
              <a:rPr lang="en-GB" sz="2000" dirty="0" smtClean="0"/>
              <a:t>Compromised quality of care</a:t>
            </a:r>
          </a:p>
          <a:p>
            <a:r>
              <a:rPr lang="en-GB" sz="2400" dirty="0" smtClean="0"/>
              <a:t>Reduced patient satisfaction</a:t>
            </a:r>
          </a:p>
          <a:p>
            <a:pPr lvl="1"/>
            <a:r>
              <a:rPr lang="en-GB" sz="2000" dirty="0" smtClean="0"/>
              <a:t>Waiting</a:t>
            </a:r>
          </a:p>
          <a:p>
            <a:r>
              <a:rPr lang="en-GB" sz="2400" dirty="0" smtClean="0"/>
              <a:t>Reduced job satisfaction and staff retention</a:t>
            </a:r>
          </a:p>
          <a:p>
            <a:r>
              <a:rPr lang="en-GB" sz="2400" dirty="0" smtClean="0"/>
              <a:t>Operational inefficiency</a:t>
            </a:r>
          </a:p>
          <a:p>
            <a:pPr lvl="1"/>
            <a:r>
              <a:rPr lang="en-GB" sz="2000" dirty="0" smtClean="0"/>
              <a:t>Artificial variation reduces the number of patients a hospital can care for within existing resources</a:t>
            </a:r>
          </a:p>
          <a:p>
            <a:pPr lvl="1"/>
            <a:endParaRPr lang="en-GB" sz="2000" dirty="0"/>
          </a:p>
        </p:txBody>
      </p:sp>
      <p:pic>
        <p:nvPicPr>
          <p:cNvPr id="10242" name="Picture 2"/>
          <p:cNvPicPr>
            <a:picLocks noGrp="1" noChangeAspect="1" noChangeArrowheads="1"/>
          </p:cNvPicPr>
          <p:nvPr>
            <p:ph sz="half" idx="1"/>
          </p:nvPr>
        </p:nvPicPr>
        <p:blipFill>
          <a:blip r:embed="rId4" cstate="print"/>
          <a:srcRect/>
          <a:stretch>
            <a:fillRect/>
          </a:stretch>
        </p:blipFill>
        <p:spPr bwMode="auto">
          <a:xfrm>
            <a:off x="323528" y="2132856"/>
            <a:ext cx="4228627" cy="316835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Admissions vs discharges</a:t>
            </a:r>
            <a:endParaRPr lang="en-GB" dirty="0"/>
          </a:p>
        </p:txBody>
      </p:sp>
      <p:pic>
        <p:nvPicPr>
          <p:cNvPr id="7170" name="Picture 2"/>
          <p:cNvPicPr>
            <a:picLocks noChangeAspect="1" noChangeArrowheads="1"/>
          </p:cNvPicPr>
          <p:nvPr/>
        </p:nvPicPr>
        <p:blipFill>
          <a:blip r:embed="rId4" cstate="print"/>
          <a:srcRect/>
          <a:stretch>
            <a:fillRect/>
          </a:stretch>
        </p:blipFill>
        <p:spPr bwMode="auto">
          <a:xfrm>
            <a:off x="1835696" y="1412776"/>
            <a:ext cx="5472608" cy="4100420"/>
          </a:xfrm>
          <a:prstGeom prst="rect">
            <a:avLst/>
          </a:prstGeom>
          <a:noFill/>
          <a:ln w="9525">
            <a:noFill/>
            <a:miter lim="800000"/>
            <a:headEnd/>
            <a:tailEnd/>
          </a:ln>
        </p:spPr>
      </p:pic>
      <p:sp>
        <p:nvSpPr>
          <p:cNvPr id="6" name="TextBox 5"/>
          <p:cNvSpPr txBox="1"/>
          <p:nvPr/>
        </p:nvSpPr>
        <p:spPr>
          <a:xfrm>
            <a:off x="2051720" y="5661248"/>
            <a:ext cx="5112568" cy="646331"/>
          </a:xfrm>
          <a:prstGeom prst="rect">
            <a:avLst/>
          </a:prstGeom>
          <a:noFill/>
        </p:spPr>
        <p:txBody>
          <a:bodyPr wrap="square" rtlCol="0">
            <a:spAutoFit/>
          </a:bodyPr>
          <a:lstStyle/>
          <a:p>
            <a:pPr algn="ctr"/>
            <a:r>
              <a:rPr lang="en-GB" dirty="0" smtClean="0"/>
              <a:t>Shows the variation in </a:t>
            </a:r>
            <a:r>
              <a:rPr lang="en-GB" u="sng" dirty="0" smtClean="0"/>
              <a:t>difference</a:t>
            </a:r>
            <a:r>
              <a:rPr lang="en-GB" dirty="0" smtClean="0"/>
              <a:t> between admission and discharge rates in the period Apr-Mar 08</a:t>
            </a:r>
            <a:endParaRPr lang="en-GB" dirty="0"/>
          </a:p>
        </p:txBody>
      </p:sp>
      <p:sp>
        <p:nvSpPr>
          <p:cNvPr id="7" name="Down Arrow 6"/>
          <p:cNvSpPr/>
          <p:nvPr/>
        </p:nvSpPr>
        <p:spPr>
          <a:xfrm>
            <a:off x="5724128" y="1988840"/>
            <a:ext cx="72008"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8" name="TextBox 7"/>
          <p:cNvSpPr txBox="1"/>
          <p:nvPr/>
        </p:nvSpPr>
        <p:spPr>
          <a:xfrm>
            <a:off x="4860032" y="2132856"/>
            <a:ext cx="936104" cy="307777"/>
          </a:xfrm>
          <a:prstGeom prst="rect">
            <a:avLst/>
          </a:prstGeom>
          <a:noFill/>
        </p:spPr>
        <p:txBody>
          <a:bodyPr wrap="square" rtlCol="0">
            <a:spAutoFit/>
          </a:bodyPr>
          <a:lstStyle/>
          <a:p>
            <a:r>
              <a:rPr lang="en-GB" sz="1400" dirty="0" smtClean="0">
                <a:solidFill>
                  <a:srgbClr val="FF0000"/>
                </a:solidFill>
              </a:rPr>
              <a:t>Christmas</a:t>
            </a:r>
            <a:endParaRPr lang="en-GB" sz="14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63272" cy="1143000"/>
          </a:xfrm>
        </p:spPr>
        <p:txBody>
          <a:bodyPr>
            <a:normAutofit/>
          </a:bodyPr>
          <a:lstStyle/>
          <a:p>
            <a:r>
              <a:rPr lang="en-GB" sz="3200" dirty="0" smtClean="0"/>
              <a:t>Eliminating artificial variability – general concepts</a:t>
            </a:r>
            <a:endParaRPr lang="en-GB" sz="3200" dirty="0"/>
          </a:p>
        </p:txBody>
      </p:sp>
      <p:sp>
        <p:nvSpPr>
          <p:cNvPr id="3" name="Content Placeholder 2"/>
          <p:cNvSpPr>
            <a:spLocks noGrp="1"/>
          </p:cNvSpPr>
          <p:nvPr>
            <p:ph idx="1"/>
          </p:nvPr>
        </p:nvSpPr>
        <p:spPr>
          <a:xfrm>
            <a:off x="467544" y="1412776"/>
            <a:ext cx="8229600" cy="2664297"/>
          </a:xfrm>
        </p:spPr>
        <p:txBody>
          <a:bodyPr>
            <a:normAutofit fontScale="85000" lnSpcReduction="20000"/>
          </a:bodyPr>
          <a:lstStyle/>
          <a:p>
            <a:r>
              <a:rPr lang="en-GB" dirty="0" smtClean="0"/>
              <a:t>Separate homogenous sub-groups on the basis of clinical and/or operational characteristics to maximise efficiency and throughput</a:t>
            </a:r>
          </a:p>
          <a:p>
            <a:pPr lvl="1"/>
            <a:r>
              <a:rPr lang="en-GB" sz="2000" dirty="0" smtClean="0"/>
              <a:t>eg: elective (urgent and routine), day-case, and acute work</a:t>
            </a:r>
          </a:p>
          <a:p>
            <a:r>
              <a:rPr lang="en-GB" dirty="0" smtClean="0"/>
              <a:t>Estimate resource needs</a:t>
            </a:r>
          </a:p>
          <a:p>
            <a:r>
              <a:rPr lang="en-GB" dirty="0" smtClean="0"/>
              <a:t>Compliance review</a:t>
            </a:r>
          </a:p>
          <a:p>
            <a:r>
              <a:rPr lang="en-GB" dirty="0" smtClean="0"/>
              <a:t>Dynamic bed management systems</a:t>
            </a:r>
          </a:p>
          <a:p>
            <a:endParaRPr lang="en-GB" dirty="0" smtClean="0"/>
          </a:p>
          <a:p>
            <a:pPr>
              <a:buNone/>
            </a:pPr>
            <a:endParaRPr lang="en-GB" dirty="0"/>
          </a:p>
        </p:txBody>
      </p:sp>
      <p:sp>
        <p:nvSpPr>
          <p:cNvPr id="4" name="Rounded Rectangle 3"/>
          <p:cNvSpPr/>
          <p:nvPr/>
        </p:nvSpPr>
        <p:spPr>
          <a:xfrm>
            <a:off x="899592" y="4293096"/>
            <a:ext cx="1944216" cy="17281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3131840" y="4293096"/>
            <a:ext cx="1944216" cy="17281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 name="Rounded Rectangle 5"/>
          <p:cNvSpPr/>
          <p:nvPr/>
        </p:nvSpPr>
        <p:spPr>
          <a:xfrm>
            <a:off x="5364088" y="4293096"/>
            <a:ext cx="1944216" cy="17281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43608" y="4437112"/>
            <a:ext cx="1656184" cy="1200329"/>
          </a:xfrm>
          <a:prstGeom prst="rect">
            <a:avLst/>
          </a:prstGeom>
          <a:noFill/>
        </p:spPr>
        <p:txBody>
          <a:bodyPr wrap="square" rtlCol="0">
            <a:spAutoFit/>
          </a:bodyPr>
          <a:lstStyle/>
          <a:p>
            <a:r>
              <a:rPr lang="en-GB" dirty="0" smtClean="0">
                <a:solidFill>
                  <a:schemeClr val="bg1"/>
                </a:solidFill>
              </a:rPr>
              <a:t>Phase 1</a:t>
            </a:r>
          </a:p>
          <a:p>
            <a:r>
              <a:rPr lang="en-GB" dirty="0" smtClean="0">
                <a:solidFill>
                  <a:schemeClr val="bg1"/>
                </a:solidFill>
              </a:rPr>
              <a:t>Separate elective vs non-elective work</a:t>
            </a:r>
            <a:endParaRPr lang="en-GB" dirty="0">
              <a:solidFill>
                <a:schemeClr val="bg1"/>
              </a:solidFill>
            </a:endParaRPr>
          </a:p>
        </p:txBody>
      </p:sp>
      <p:sp>
        <p:nvSpPr>
          <p:cNvPr id="8" name="TextBox 7"/>
          <p:cNvSpPr txBox="1"/>
          <p:nvPr/>
        </p:nvSpPr>
        <p:spPr>
          <a:xfrm>
            <a:off x="3275856" y="4437112"/>
            <a:ext cx="1728192" cy="923330"/>
          </a:xfrm>
          <a:prstGeom prst="rect">
            <a:avLst/>
          </a:prstGeom>
          <a:noFill/>
        </p:spPr>
        <p:txBody>
          <a:bodyPr wrap="square" rtlCol="0">
            <a:spAutoFit/>
          </a:bodyPr>
          <a:lstStyle/>
          <a:p>
            <a:r>
              <a:rPr lang="en-GB" dirty="0" smtClean="0">
                <a:solidFill>
                  <a:schemeClr val="bg1"/>
                </a:solidFill>
              </a:rPr>
              <a:t>Phase 2</a:t>
            </a:r>
          </a:p>
          <a:p>
            <a:r>
              <a:rPr lang="en-GB" dirty="0" smtClean="0">
                <a:solidFill>
                  <a:schemeClr val="bg1"/>
                </a:solidFill>
              </a:rPr>
              <a:t>Smooth elective flows</a:t>
            </a:r>
            <a:endParaRPr lang="en-GB" dirty="0">
              <a:solidFill>
                <a:schemeClr val="bg1"/>
              </a:solidFill>
            </a:endParaRPr>
          </a:p>
        </p:txBody>
      </p:sp>
      <p:sp>
        <p:nvSpPr>
          <p:cNvPr id="9" name="TextBox 8"/>
          <p:cNvSpPr txBox="1"/>
          <p:nvPr/>
        </p:nvSpPr>
        <p:spPr>
          <a:xfrm>
            <a:off x="5508104" y="4437112"/>
            <a:ext cx="1728192" cy="1477328"/>
          </a:xfrm>
          <a:prstGeom prst="rect">
            <a:avLst/>
          </a:prstGeom>
          <a:noFill/>
        </p:spPr>
        <p:txBody>
          <a:bodyPr wrap="square" rtlCol="0">
            <a:spAutoFit/>
          </a:bodyPr>
          <a:lstStyle/>
          <a:p>
            <a:r>
              <a:rPr lang="en-GB" dirty="0" smtClean="0">
                <a:solidFill>
                  <a:schemeClr val="bg1"/>
                </a:solidFill>
              </a:rPr>
              <a:t>Phase 3</a:t>
            </a:r>
          </a:p>
          <a:p>
            <a:r>
              <a:rPr lang="en-GB" dirty="0" smtClean="0">
                <a:solidFill>
                  <a:schemeClr val="bg1"/>
                </a:solidFill>
              </a:rPr>
              <a:t>Estimate resources (beds, theatres, scanners, staff)</a:t>
            </a:r>
            <a:endParaRPr lang="en-GB" dirty="0">
              <a:solidFill>
                <a:schemeClr val="bg1"/>
              </a:solidFill>
            </a:endParaRPr>
          </a:p>
        </p:txBody>
      </p:sp>
      <p:sp>
        <p:nvSpPr>
          <p:cNvPr id="10" name="Right Arrow 9"/>
          <p:cNvSpPr/>
          <p:nvPr/>
        </p:nvSpPr>
        <p:spPr>
          <a:xfrm>
            <a:off x="2843808" y="5085184"/>
            <a:ext cx="288032"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5076056" y="5085184"/>
            <a:ext cx="288032"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806371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concept 3: bottlenecks</a:t>
            </a:r>
            <a:endParaRPr lang="en-GB" dirty="0"/>
          </a:p>
        </p:txBody>
      </p:sp>
      <p:sp>
        <p:nvSpPr>
          <p:cNvPr id="3" name="Content Placeholder 2"/>
          <p:cNvSpPr>
            <a:spLocks noGrp="1"/>
          </p:cNvSpPr>
          <p:nvPr>
            <p:ph idx="1"/>
          </p:nvPr>
        </p:nvSpPr>
        <p:spPr>
          <a:xfrm>
            <a:off x="467544" y="1628801"/>
            <a:ext cx="8229600" cy="4320480"/>
          </a:xfrm>
        </p:spPr>
        <p:txBody>
          <a:bodyPr>
            <a:normAutofit/>
          </a:bodyPr>
          <a:lstStyle/>
          <a:p>
            <a:r>
              <a:rPr lang="en-GB" sz="2400" dirty="0" smtClean="0"/>
              <a:t>Inappropriate admissions (including defaulting)</a:t>
            </a:r>
          </a:p>
          <a:p>
            <a:r>
              <a:rPr lang="en-GB" sz="2400" dirty="0" smtClean="0"/>
              <a:t>Late Consultant ward rounds</a:t>
            </a:r>
          </a:p>
          <a:p>
            <a:r>
              <a:rPr lang="en-GB" sz="2400" dirty="0" smtClean="0"/>
              <a:t>Delayed investigations</a:t>
            </a:r>
          </a:p>
          <a:p>
            <a:r>
              <a:rPr lang="en-GB" sz="2400" dirty="0" smtClean="0"/>
              <a:t>Portering delays</a:t>
            </a:r>
          </a:p>
          <a:p>
            <a:r>
              <a:rPr lang="en-GB" sz="2400" dirty="0" smtClean="0"/>
              <a:t>Waiting for therapy assessment</a:t>
            </a:r>
          </a:p>
          <a:p>
            <a:r>
              <a:rPr lang="en-GB" sz="2400" dirty="0" smtClean="0"/>
              <a:t>Waiting for social services</a:t>
            </a:r>
          </a:p>
          <a:p>
            <a:r>
              <a:rPr lang="en-GB" sz="2400" dirty="0" smtClean="0"/>
              <a:t>Delayed TTO’s</a:t>
            </a:r>
          </a:p>
          <a:p>
            <a:r>
              <a:rPr lang="en-GB" sz="2400" dirty="0" smtClean="0"/>
              <a:t>Delays in patient transport</a:t>
            </a:r>
          </a:p>
          <a:p>
            <a:r>
              <a:rPr lang="en-GB" sz="2400" dirty="0" smtClean="0"/>
              <a:t>Cleaning after patient transfer/discharge</a:t>
            </a:r>
          </a:p>
          <a:p>
            <a:endParaRPr lang="en-GB" sz="2400" dirty="0" smtClean="0"/>
          </a:p>
          <a:p>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Key concept 4: the lag between admissions and discharges by time of day is responsible for the daily problem of bed availability</a:t>
            </a:r>
            <a:endParaRPr lang="en-GB" sz="2400" dirty="0"/>
          </a:p>
        </p:txBody>
      </p:sp>
      <p:pic>
        <p:nvPicPr>
          <p:cNvPr id="8194" name="Picture 2"/>
          <p:cNvPicPr>
            <a:picLocks noChangeAspect="1" noChangeArrowheads="1"/>
          </p:cNvPicPr>
          <p:nvPr/>
        </p:nvPicPr>
        <p:blipFill>
          <a:blip r:embed="rId4" cstate="print"/>
          <a:srcRect/>
          <a:stretch>
            <a:fillRect/>
          </a:stretch>
        </p:blipFill>
        <p:spPr bwMode="auto">
          <a:xfrm>
            <a:off x="395536" y="2348880"/>
            <a:ext cx="4001772" cy="2664296"/>
          </a:xfrm>
          <a:prstGeom prst="rect">
            <a:avLst/>
          </a:prstGeom>
          <a:noFill/>
          <a:ln w="9525">
            <a:noFill/>
            <a:miter lim="800000"/>
            <a:headEnd/>
            <a:tailEnd/>
          </a:ln>
        </p:spPr>
      </p:pic>
      <p:cxnSp>
        <p:nvCxnSpPr>
          <p:cNvPr id="5" name="Straight Connector 4"/>
          <p:cNvCxnSpPr/>
          <p:nvPr/>
        </p:nvCxnSpPr>
        <p:spPr>
          <a:xfrm rot="5400000">
            <a:off x="3455876" y="3681028"/>
            <a:ext cx="25202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716016" y="4941168"/>
            <a:ext cx="3600400" cy="83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9992" y="5085184"/>
            <a:ext cx="720080" cy="338554"/>
          </a:xfrm>
          <a:prstGeom prst="rect">
            <a:avLst/>
          </a:prstGeom>
          <a:noFill/>
        </p:spPr>
        <p:txBody>
          <a:bodyPr wrap="square" rtlCol="0">
            <a:spAutoFit/>
          </a:bodyPr>
          <a:lstStyle/>
          <a:p>
            <a:r>
              <a:rPr lang="en-GB" sz="1600" dirty="0" smtClean="0"/>
              <a:t>6am</a:t>
            </a:r>
            <a:endParaRPr lang="en-GB" sz="1600" dirty="0"/>
          </a:p>
        </p:txBody>
      </p:sp>
      <p:sp>
        <p:nvSpPr>
          <p:cNvPr id="13" name="TextBox 12"/>
          <p:cNvSpPr txBox="1"/>
          <p:nvPr/>
        </p:nvSpPr>
        <p:spPr>
          <a:xfrm>
            <a:off x="5364088" y="5085184"/>
            <a:ext cx="720080" cy="338554"/>
          </a:xfrm>
          <a:prstGeom prst="rect">
            <a:avLst/>
          </a:prstGeom>
          <a:noFill/>
        </p:spPr>
        <p:txBody>
          <a:bodyPr wrap="square" rtlCol="0">
            <a:spAutoFit/>
          </a:bodyPr>
          <a:lstStyle/>
          <a:p>
            <a:r>
              <a:rPr lang="en-GB" sz="1600" dirty="0" smtClean="0"/>
              <a:t>noon</a:t>
            </a:r>
            <a:endParaRPr lang="en-GB" sz="1600" dirty="0"/>
          </a:p>
        </p:txBody>
      </p:sp>
      <p:sp>
        <p:nvSpPr>
          <p:cNvPr id="14" name="TextBox 13"/>
          <p:cNvSpPr txBox="1"/>
          <p:nvPr/>
        </p:nvSpPr>
        <p:spPr>
          <a:xfrm>
            <a:off x="6300192" y="5085184"/>
            <a:ext cx="720080" cy="338554"/>
          </a:xfrm>
          <a:prstGeom prst="rect">
            <a:avLst/>
          </a:prstGeom>
          <a:noFill/>
        </p:spPr>
        <p:txBody>
          <a:bodyPr wrap="square" rtlCol="0">
            <a:spAutoFit/>
          </a:bodyPr>
          <a:lstStyle/>
          <a:p>
            <a:r>
              <a:rPr lang="en-GB" sz="1600" dirty="0" smtClean="0"/>
              <a:t>6pm</a:t>
            </a:r>
            <a:endParaRPr lang="en-GB" sz="1600" dirty="0"/>
          </a:p>
        </p:txBody>
      </p:sp>
      <p:cxnSp>
        <p:nvCxnSpPr>
          <p:cNvPr id="16" name="Straight Connector 15"/>
          <p:cNvCxnSpPr/>
          <p:nvPr/>
        </p:nvCxnSpPr>
        <p:spPr>
          <a:xfrm rot="5400000">
            <a:off x="5544108" y="4977172"/>
            <a:ext cx="2160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416316" y="4977172"/>
            <a:ext cx="2160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80212" y="4977172"/>
            <a:ext cx="2160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64288" y="5085184"/>
            <a:ext cx="1080120" cy="338554"/>
          </a:xfrm>
          <a:prstGeom prst="rect">
            <a:avLst/>
          </a:prstGeom>
          <a:noFill/>
        </p:spPr>
        <p:txBody>
          <a:bodyPr wrap="square" rtlCol="0">
            <a:spAutoFit/>
          </a:bodyPr>
          <a:lstStyle/>
          <a:p>
            <a:r>
              <a:rPr lang="en-GB" sz="1600" dirty="0" smtClean="0"/>
              <a:t>midnight</a:t>
            </a:r>
            <a:endParaRPr lang="en-GB" sz="1600" dirty="0"/>
          </a:p>
        </p:txBody>
      </p:sp>
      <p:sp>
        <p:nvSpPr>
          <p:cNvPr id="28" name="Freeform 27"/>
          <p:cNvSpPr/>
          <p:nvPr/>
        </p:nvSpPr>
        <p:spPr>
          <a:xfrm>
            <a:off x="5148064" y="2996952"/>
            <a:ext cx="2194560" cy="1932432"/>
          </a:xfrm>
          <a:custGeom>
            <a:avLst/>
            <a:gdLst>
              <a:gd name="connsiteX0" fmla="*/ 0 w 2194560"/>
              <a:gd name="connsiteY0" fmla="*/ 1859280 h 1932432"/>
              <a:gd name="connsiteX1" fmla="*/ 795528 w 2194560"/>
              <a:gd name="connsiteY1" fmla="*/ 12192 h 1932432"/>
              <a:gd name="connsiteX2" fmla="*/ 2194560 w 2194560"/>
              <a:gd name="connsiteY2" fmla="*/ 1932432 h 1932432"/>
              <a:gd name="connsiteX3" fmla="*/ 2194560 w 2194560"/>
              <a:gd name="connsiteY3" fmla="*/ 1932432 h 1932432"/>
            </a:gdLst>
            <a:ahLst/>
            <a:cxnLst>
              <a:cxn ang="0">
                <a:pos x="connsiteX0" y="connsiteY0"/>
              </a:cxn>
              <a:cxn ang="0">
                <a:pos x="connsiteX1" y="connsiteY1"/>
              </a:cxn>
              <a:cxn ang="0">
                <a:pos x="connsiteX2" y="connsiteY2"/>
              </a:cxn>
              <a:cxn ang="0">
                <a:pos x="connsiteX3" y="connsiteY3"/>
              </a:cxn>
            </a:cxnLst>
            <a:rect l="l" t="t" r="r" b="b"/>
            <a:pathLst>
              <a:path w="2194560" h="1932432">
                <a:moveTo>
                  <a:pt x="0" y="1859280"/>
                </a:moveTo>
                <a:cubicBezTo>
                  <a:pt x="214884" y="929640"/>
                  <a:pt x="429768" y="0"/>
                  <a:pt x="795528" y="12192"/>
                </a:cubicBezTo>
                <a:cubicBezTo>
                  <a:pt x="1161288" y="24384"/>
                  <a:pt x="2194560" y="1932432"/>
                  <a:pt x="2194560" y="1932432"/>
                </a:cubicBezTo>
                <a:lnTo>
                  <a:pt x="2194560" y="1932432"/>
                </a:lnTo>
              </a:path>
            </a:pathLst>
          </a:custGeom>
          <a:ln w="22225">
            <a:solidFill>
              <a:schemeClr val="tx1">
                <a:lumMod val="8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rot="255666">
            <a:off x="5806626" y="2556487"/>
            <a:ext cx="1796761" cy="2287492"/>
          </a:xfrm>
          <a:custGeom>
            <a:avLst/>
            <a:gdLst>
              <a:gd name="connsiteX0" fmla="*/ 0 w 2194560"/>
              <a:gd name="connsiteY0" fmla="*/ 1859280 h 1932432"/>
              <a:gd name="connsiteX1" fmla="*/ 795528 w 2194560"/>
              <a:gd name="connsiteY1" fmla="*/ 12192 h 1932432"/>
              <a:gd name="connsiteX2" fmla="*/ 2194560 w 2194560"/>
              <a:gd name="connsiteY2" fmla="*/ 1932432 h 1932432"/>
              <a:gd name="connsiteX3" fmla="*/ 2194560 w 2194560"/>
              <a:gd name="connsiteY3" fmla="*/ 1932432 h 1932432"/>
            </a:gdLst>
            <a:ahLst/>
            <a:cxnLst>
              <a:cxn ang="0">
                <a:pos x="connsiteX0" y="connsiteY0"/>
              </a:cxn>
              <a:cxn ang="0">
                <a:pos x="connsiteX1" y="connsiteY1"/>
              </a:cxn>
              <a:cxn ang="0">
                <a:pos x="connsiteX2" y="connsiteY2"/>
              </a:cxn>
              <a:cxn ang="0">
                <a:pos x="connsiteX3" y="connsiteY3"/>
              </a:cxn>
            </a:cxnLst>
            <a:rect l="l" t="t" r="r" b="b"/>
            <a:pathLst>
              <a:path w="2194560" h="1932432">
                <a:moveTo>
                  <a:pt x="0" y="1859280"/>
                </a:moveTo>
                <a:cubicBezTo>
                  <a:pt x="214884" y="929640"/>
                  <a:pt x="429768" y="0"/>
                  <a:pt x="795528" y="12192"/>
                </a:cubicBezTo>
                <a:cubicBezTo>
                  <a:pt x="1161288" y="24384"/>
                  <a:pt x="2194560" y="1932432"/>
                  <a:pt x="2194560" y="1932432"/>
                </a:cubicBezTo>
                <a:lnTo>
                  <a:pt x="2194560" y="1932432"/>
                </a:lnTo>
              </a:path>
            </a:pathLst>
          </a:custGeom>
          <a:ln w="2222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1" name="Straight Arrow Connector 30"/>
          <p:cNvCxnSpPr/>
          <p:nvPr/>
        </p:nvCxnSpPr>
        <p:spPr>
          <a:xfrm rot="16200000" flipH="1">
            <a:off x="5436096" y="2564904"/>
            <a:ext cx="504056"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6732240" y="2348880"/>
            <a:ext cx="432048"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60032" y="1772816"/>
            <a:ext cx="1368152" cy="646331"/>
          </a:xfrm>
          <a:prstGeom prst="rect">
            <a:avLst/>
          </a:prstGeom>
          <a:noFill/>
        </p:spPr>
        <p:txBody>
          <a:bodyPr wrap="square" rtlCol="0">
            <a:spAutoFit/>
          </a:bodyPr>
          <a:lstStyle/>
          <a:p>
            <a:r>
              <a:rPr lang="en-GB" dirty="0" smtClean="0"/>
              <a:t>desired</a:t>
            </a:r>
          </a:p>
          <a:p>
            <a:r>
              <a:rPr lang="en-GB" dirty="0" smtClean="0"/>
              <a:t>admissions</a:t>
            </a:r>
            <a:endParaRPr lang="en-GB" dirty="0"/>
          </a:p>
        </p:txBody>
      </p:sp>
      <p:sp>
        <p:nvSpPr>
          <p:cNvPr id="36" name="TextBox 35"/>
          <p:cNvSpPr txBox="1"/>
          <p:nvPr/>
        </p:nvSpPr>
        <p:spPr>
          <a:xfrm>
            <a:off x="6804248" y="1916832"/>
            <a:ext cx="1368152" cy="369332"/>
          </a:xfrm>
          <a:prstGeom prst="rect">
            <a:avLst/>
          </a:prstGeom>
          <a:noFill/>
        </p:spPr>
        <p:txBody>
          <a:bodyPr wrap="square" rtlCol="0">
            <a:spAutoFit/>
          </a:bodyPr>
          <a:lstStyle/>
          <a:p>
            <a:r>
              <a:rPr lang="en-GB" dirty="0" smtClean="0"/>
              <a:t>discharges</a:t>
            </a:r>
            <a:endParaRPr lang="en-GB"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 system model of input, throughput and output</a:t>
            </a:r>
            <a:br>
              <a:rPr lang="en-GB" sz="3200" dirty="0" smtClean="0"/>
            </a:br>
            <a:r>
              <a:rPr lang="en-GB" sz="3200" dirty="0" err="1" smtClean="0"/>
              <a:t>eg</a:t>
            </a:r>
            <a:r>
              <a:rPr lang="en-GB" sz="3200" dirty="0" smtClean="0"/>
              <a:t> </a:t>
            </a:r>
            <a:r>
              <a:rPr lang="en-GB" sz="3200" dirty="0" smtClean="0"/>
              <a:t>Acute Medical Unit (AMU</a:t>
            </a:r>
            <a:r>
              <a:rPr lang="en-GB" sz="3200" dirty="0" smtClean="0"/>
              <a:t>)</a:t>
            </a:r>
            <a:endParaRPr lang="en-GB" sz="3200" dirty="0"/>
          </a:p>
        </p:txBody>
      </p:sp>
      <p:sp>
        <p:nvSpPr>
          <p:cNvPr id="4" name="Rounded Rectangle 3"/>
          <p:cNvSpPr/>
          <p:nvPr/>
        </p:nvSpPr>
        <p:spPr>
          <a:xfrm>
            <a:off x="971600" y="2708920"/>
            <a:ext cx="1944216" cy="21602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5796136" y="4293096"/>
            <a:ext cx="2376264" cy="17281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5796136" y="2492896"/>
            <a:ext cx="2304256" cy="17281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796136" y="1772816"/>
            <a:ext cx="2304256"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203848" y="2492896"/>
            <a:ext cx="2304256" cy="28083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87624" y="2924944"/>
            <a:ext cx="1512168" cy="1815882"/>
          </a:xfrm>
          <a:prstGeom prst="rect">
            <a:avLst/>
          </a:prstGeom>
          <a:noFill/>
        </p:spPr>
        <p:txBody>
          <a:bodyPr wrap="square" rtlCol="0">
            <a:spAutoFit/>
          </a:bodyPr>
          <a:lstStyle/>
          <a:p>
            <a:r>
              <a:rPr lang="en-GB" sz="1600" u="sng" dirty="0" smtClean="0">
                <a:solidFill>
                  <a:schemeClr val="bg1"/>
                </a:solidFill>
              </a:rPr>
              <a:t>INPUT</a:t>
            </a:r>
          </a:p>
          <a:p>
            <a:r>
              <a:rPr lang="en-GB" sz="1600" dirty="0" smtClean="0">
                <a:solidFill>
                  <a:schemeClr val="bg1"/>
                </a:solidFill>
              </a:rPr>
              <a:t>Demographics</a:t>
            </a:r>
          </a:p>
          <a:p>
            <a:r>
              <a:rPr lang="en-GB" sz="1600" dirty="0" smtClean="0">
                <a:solidFill>
                  <a:schemeClr val="bg1"/>
                </a:solidFill>
              </a:rPr>
              <a:t>Health status</a:t>
            </a:r>
          </a:p>
          <a:p>
            <a:r>
              <a:rPr lang="en-GB" sz="1600" dirty="0" smtClean="0">
                <a:solidFill>
                  <a:schemeClr val="bg1"/>
                </a:solidFill>
              </a:rPr>
              <a:t>Available alternatives</a:t>
            </a:r>
          </a:p>
          <a:p>
            <a:r>
              <a:rPr lang="en-GB" sz="1600" dirty="0" smtClean="0">
                <a:solidFill>
                  <a:schemeClr val="bg1"/>
                </a:solidFill>
              </a:rPr>
              <a:t>Triage</a:t>
            </a:r>
          </a:p>
          <a:p>
            <a:r>
              <a:rPr lang="en-GB" sz="1600" dirty="0" smtClean="0">
                <a:solidFill>
                  <a:schemeClr val="bg1"/>
                </a:solidFill>
              </a:rPr>
              <a:t>‘Challenge’</a:t>
            </a:r>
          </a:p>
        </p:txBody>
      </p:sp>
      <p:sp>
        <p:nvSpPr>
          <p:cNvPr id="10" name="TextBox 9"/>
          <p:cNvSpPr txBox="1"/>
          <p:nvPr/>
        </p:nvSpPr>
        <p:spPr>
          <a:xfrm>
            <a:off x="3563888" y="2852936"/>
            <a:ext cx="1944216" cy="2554545"/>
          </a:xfrm>
          <a:prstGeom prst="rect">
            <a:avLst/>
          </a:prstGeom>
          <a:noFill/>
        </p:spPr>
        <p:txBody>
          <a:bodyPr wrap="square" rtlCol="0">
            <a:spAutoFit/>
          </a:bodyPr>
          <a:lstStyle/>
          <a:p>
            <a:r>
              <a:rPr lang="en-GB" sz="1600" u="sng" dirty="0" smtClean="0">
                <a:solidFill>
                  <a:schemeClr val="bg1"/>
                </a:solidFill>
              </a:rPr>
              <a:t>THROUGHPUT</a:t>
            </a:r>
          </a:p>
          <a:p>
            <a:r>
              <a:rPr lang="en-GB" sz="1600" dirty="0" smtClean="0">
                <a:solidFill>
                  <a:schemeClr val="bg1"/>
                </a:solidFill>
              </a:rPr>
              <a:t>Care processes</a:t>
            </a:r>
          </a:p>
          <a:p>
            <a:r>
              <a:rPr lang="en-GB" sz="1600" dirty="0" smtClean="0">
                <a:solidFill>
                  <a:schemeClr val="bg1"/>
                </a:solidFill>
              </a:rPr>
              <a:t>Staffing</a:t>
            </a:r>
          </a:p>
          <a:p>
            <a:r>
              <a:rPr lang="en-GB" sz="1600" dirty="0" smtClean="0">
                <a:solidFill>
                  <a:schemeClr val="bg1"/>
                </a:solidFill>
              </a:rPr>
              <a:t>Access to information</a:t>
            </a:r>
          </a:p>
          <a:p>
            <a:r>
              <a:rPr lang="en-GB" sz="1600" dirty="0" smtClean="0">
                <a:solidFill>
                  <a:schemeClr val="bg1"/>
                </a:solidFill>
              </a:rPr>
              <a:t>Specialist availability</a:t>
            </a:r>
          </a:p>
          <a:p>
            <a:r>
              <a:rPr lang="en-GB" sz="1600" dirty="0" smtClean="0">
                <a:solidFill>
                  <a:schemeClr val="bg1"/>
                </a:solidFill>
              </a:rPr>
              <a:t>Diagnostic services availability</a:t>
            </a:r>
          </a:p>
          <a:p>
            <a:endParaRPr lang="en-GB" sz="1600" dirty="0" smtClean="0">
              <a:solidFill>
                <a:schemeClr val="bg1"/>
              </a:solidFill>
            </a:endParaRPr>
          </a:p>
          <a:p>
            <a:endParaRPr lang="en-GB" sz="1600" dirty="0">
              <a:solidFill>
                <a:schemeClr val="bg1"/>
              </a:solidFill>
            </a:endParaRPr>
          </a:p>
        </p:txBody>
      </p:sp>
      <p:sp>
        <p:nvSpPr>
          <p:cNvPr id="12" name="TextBox 11"/>
          <p:cNvSpPr txBox="1"/>
          <p:nvPr/>
        </p:nvSpPr>
        <p:spPr>
          <a:xfrm>
            <a:off x="5940152" y="1916832"/>
            <a:ext cx="1584176" cy="369332"/>
          </a:xfrm>
          <a:prstGeom prst="rect">
            <a:avLst/>
          </a:prstGeom>
          <a:noFill/>
        </p:spPr>
        <p:txBody>
          <a:bodyPr wrap="square" rtlCol="0">
            <a:spAutoFit/>
          </a:bodyPr>
          <a:lstStyle/>
          <a:p>
            <a:r>
              <a:rPr lang="en-GB" dirty="0" smtClean="0">
                <a:solidFill>
                  <a:schemeClr val="bg1"/>
                </a:solidFill>
              </a:rPr>
              <a:t>Death</a:t>
            </a:r>
            <a:endParaRPr lang="en-GB" dirty="0">
              <a:solidFill>
                <a:schemeClr val="bg1"/>
              </a:solidFill>
            </a:endParaRPr>
          </a:p>
        </p:txBody>
      </p:sp>
      <p:sp>
        <p:nvSpPr>
          <p:cNvPr id="13" name="TextBox 12"/>
          <p:cNvSpPr txBox="1"/>
          <p:nvPr/>
        </p:nvSpPr>
        <p:spPr>
          <a:xfrm>
            <a:off x="5940152" y="2564905"/>
            <a:ext cx="2088232" cy="1846659"/>
          </a:xfrm>
          <a:prstGeom prst="rect">
            <a:avLst/>
          </a:prstGeom>
          <a:noFill/>
        </p:spPr>
        <p:txBody>
          <a:bodyPr wrap="square" rtlCol="0">
            <a:spAutoFit/>
          </a:bodyPr>
          <a:lstStyle/>
          <a:p>
            <a:r>
              <a:rPr lang="en-GB" sz="1600" dirty="0" smtClean="0">
                <a:solidFill>
                  <a:schemeClr val="bg1"/>
                </a:solidFill>
              </a:rPr>
              <a:t>Hospital admission</a:t>
            </a:r>
          </a:p>
          <a:p>
            <a:r>
              <a:rPr lang="en-GB" sz="1600" u="sng" dirty="0" smtClean="0">
                <a:solidFill>
                  <a:schemeClr val="bg1"/>
                </a:solidFill>
              </a:rPr>
              <a:t>OUTPUT</a:t>
            </a:r>
          </a:p>
          <a:p>
            <a:r>
              <a:rPr lang="en-GB" sz="1600" dirty="0" smtClean="0">
                <a:solidFill>
                  <a:schemeClr val="bg1"/>
                </a:solidFill>
              </a:rPr>
              <a:t>Base ward capacity</a:t>
            </a:r>
          </a:p>
          <a:p>
            <a:r>
              <a:rPr lang="en-GB" sz="1600" dirty="0" smtClean="0">
                <a:solidFill>
                  <a:schemeClr val="bg1"/>
                </a:solidFill>
              </a:rPr>
              <a:t>Porters</a:t>
            </a:r>
          </a:p>
          <a:p>
            <a:r>
              <a:rPr lang="en-GB" sz="1600" dirty="0" smtClean="0">
                <a:solidFill>
                  <a:schemeClr val="bg1"/>
                </a:solidFill>
              </a:rPr>
              <a:t>Real-time information</a:t>
            </a:r>
          </a:p>
          <a:p>
            <a:r>
              <a:rPr lang="en-GB" sz="1600" dirty="0" smtClean="0">
                <a:solidFill>
                  <a:schemeClr val="bg1"/>
                </a:solidFill>
              </a:rPr>
              <a:t>Placement authority</a:t>
            </a:r>
          </a:p>
          <a:p>
            <a:endParaRPr lang="en-GB" dirty="0">
              <a:solidFill>
                <a:schemeClr val="bg1"/>
              </a:solidFill>
            </a:endParaRPr>
          </a:p>
        </p:txBody>
      </p:sp>
      <p:sp>
        <p:nvSpPr>
          <p:cNvPr id="14" name="TextBox 13"/>
          <p:cNvSpPr txBox="1"/>
          <p:nvPr/>
        </p:nvSpPr>
        <p:spPr>
          <a:xfrm>
            <a:off x="5940152" y="4509120"/>
            <a:ext cx="2088232" cy="1569660"/>
          </a:xfrm>
          <a:prstGeom prst="rect">
            <a:avLst/>
          </a:prstGeom>
          <a:noFill/>
        </p:spPr>
        <p:txBody>
          <a:bodyPr wrap="square" rtlCol="0">
            <a:spAutoFit/>
          </a:bodyPr>
          <a:lstStyle/>
          <a:p>
            <a:r>
              <a:rPr lang="en-GB" sz="1600" dirty="0" smtClean="0">
                <a:solidFill>
                  <a:schemeClr val="bg1"/>
                </a:solidFill>
              </a:rPr>
              <a:t>Community discharge</a:t>
            </a:r>
          </a:p>
          <a:p>
            <a:r>
              <a:rPr lang="en-GB" sz="1600" u="sng" dirty="0" smtClean="0">
                <a:solidFill>
                  <a:schemeClr val="bg1"/>
                </a:solidFill>
              </a:rPr>
              <a:t>OUTPUT</a:t>
            </a:r>
          </a:p>
          <a:p>
            <a:r>
              <a:rPr lang="en-GB" sz="1600" dirty="0" smtClean="0">
                <a:solidFill>
                  <a:schemeClr val="bg1"/>
                </a:solidFill>
              </a:rPr>
              <a:t>Transport</a:t>
            </a:r>
          </a:p>
          <a:p>
            <a:r>
              <a:rPr lang="en-GB" sz="1600" dirty="0" smtClean="0">
                <a:solidFill>
                  <a:schemeClr val="bg1"/>
                </a:solidFill>
              </a:rPr>
              <a:t>Community services</a:t>
            </a:r>
          </a:p>
          <a:p>
            <a:r>
              <a:rPr lang="en-GB" sz="1600" dirty="0" smtClean="0">
                <a:solidFill>
                  <a:schemeClr val="bg1"/>
                </a:solidFill>
              </a:rPr>
              <a:t>Community beds</a:t>
            </a:r>
          </a:p>
          <a:p>
            <a:endParaRPr lang="en-GB" sz="1600" dirty="0">
              <a:solidFill>
                <a:schemeClr val="bg1"/>
              </a:solidFill>
            </a:endParaRPr>
          </a:p>
        </p:txBody>
      </p:sp>
      <p:sp>
        <p:nvSpPr>
          <p:cNvPr id="15" name="Right Arrow 14"/>
          <p:cNvSpPr/>
          <p:nvPr/>
        </p:nvSpPr>
        <p:spPr>
          <a:xfrm>
            <a:off x="5508104" y="3501008"/>
            <a:ext cx="288032"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2915816" y="3573016"/>
            <a:ext cx="288032"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5508104" y="4941168"/>
            <a:ext cx="288032"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5508104" y="1988840"/>
            <a:ext cx="288032"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339752" y="2096851"/>
            <a:ext cx="5904656" cy="2565673"/>
          </a:xfrm>
        </p:spPr>
        <p:txBody>
          <a:bodyPr>
            <a:normAutofit/>
          </a:bodyPr>
          <a:lstStyle/>
          <a:p>
            <a:r>
              <a:rPr lang="en-GB" sz="3200" b="1" dirty="0" smtClean="0"/>
              <a:t>Now write down how you think the Medical Director and CEO should approach the problem </a:t>
            </a:r>
            <a:r>
              <a:rPr lang="mr-IN" sz="3200" b="1" dirty="0" smtClean="0"/>
              <a:t>…</a:t>
            </a:r>
            <a:endParaRPr lang="en-GB" sz="3200" b="1" dirty="0"/>
          </a:p>
        </p:txBody>
      </p:sp>
      <p:graphicFrame>
        <p:nvGraphicFramePr>
          <p:cNvPr id="321540" name="Object 4"/>
          <p:cNvGraphicFramePr>
            <a:graphicFrameLocks noChangeAspect="1"/>
          </p:cNvGraphicFramePr>
          <p:nvPr>
            <p:extLst>
              <p:ext uri="{D42A27DB-BD31-4B8C-83A1-F6EECF244321}">
                <p14:modId xmlns:p14="http://schemas.microsoft.com/office/powerpoint/2010/main" val="624685384"/>
              </p:ext>
            </p:extLst>
          </p:nvPr>
        </p:nvGraphicFramePr>
        <p:xfrm>
          <a:off x="1242120" y="1412776"/>
          <a:ext cx="1295400" cy="3933825"/>
        </p:xfrm>
        <a:graphic>
          <a:graphicData uri="http://schemas.openxmlformats.org/presentationml/2006/ole">
            <mc:AlternateContent xmlns:mc="http://schemas.openxmlformats.org/markup-compatibility/2006">
              <mc:Choice xmlns:v="urn:schemas-microsoft-com:vml" Requires="v">
                <p:oleObj spid="_x0000_s1035" name="Clip" r:id="rId5" imgW="1295640" imgH="3934080" progId="">
                  <p:embed/>
                </p:oleObj>
              </mc:Choice>
              <mc:Fallback>
                <p:oleObj name="Clip" r:id="rId5" imgW="1295640" imgH="393408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2120" y="1412776"/>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Eliminating artificial variability </a:t>
            </a:r>
            <a:r>
              <a:rPr lang="en-GB" sz="3200" dirty="0" smtClean="0"/>
              <a:t/>
            </a:r>
            <a:br>
              <a:rPr lang="en-GB" sz="3200" dirty="0" smtClean="0"/>
            </a:br>
            <a:r>
              <a:rPr lang="en-GB" sz="3200" dirty="0" smtClean="0"/>
              <a:t>in </a:t>
            </a:r>
            <a:r>
              <a:rPr lang="en-GB" sz="3200" dirty="0" smtClean="0"/>
              <a:t>Acute </a:t>
            </a:r>
            <a:r>
              <a:rPr lang="en-GB" sz="3200" dirty="0" smtClean="0"/>
              <a:t>Medicine - examples</a:t>
            </a:r>
            <a:endParaRPr lang="en-GB" sz="3200" dirty="0"/>
          </a:p>
        </p:txBody>
      </p:sp>
      <p:sp>
        <p:nvSpPr>
          <p:cNvPr id="3" name="Content Placeholder 2"/>
          <p:cNvSpPr>
            <a:spLocks noGrp="1"/>
          </p:cNvSpPr>
          <p:nvPr>
            <p:ph idx="1"/>
          </p:nvPr>
        </p:nvSpPr>
        <p:spPr>
          <a:xfrm>
            <a:off x="467544" y="1556792"/>
            <a:ext cx="8229600" cy="4709120"/>
          </a:xfrm>
        </p:spPr>
        <p:txBody>
          <a:bodyPr>
            <a:normAutofit fontScale="77500" lnSpcReduction="20000"/>
          </a:bodyPr>
          <a:lstStyle/>
          <a:p>
            <a:r>
              <a:rPr lang="en-GB" sz="2400" dirty="0" smtClean="0"/>
              <a:t>Don’t let GP admissions wait at home</a:t>
            </a:r>
          </a:p>
          <a:p>
            <a:r>
              <a:rPr lang="en-GB" sz="2400" dirty="0" smtClean="0"/>
              <a:t>Reduce unnecessary admissions to hospital</a:t>
            </a:r>
          </a:p>
          <a:p>
            <a:r>
              <a:rPr lang="en-GB" sz="2400" dirty="0" smtClean="0"/>
              <a:t>Staff according to the predictable workload</a:t>
            </a:r>
          </a:p>
          <a:p>
            <a:r>
              <a:rPr lang="en-GB" sz="2400" dirty="0" smtClean="0"/>
              <a:t>Senior doctor WRs every morning on every ward</a:t>
            </a:r>
          </a:p>
          <a:p>
            <a:r>
              <a:rPr lang="en-GB" sz="2400" dirty="0" smtClean="0"/>
              <a:t>Discharge MDTs on all wards</a:t>
            </a:r>
          </a:p>
          <a:p>
            <a:r>
              <a:rPr lang="en-GB" sz="2400" dirty="0" smtClean="0"/>
              <a:t>Get patients to the right ward first time (eg SSW, specialties)</a:t>
            </a:r>
          </a:p>
          <a:p>
            <a:r>
              <a:rPr lang="en-GB" sz="2400" dirty="0" smtClean="0"/>
              <a:t>Eliminate artificial delays</a:t>
            </a:r>
          </a:p>
          <a:p>
            <a:pPr lvl="1"/>
            <a:r>
              <a:rPr lang="en-GB" sz="2000" dirty="0" smtClean="0"/>
              <a:t>Porters</a:t>
            </a:r>
          </a:p>
          <a:p>
            <a:pPr lvl="1"/>
            <a:r>
              <a:rPr lang="en-GB" sz="2000" dirty="0" smtClean="0"/>
              <a:t>Cleaning bed spaces</a:t>
            </a:r>
          </a:p>
          <a:p>
            <a:pPr lvl="1"/>
            <a:r>
              <a:rPr lang="en-GB" sz="2000" dirty="0" smtClean="0"/>
              <a:t>Pharmacy</a:t>
            </a:r>
          </a:p>
          <a:p>
            <a:pPr lvl="1"/>
            <a:r>
              <a:rPr lang="en-GB" sz="2000" dirty="0" smtClean="0"/>
              <a:t>Transport</a:t>
            </a:r>
          </a:p>
          <a:p>
            <a:pPr lvl="1"/>
            <a:r>
              <a:rPr lang="en-GB" sz="2000" dirty="0" smtClean="0"/>
              <a:t>Therapy</a:t>
            </a:r>
          </a:p>
          <a:p>
            <a:pPr lvl="1"/>
            <a:r>
              <a:rPr lang="en-GB" sz="2000" dirty="0" smtClean="0"/>
              <a:t>Investigations at weekends</a:t>
            </a:r>
          </a:p>
          <a:p>
            <a:pPr lvl="1"/>
            <a:r>
              <a:rPr lang="en-GB" sz="2000" dirty="0" smtClean="0"/>
              <a:t>Social services</a:t>
            </a:r>
          </a:p>
          <a:p>
            <a:r>
              <a:rPr lang="en-GB" sz="2400" dirty="0" smtClean="0"/>
              <a:t>Discharge patients earlier in the day, including weekends</a:t>
            </a:r>
          </a:p>
          <a:p>
            <a:r>
              <a:rPr lang="en-GB" sz="2400" dirty="0" smtClean="0"/>
              <a:t>Introduce a hospital-wide bed management system </a:t>
            </a:r>
          </a:p>
          <a:p>
            <a:r>
              <a:rPr lang="en-GB" sz="2400" dirty="0" smtClean="0"/>
              <a:t>Have a robust compliance review and enforcement process</a:t>
            </a:r>
          </a:p>
          <a:p>
            <a:endParaRPr lang="en-GB" sz="2400" dirty="0"/>
          </a:p>
        </p:txBody>
      </p:sp>
    </p:spTree>
    <p:custDataLst>
      <p:tags r:id="rId1"/>
    </p:custDataLst>
    <p:extLst>
      <p:ext uri="{BB962C8B-B14F-4D97-AF65-F5344CB8AC3E}">
        <p14:creationId xmlns:p14="http://schemas.microsoft.com/office/powerpoint/2010/main" val="301802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 Elsewhere’s Hospital</a:t>
            </a:r>
            <a:endParaRPr lang="en-GB" dirty="0"/>
          </a:p>
        </p:txBody>
      </p:sp>
      <p:sp>
        <p:nvSpPr>
          <p:cNvPr id="5" name="Text Placeholder 4"/>
          <p:cNvSpPr>
            <a:spLocks noGrp="1"/>
          </p:cNvSpPr>
          <p:nvPr>
            <p:ph type="body" idx="1"/>
          </p:nvPr>
        </p:nvSpPr>
        <p:spPr>
          <a:xfrm>
            <a:off x="4644008" y="1268760"/>
            <a:ext cx="4040188" cy="639762"/>
          </a:xfrm>
        </p:spPr>
        <p:txBody>
          <a:bodyPr>
            <a:normAutofit/>
          </a:bodyPr>
          <a:lstStyle/>
          <a:p>
            <a:r>
              <a:rPr lang="en-GB" dirty="0" smtClean="0"/>
              <a:t>Congratulations!</a:t>
            </a:r>
            <a:endParaRPr lang="en-GB" dirty="0"/>
          </a:p>
        </p:txBody>
      </p:sp>
      <p:sp>
        <p:nvSpPr>
          <p:cNvPr id="6" name="Content Placeholder 5"/>
          <p:cNvSpPr>
            <a:spLocks noGrp="1"/>
          </p:cNvSpPr>
          <p:nvPr>
            <p:ph sz="half" idx="2"/>
          </p:nvPr>
        </p:nvSpPr>
        <p:spPr>
          <a:xfrm>
            <a:off x="4644008" y="1916832"/>
            <a:ext cx="4040188" cy="4392488"/>
          </a:xfrm>
        </p:spPr>
        <p:txBody>
          <a:bodyPr>
            <a:normAutofit fontScale="92500" lnSpcReduction="20000"/>
          </a:bodyPr>
          <a:lstStyle/>
          <a:p>
            <a:r>
              <a:rPr lang="en-GB" dirty="0" smtClean="0"/>
              <a:t>You are one of 3 new consultants in </a:t>
            </a:r>
            <a:r>
              <a:rPr lang="en-GB" dirty="0" smtClean="0"/>
              <a:t>Acute </a:t>
            </a:r>
            <a:r>
              <a:rPr lang="en-GB" dirty="0" smtClean="0"/>
              <a:t>Medicine at St Elsewhere’s, a </a:t>
            </a:r>
            <a:r>
              <a:rPr lang="en-GB" dirty="0" smtClean="0"/>
              <a:t>600-bed </a:t>
            </a:r>
            <a:r>
              <a:rPr lang="en-GB" dirty="0" smtClean="0"/>
              <a:t>DGH</a:t>
            </a:r>
          </a:p>
          <a:p>
            <a:r>
              <a:rPr lang="en-GB" dirty="0" smtClean="0"/>
              <a:t>St Elsewhere’s is in Mixville, a large town with a thriving retirement population around Oldhay and a large council estate in Ciderhay</a:t>
            </a:r>
          </a:p>
          <a:p>
            <a:r>
              <a:rPr lang="en-GB" dirty="0" smtClean="0"/>
              <a:t>You are called to see the Chief Executive and Medical Director because there are serious problems they need your assessment and recommendations on…</a:t>
            </a:r>
            <a:endParaRPr lang="en-GB" dirty="0"/>
          </a:p>
        </p:txBody>
      </p:sp>
      <p:pic>
        <p:nvPicPr>
          <p:cNvPr id="30721" name="Picture 1"/>
          <p:cNvPicPr>
            <a:picLocks noGrp="1" noChangeAspect="1" noChangeArrowheads="1"/>
          </p:cNvPicPr>
          <p:nvPr>
            <p:ph sz="quarter" idx="4"/>
          </p:nvPr>
        </p:nvPicPr>
        <p:blipFill>
          <a:blip r:embed="rId2" cstate="print"/>
          <a:srcRect/>
          <a:stretch>
            <a:fillRect/>
          </a:stretch>
        </p:blipFill>
        <p:spPr bwMode="auto">
          <a:xfrm>
            <a:off x="395536" y="2420888"/>
            <a:ext cx="4041775" cy="3018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Overcrowding and delays</a:t>
            </a:r>
            <a:endParaRPr lang="en-GB" dirty="0"/>
          </a:p>
        </p:txBody>
      </p:sp>
      <p:sp>
        <p:nvSpPr>
          <p:cNvPr id="4" name="Content Placeholder 3"/>
          <p:cNvSpPr>
            <a:spLocks noGrp="1"/>
          </p:cNvSpPr>
          <p:nvPr>
            <p:ph sz="half" idx="2"/>
          </p:nvPr>
        </p:nvSpPr>
        <p:spPr>
          <a:xfrm>
            <a:off x="4716016" y="1340768"/>
            <a:ext cx="3960440" cy="576063"/>
          </a:xfrm>
        </p:spPr>
        <p:txBody>
          <a:bodyPr>
            <a:normAutofit/>
          </a:bodyPr>
          <a:lstStyle/>
          <a:p>
            <a:pPr marL="0" indent="0">
              <a:buNone/>
            </a:pPr>
            <a:r>
              <a:rPr lang="en-GB" sz="2000" dirty="0" smtClean="0"/>
              <a:t>The hospital ‘never has any beds’</a:t>
            </a:r>
          </a:p>
          <a:p>
            <a:pPr>
              <a:buNone/>
            </a:pPr>
            <a:endParaRPr lang="en-GB" dirty="0"/>
          </a:p>
        </p:txBody>
      </p:sp>
      <p:sp>
        <p:nvSpPr>
          <p:cNvPr id="5" name="Rounded Rectangle 4"/>
          <p:cNvSpPr/>
          <p:nvPr/>
        </p:nvSpPr>
        <p:spPr>
          <a:xfrm>
            <a:off x="1691680" y="3212976"/>
            <a:ext cx="1512168" cy="10801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91680" y="3243238"/>
            <a:ext cx="1512168" cy="1015663"/>
          </a:xfrm>
          <a:prstGeom prst="rect">
            <a:avLst/>
          </a:prstGeom>
          <a:noFill/>
        </p:spPr>
        <p:txBody>
          <a:bodyPr wrap="square" rtlCol="0">
            <a:spAutoFit/>
          </a:bodyPr>
          <a:lstStyle/>
          <a:p>
            <a:pPr algn="ctr"/>
            <a:r>
              <a:rPr lang="en-GB" sz="2000" b="1" dirty="0" smtClean="0"/>
              <a:t>Acute Medical Unit</a:t>
            </a:r>
            <a:endParaRPr lang="en-GB" sz="2000" b="1" dirty="0"/>
          </a:p>
        </p:txBody>
      </p:sp>
      <p:cxnSp>
        <p:nvCxnSpPr>
          <p:cNvPr id="10" name="Straight Arrow Connector 9"/>
          <p:cNvCxnSpPr/>
          <p:nvPr/>
        </p:nvCxnSpPr>
        <p:spPr>
          <a:xfrm rot="5400000">
            <a:off x="1656470" y="2672122"/>
            <a:ext cx="79208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71800" y="2636912"/>
            <a:ext cx="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006096" y="4760354"/>
            <a:ext cx="79208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27784" y="4380253"/>
            <a:ext cx="576064" cy="7920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5616" y="1556792"/>
            <a:ext cx="1440160" cy="646331"/>
          </a:xfrm>
          <a:prstGeom prst="rect">
            <a:avLst/>
          </a:prstGeom>
          <a:noFill/>
        </p:spPr>
        <p:txBody>
          <a:bodyPr wrap="square" rtlCol="0">
            <a:spAutoFit/>
          </a:bodyPr>
          <a:lstStyle/>
          <a:p>
            <a:r>
              <a:rPr lang="en-GB" dirty="0" smtClean="0"/>
              <a:t>ED delays</a:t>
            </a:r>
          </a:p>
          <a:p>
            <a:r>
              <a:rPr lang="en-GB" dirty="0"/>
              <a:t>4</a:t>
            </a:r>
            <a:r>
              <a:rPr lang="en-GB" dirty="0" smtClean="0"/>
              <a:t> </a:t>
            </a:r>
            <a:r>
              <a:rPr lang="en-GB" dirty="0" smtClean="0"/>
              <a:t>hr target</a:t>
            </a:r>
            <a:endParaRPr lang="en-GB" dirty="0"/>
          </a:p>
        </p:txBody>
      </p:sp>
      <p:sp>
        <p:nvSpPr>
          <p:cNvPr id="19" name="TextBox 18"/>
          <p:cNvSpPr txBox="1"/>
          <p:nvPr/>
        </p:nvSpPr>
        <p:spPr>
          <a:xfrm>
            <a:off x="2483768" y="1988840"/>
            <a:ext cx="2232248" cy="646331"/>
          </a:xfrm>
          <a:prstGeom prst="rect">
            <a:avLst/>
          </a:prstGeom>
          <a:noFill/>
        </p:spPr>
        <p:txBody>
          <a:bodyPr wrap="square" rtlCol="0">
            <a:spAutoFit/>
          </a:bodyPr>
          <a:lstStyle/>
          <a:p>
            <a:r>
              <a:rPr lang="en-GB" dirty="0" smtClean="0"/>
              <a:t>GP patients to </a:t>
            </a:r>
            <a:r>
              <a:rPr lang="en-GB" smtClean="0"/>
              <a:t>AMU transport delays</a:t>
            </a:r>
            <a:endParaRPr lang="en-GB" dirty="0"/>
          </a:p>
        </p:txBody>
      </p:sp>
      <p:sp>
        <p:nvSpPr>
          <p:cNvPr id="20" name="TextBox 19"/>
          <p:cNvSpPr txBox="1"/>
          <p:nvPr/>
        </p:nvSpPr>
        <p:spPr>
          <a:xfrm>
            <a:off x="1543251" y="5190110"/>
            <a:ext cx="1440160" cy="369332"/>
          </a:xfrm>
          <a:prstGeom prst="rect">
            <a:avLst/>
          </a:prstGeom>
          <a:noFill/>
        </p:spPr>
        <p:txBody>
          <a:bodyPr wrap="square" rtlCol="0">
            <a:spAutoFit/>
          </a:bodyPr>
          <a:lstStyle/>
          <a:p>
            <a:r>
              <a:rPr lang="en-GB" dirty="0"/>
              <a:t>B</a:t>
            </a:r>
            <a:r>
              <a:rPr lang="en-GB" dirty="0" smtClean="0"/>
              <a:t>ase wards</a:t>
            </a:r>
          </a:p>
        </p:txBody>
      </p:sp>
      <p:sp>
        <p:nvSpPr>
          <p:cNvPr id="21" name="TextBox 20"/>
          <p:cNvSpPr txBox="1"/>
          <p:nvPr/>
        </p:nvSpPr>
        <p:spPr>
          <a:xfrm>
            <a:off x="2915816" y="5157192"/>
            <a:ext cx="1296144" cy="646331"/>
          </a:xfrm>
          <a:prstGeom prst="rect">
            <a:avLst/>
          </a:prstGeom>
          <a:noFill/>
        </p:spPr>
        <p:txBody>
          <a:bodyPr wrap="square" rtlCol="0">
            <a:spAutoFit/>
          </a:bodyPr>
          <a:lstStyle/>
          <a:p>
            <a:r>
              <a:rPr lang="en-GB" dirty="0" smtClean="0"/>
              <a:t>Discharged </a:t>
            </a:r>
          </a:p>
          <a:p>
            <a:r>
              <a:rPr lang="en-GB" dirty="0" smtClean="0"/>
              <a:t>or die</a:t>
            </a:r>
            <a:endParaRPr lang="en-GB" dirty="0"/>
          </a:p>
        </p:txBody>
      </p:sp>
      <p:sp>
        <p:nvSpPr>
          <p:cNvPr id="22" name="TextBox 21"/>
          <p:cNvSpPr txBox="1"/>
          <p:nvPr/>
        </p:nvSpPr>
        <p:spPr>
          <a:xfrm>
            <a:off x="3275856" y="3429000"/>
            <a:ext cx="648072" cy="646331"/>
          </a:xfrm>
          <a:prstGeom prst="rect">
            <a:avLst/>
          </a:prstGeom>
          <a:noFill/>
        </p:spPr>
        <p:txBody>
          <a:bodyPr wrap="square" rtlCol="0">
            <a:spAutoFit/>
          </a:bodyPr>
          <a:lstStyle/>
          <a:p>
            <a:r>
              <a:rPr lang="en-GB" dirty="0" smtClean="0"/>
              <a:t>40 </a:t>
            </a:r>
            <a:r>
              <a:rPr lang="en-GB" dirty="0" smtClean="0"/>
              <a:t>beds</a:t>
            </a:r>
            <a:endParaRPr lang="en-GB" dirty="0"/>
          </a:p>
        </p:txBody>
      </p:sp>
      <p:sp>
        <p:nvSpPr>
          <p:cNvPr id="26" name="TextBox 25"/>
          <p:cNvSpPr txBox="1"/>
          <p:nvPr/>
        </p:nvSpPr>
        <p:spPr>
          <a:xfrm>
            <a:off x="539552" y="4797152"/>
            <a:ext cx="1656184" cy="369332"/>
          </a:xfrm>
          <a:prstGeom prst="rect">
            <a:avLst/>
          </a:prstGeom>
          <a:noFill/>
        </p:spPr>
        <p:txBody>
          <a:bodyPr wrap="square" rtlCol="0">
            <a:spAutoFit/>
          </a:bodyPr>
          <a:lstStyle/>
          <a:p>
            <a:r>
              <a:rPr lang="en-GB" dirty="0" smtClean="0"/>
              <a:t>CCU, ICU/HDU</a:t>
            </a:r>
          </a:p>
        </p:txBody>
      </p:sp>
      <p:cxnSp>
        <p:nvCxnSpPr>
          <p:cNvPr id="27" name="Straight Arrow Connector 26"/>
          <p:cNvCxnSpPr/>
          <p:nvPr/>
        </p:nvCxnSpPr>
        <p:spPr>
          <a:xfrm rot="5400000">
            <a:off x="216310" y="3464210"/>
            <a:ext cx="2376264" cy="1588"/>
          </a:xfrm>
          <a:prstGeom prst="straightConnector1">
            <a:avLst/>
          </a:prstGeom>
          <a:ln w="2540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475656" y="4365104"/>
            <a:ext cx="72008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04048" y="5374776"/>
            <a:ext cx="3273047" cy="400110"/>
          </a:xfrm>
          <a:prstGeom prst="rect">
            <a:avLst/>
          </a:prstGeom>
          <a:noFill/>
        </p:spPr>
        <p:txBody>
          <a:bodyPr wrap="square" rtlCol="0">
            <a:spAutoFit/>
          </a:bodyPr>
          <a:lstStyle/>
          <a:p>
            <a:r>
              <a:rPr lang="en-GB" sz="2000" dirty="0" smtClean="0"/>
              <a:t>Patients wait for hours </a:t>
            </a:r>
            <a:r>
              <a:rPr lang="en-GB" sz="2000" smtClean="0"/>
              <a:t>in </a:t>
            </a:r>
            <a:r>
              <a:rPr lang="en-GB" sz="2000" smtClean="0"/>
              <a:t>ED</a:t>
            </a:r>
            <a:endParaRPr lang="en-GB" sz="2000" dirty="0"/>
          </a:p>
        </p:txBody>
      </p:sp>
      <p:pic>
        <p:nvPicPr>
          <p:cNvPr id="7" name="Content Placeholder 6" descr="IMG_0354.JPG"/>
          <p:cNvPicPr>
            <a:picLocks noGrp="1" noChangeAspect="1"/>
          </p:cNvPicPr>
          <p:nvPr>
            <p:ph sz="half" idx="2"/>
          </p:nvPr>
        </p:nvPicPr>
        <p:blipFill>
          <a:blip r:embed="rId2">
            <a:extLst>
              <a:ext uri="{28A0092B-C50C-407E-A947-70E740481C1C}">
                <a14:useLocalDpi xmlns:a14="http://schemas.microsoft.com/office/drawing/2010/main" val="0"/>
              </a:ext>
            </a:extLst>
          </a:blip>
          <a:srcRect t="7975" b="7975"/>
          <a:stretch>
            <a:fillRect/>
          </a:stretch>
        </p:blipFill>
        <p:spPr>
          <a:xfrm>
            <a:off x="5004048" y="1844824"/>
            <a:ext cx="2985015" cy="334523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60648"/>
            <a:ext cx="8435280" cy="1143000"/>
          </a:xfrm>
        </p:spPr>
        <p:txBody>
          <a:bodyPr>
            <a:noAutofit/>
          </a:bodyPr>
          <a:lstStyle/>
          <a:p>
            <a:r>
              <a:rPr lang="en-GB" sz="3600" dirty="0" smtClean="0"/>
              <a:t>The consequences of inefficient patient flow</a:t>
            </a:r>
            <a:endParaRPr lang="en-GB" sz="3600" dirty="0"/>
          </a:p>
        </p:txBody>
      </p:sp>
      <p:sp>
        <p:nvSpPr>
          <p:cNvPr id="6" name="Content Placeholder 5"/>
          <p:cNvSpPr>
            <a:spLocks noGrp="1"/>
          </p:cNvSpPr>
          <p:nvPr>
            <p:ph idx="1"/>
          </p:nvPr>
        </p:nvSpPr>
        <p:spPr/>
        <p:txBody>
          <a:bodyPr>
            <a:normAutofit lnSpcReduction="10000"/>
          </a:bodyPr>
          <a:lstStyle/>
          <a:p>
            <a:r>
              <a:rPr lang="en-GB" dirty="0" smtClean="0"/>
              <a:t>‘Boarding’ of patients (holding areas)</a:t>
            </a:r>
          </a:p>
          <a:p>
            <a:r>
              <a:rPr lang="en-GB" dirty="0" smtClean="0"/>
              <a:t>Patients on the wrong ward</a:t>
            </a:r>
          </a:p>
          <a:p>
            <a:pPr lvl="1"/>
            <a:r>
              <a:rPr lang="en-GB" sz="2400" dirty="0" smtClean="0"/>
              <a:t>Wrong skills</a:t>
            </a:r>
          </a:p>
          <a:p>
            <a:pPr lvl="1"/>
            <a:r>
              <a:rPr lang="en-GB" sz="2400" dirty="0" smtClean="0"/>
              <a:t>Delays in getting right treatment</a:t>
            </a:r>
          </a:p>
          <a:p>
            <a:pPr lvl="1"/>
            <a:r>
              <a:rPr lang="en-GB" sz="2400" dirty="0" smtClean="0"/>
              <a:t>Poorer communication</a:t>
            </a:r>
          </a:p>
          <a:p>
            <a:r>
              <a:rPr lang="en-GB" dirty="0" smtClean="0"/>
              <a:t>Increased harm</a:t>
            </a:r>
          </a:p>
          <a:p>
            <a:r>
              <a:rPr lang="en-GB" dirty="0" smtClean="0"/>
              <a:t>Increased length of stay</a:t>
            </a:r>
          </a:p>
          <a:p>
            <a:r>
              <a:rPr lang="en-GB" dirty="0" smtClean="0"/>
              <a:t>Reduced throughput and revenue</a:t>
            </a:r>
          </a:p>
          <a:p>
            <a:r>
              <a:rPr lang="en-GB" dirty="0" smtClean="0"/>
              <a:t>Stressed /dissatisfied staff and patients</a:t>
            </a:r>
          </a:p>
          <a:p>
            <a:endParaRPr lang="en-GB" dirty="0"/>
          </a:p>
        </p:txBody>
      </p:sp>
    </p:spTree>
    <p:custDataLst>
      <p:tags r:id="rId1"/>
    </p:custDataLst>
    <p:extLst>
      <p:ext uri="{BB962C8B-B14F-4D97-AF65-F5344CB8AC3E}">
        <p14:creationId xmlns:p14="http://schemas.microsoft.com/office/powerpoint/2010/main" val="1820739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Impact of patient flow issues on nurses</a:t>
            </a:r>
            <a:endParaRPr lang="en-GB" dirty="0"/>
          </a:p>
        </p:txBody>
      </p:sp>
      <p:sp>
        <p:nvSpPr>
          <p:cNvPr id="3" name="Content Placeholder 2"/>
          <p:cNvSpPr>
            <a:spLocks noGrp="1"/>
          </p:cNvSpPr>
          <p:nvPr>
            <p:ph idx="1"/>
          </p:nvPr>
        </p:nvSpPr>
        <p:spPr>
          <a:xfrm>
            <a:off x="467544" y="1484784"/>
            <a:ext cx="8229600" cy="4525963"/>
          </a:xfrm>
        </p:spPr>
        <p:txBody>
          <a:bodyPr>
            <a:normAutofit fontScale="92500" lnSpcReduction="10000"/>
          </a:bodyPr>
          <a:lstStyle/>
          <a:p>
            <a:r>
              <a:rPr lang="en-GB" sz="2800" dirty="0" smtClean="0"/>
              <a:t>Poorly controlled patient flow is an important cause of stress among nurses (and drs!)</a:t>
            </a:r>
          </a:p>
          <a:p>
            <a:r>
              <a:rPr lang="en-GB" sz="2800" dirty="0" smtClean="0"/>
              <a:t>Studies report an inverse relationship between nurse staffing and patient complications:</a:t>
            </a:r>
          </a:p>
          <a:p>
            <a:pPr lvl="1"/>
            <a:r>
              <a:rPr lang="en-GB" sz="2400" dirty="0" smtClean="0"/>
              <a:t>Hospital acquired infections</a:t>
            </a:r>
          </a:p>
          <a:p>
            <a:pPr lvl="1"/>
            <a:r>
              <a:rPr lang="en-GB" sz="2400" dirty="0" smtClean="0"/>
              <a:t>Bacteraemias</a:t>
            </a:r>
          </a:p>
          <a:p>
            <a:pPr lvl="1"/>
            <a:r>
              <a:rPr lang="en-GB" sz="2400" dirty="0" smtClean="0"/>
              <a:t>Falls</a:t>
            </a:r>
          </a:p>
          <a:p>
            <a:pPr lvl="1"/>
            <a:r>
              <a:rPr lang="en-GB" sz="2400" dirty="0" smtClean="0"/>
              <a:t>Medication errors</a:t>
            </a:r>
          </a:p>
          <a:p>
            <a:pPr lvl="1"/>
            <a:r>
              <a:rPr lang="en-GB" sz="2400" dirty="0" smtClean="0"/>
              <a:t>Shock and cardiac arrest</a:t>
            </a:r>
          </a:p>
          <a:p>
            <a:pPr lvl="1"/>
            <a:r>
              <a:rPr lang="en-GB" sz="2400" dirty="0" smtClean="0"/>
              <a:t>Longer than expected </a:t>
            </a:r>
            <a:r>
              <a:rPr lang="en-GB" sz="2400" dirty="0" err="1" smtClean="0"/>
              <a:t>LoS</a:t>
            </a:r>
            <a:endParaRPr lang="en-GB" sz="2400" dirty="0" smtClean="0"/>
          </a:p>
          <a:p>
            <a:r>
              <a:rPr lang="en-GB" sz="2800" dirty="0" smtClean="0"/>
              <a:t>Missed nursing assessments /care</a:t>
            </a:r>
            <a:endParaRPr lang="en-GB" sz="2800" dirty="0"/>
          </a:p>
        </p:txBody>
      </p:sp>
    </p:spTree>
    <p:custDataLst>
      <p:tags r:id="rId1"/>
    </p:custDataLst>
    <p:extLst>
      <p:ext uri="{BB962C8B-B14F-4D97-AF65-F5344CB8AC3E}">
        <p14:creationId xmlns:p14="http://schemas.microsoft.com/office/powerpoint/2010/main" val="612977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At your disposal…</a:t>
            </a:r>
            <a:endParaRPr lang="en-GB" sz="4000" dirty="0"/>
          </a:p>
        </p:txBody>
      </p:sp>
      <p:sp>
        <p:nvSpPr>
          <p:cNvPr id="3" name="Content Placeholder 2"/>
          <p:cNvSpPr>
            <a:spLocks noGrp="1"/>
          </p:cNvSpPr>
          <p:nvPr>
            <p:ph sz="half" idx="1"/>
          </p:nvPr>
        </p:nvSpPr>
        <p:spPr/>
        <p:txBody>
          <a:bodyPr>
            <a:normAutofit lnSpcReduction="10000"/>
          </a:bodyPr>
          <a:lstStyle/>
          <a:p>
            <a:r>
              <a:rPr lang="en-GB" sz="2400" dirty="0" smtClean="0"/>
              <a:t>Data guy (Steve)</a:t>
            </a:r>
          </a:p>
          <a:p>
            <a:r>
              <a:rPr lang="en-GB" sz="2400" dirty="0" smtClean="0"/>
              <a:t>Personnel:</a:t>
            </a:r>
          </a:p>
          <a:p>
            <a:pPr lvl="1"/>
            <a:r>
              <a:rPr lang="en-GB" sz="2000" dirty="0" smtClean="0"/>
              <a:t>Business manager</a:t>
            </a:r>
          </a:p>
          <a:p>
            <a:pPr lvl="1"/>
            <a:r>
              <a:rPr lang="en-GB" sz="2000" dirty="0" smtClean="0"/>
              <a:t>x Consultants </a:t>
            </a:r>
          </a:p>
          <a:p>
            <a:pPr lvl="1"/>
            <a:r>
              <a:rPr lang="en-GB" sz="2000" dirty="0" smtClean="0"/>
              <a:t>x Registrars</a:t>
            </a:r>
          </a:p>
          <a:p>
            <a:pPr lvl="1"/>
            <a:r>
              <a:rPr lang="en-GB" sz="2000" dirty="0" smtClean="0"/>
              <a:t>x SHOs</a:t>
            </a:r>
          </a:p>
          <a:p>
            <a:r>
              <a:rPr lang="en-GB" sz="2400" dirty="0" smtClean="0"/>
              <a:t>No additional resource (unless you can demonstrate it will result in efficiency savings)</a:t>
            </a:r>
          </a:p>
          <a:p>
            <a:r>
              <a:rPr lang="en-GB" sz="2400" dirty="0" smtClean="0"/>
              <a:t>Any changes must improve quality and safety</a:t>
            </a:r>
          </a:p>
          <a:p>
            <a:endParaRPr lang="en-GB" sz="2400" dirty="0" smtClean="0"/>
          </a:p>
          <a:p>
            <a:endParaRPr lang="en-GB" dirty="0"/>
          </a:p>
        </p:txBody>
      </p:sp>
      <p:sp>
        <p:nvSpPr>
          <p:cNvPr id="4" name="Content Placeholder 3"/>
          <p:cNvSpPr>
            <a:spLocks noGrp="1"/>
          </p:cNvSpPr>
          <p:nvPr>
            <p:ph sz="half" idx="2"/>
          </p:nvPr>
        </p:nvSpPr>
        <p:spPr>
          <a:xfrm>
            <a:off x="4648200" y="1600201"/>
            <a:ext cx="4038600" cy="4525962"/>
          </a:xfrm>
        </p:spPr>
        <p:txBody>
          <a:bodyPr>
            <a:normAutofit lnSpcReduction="10000"/>
          </a:bodyPr>
          <a:lstStyle/>
          <a:p>
            <a:r>
              <a:rPr lang="en-GB" sz="2400" dirty="0" smtClean="0"/>
              <a:t>College and specialist society documents</a:t>
            </a:r>
          </a:p>
          <a:p>
            <a:r>
              <a:rPr lang="en-GB" sz="2400" dirty="0" smtClean="0"/>
              <a:t>National Directory of Ambulatory Care</a:t>
            </a:r>
          </a:p>
          <a:p>
            <a:r>
              <a:rPr lang="en-GB" sz="2400" dirty="0" smtClean="0"/>
              <a:t>NHS Institute of Innovation and Improvement website</a:t>
            </a:r>
          </a:p>
          <a:p>
            <a:r>
              <a:rPr lang="en-GB" sz="2400" dirty="0" smtClean="0"/>
              <a:t>List of hospital quality indicators</a:t>
            </a:r>
          </a:p>
          <a:p>
            <a:r>
              <a:rPr lang="en-GB" sz="2400" dirty="0" smtClean="0"/>
              <a:t>St Elsewhere’s Service Re-design </a:t>
            </a:r>
            <a:r>
              <a:rPr lang="en-GB" sz="2400" dirty="0" smtClean="0"/>
              <a:t>Team</a:t>
            </a:r>
          </a:p>
          <a:p>
            <a:r>
              <a:rPr lang="en-GB" sz="2400" dirty="0" smtClean="0">
                <a:solidFill>
                  <a:srgbClr val="FFFF00"/>
                </a:solidFill>
              </a:rPr>
              <a:t>Knowledge of ‘operations management’</a:t>
            </a:r>
            <a:endParaRPr lang="en-GB" sz="2400"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‘operations management’?</a:t>
            </a:r>
            <a:endParaRPr lang="en-GB" dirty="0"/>
          </a:p>
        </p:txBody>
      </p:sp>
      <p:sp>
        <p:nvSpPr>
          <p:cNvPr id="3" name="Content Placeholder 2"/>
          <p:cNvSpPr>
            <a:spLocks noGrp="1"/>
          </p:cNvSpPr>
          <p:nvPr>
            <p:ph idx="1"/>
          </p:nvPr>
        </p:nvSpPr>
        <p:spPr/>
        <p:txBody>
          <a:bodyPr>
            <a:normAutofit/>
          </a:bodyPr>
          <a:lstStyle/>
          <a:p>
            <a:r>
              <a:rPr lang="en-GB" sz="2800" dirty="0" smtClean="0"/>
              <a:t>‘Operations Management’ </a:t>
            </a:r>
            <a:r>
              <a:rPr lang="en-GB" sz="2400" dirty="0" smtClean="0"/>
              <a:t>– the use of quantitative methods to assist analysts and decision makers in designing, analysing and improving performance or operation of systems’</a:t>
            </a:r>
          </a:p>
          <a:p>
            <a:r>
              <a:rPr lang="en-GB" sz="2800" dirty="0"/>
              <a:t>S</a:t>
            </a:r>
            <a:r>
              <a:rPr lang="en-GB" sz="2800" dirty="0" smtClean="0"/>
              <a:t>ystem-wide</a:t>
            </a:r>
            <a:r>
              <a:rPr lang="en-GB" sz="2800" dirty="0" smtClean="0"/>
              <a:t>, not silo</a:t>
            </a:r>
          </a:p>
          <a:p>
            <a:r>
              <a:rPr lang="en-GB" sz="2800" dirty="0" smtClean="0"/>
              <a:t>Science-based and data-driven </a:t>
            </a:r>
            <a:r>
              <a:rPr lang="en-GB" sz="2400" dirty="0" smtClean="0"/>
              <a:t>(being aware of potential data quality problems)</a:t>
            </a:r>
          </a:p>
          <a:p>
            <a:r>
              <a:rPr lang="en-GB" sz="2800" dirty="0" smtClean="0"/>
              <a:t>The right structure as well as processes</a:t>
            </a:r>
          </a:p>
          <a:p>
            <a:r>
              <a:rPr lang="en-GB" sz="2800" dirty="0" smtClean="0"/>
              <a:t>A compliance review and enforcement process</a:t>
            </a:r>
            <a:endParaRPr lang="en-GB"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29600" cy="1143000"/>
          </a:xfrm>
        </p:spPr>
        <p:txBody>
          <a:bodyPr/>
          <a:lstStyle/>
          <a:p>
            <a:r>
              <a:rPr lang="en-GB" dirty="0" smtClean="0"/>
              <a:t>Getting started</a:t>
            </a:r>
            <a:endParaRPr lang="en-GB" dirty="0"/>
          </a:p>
        </p:txBody>
      </p:sp>
      <p:sp>
        <p:nvSpPr>
          <p:cNvPr id="6" name="Content Placeholder 5"/>
          <p:cNvSpPr>
            <a:spLocks noGrp="1"/>
          </p:cNvSpPr>
          <p:nvPr>
            <p:ph sz="half" idx="2"/>
          </p:nvPr>
        </p:nvSpPr>
        <p:spPr>
          <a:xfrm>
            <a:off x="4716016" y="1556792"/>
            <a:ext cx="4038600" cy="4525963"/>
          </a:xfrm>
        </p:spPr>
        <p:txBody>
          <a:bodyPr>
            <a:normAutofit/>
          </a:bodyPr>
          <a:lstStyle/>
          <a:p>
            <a:r>
              <a:rPr lang="en-GB" sz="2400" dirty="0" smtClean="0"/>
              <a:t>There are innumerable patient flow pathways in a hospital! – an assessment cannot realistically include all of them</a:t>
            </a:r>
          </a:p>
          <a:p>
            <a:r>
              <a:rPr lang="en-GB" sz="2400" dirty="0" smtClean="0"/>
              <a:t>The goal is to identify the major patient flow problems affecting the </a:t>
            </a:r>
            <a:r>
              <a:rPr lang="en-GB" sz="2400" u="sng" dirty="0" smtClean="0"/>
              <a:t>hospital system</a:t>
            </a:r>
          </a:p>
          <a:p>
            <a:pPr lvl="1"/>
            <a:r>
              <a:rPr lang="en-GB" sz="2000" dirty="0" smtClean="0"/>
              <a:t>Major patient demand flows</a:t>
            </a:r>
          </a:p>
          <a:p>
            <a:pPr lvl="1"/>
            <a:r>
              <a:rPr lang="en-GB" sz="2000" dirty="0" smtClean="0"/>
              <a:t>Flow streams that cross service areas</a:t>
            </a:r>
            <a:endParaRPr lang="en-GB" sz="2000" dirty="0"/>
          </a:p>
        </p:txBody>
      </p:sp>
      <p:pic>
        <p:nvPicPr>
          <p:cNvPr id="3074" name="Picture 2"/>
          <p:cNvPicPr>
            <a:picLocks noChangeAspect="1" noChangeArrowheads="1"/>
          </p:cNvPicPr>
          <p:nvPr/>
        </p:nvPicPr>
        <p:blipFill>
          <a:blip r:embed="rId4" cstate="print"/>
          <a:srcRect/>
          <a:stretch>
            <a:fillRect/>
          </a:stretch>
        </p:blipFill>
        <p:spPr bwMode="auto">
          <a:xfrm>
            <a:off x="323528" y="2132856"/>
            <a:ext cx="4336493" cy="324036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concept 1: peaks and valleys</a:t>
            </a:r>
            <a:endParaRPr lang="en-GB" dirty="0"/>
          </a:p>
        </p:txBody>
      </p:sp>
      <p:sp>
        <p:nvSpPr>
          <p:cNvPr id="3" name="Content Placeholder 2"/>
          <p:cNvSpPr>
            <a:spLocks noGrp="1"/>
          </p:cNvSpPr>
          <p:nvPr>
            <p:ph sz="half" idx="1"/>
          </p:nvPr>
        </p:nvSpPr>
        <p:spPr>
          <a:xfrm>
            <a:off x="467544" y="1988840"/>
            <a:ext cx="4038600" cy="3168352"/>
          </a:xfrm>
        </p:spPr>
        <p:txBody>
          <a:bodyPr>
            <a:normAutofit/>
          </a:bodyPr>
          <a:lstStyle/>
          <a:p>
            <a:r>
              <a:rPr lang="en-GB" sz="2600" dirty="0" smtClean="0"/>
              <a:t>Peaks in activity can have an adverse impact on patient care</a:t>
            </a:r>
          </a:p>
          <a:p>
            <a:r>
              <a:rPr lang="en-GB" sz="2600" dirty="0" smtClean="0"/>
              <a:t>While some peaks are natural, many are artificial – created by us</a:t>
            </a:r>
            <a:endParaRPr lang="en-GB" sz="2600" dirty="0"/>
          </a:p>
        </p:txBody>
      </p:sp>
      <p:pic>
        <p:nvPicPr>
          <p:cNvPr id="2050" name="Picture 2"/>
          <p:cNvPicPr>
            <a:picLocks noGrp="1" noChangeAspect="1" noChangeArrowheads="1"/>
          </p:cNvPicPr>
          <p:nvPr>
            <p:ph sz="half" idx="2"/>
          </p:nvPr>
        </p:nvPicPr>
        <p:blipFill>
          <a:blip r:embed="rId4" cstate="print"/>
          <a:srcRect/>
          <a:stretch>
            <a:fillRect/>
          </a:stretch>
        </p:blipFill>
        <p:spPr bwMode="auto">
          <a:xfrm>
            <a:off x="4644008" y="1772816"/>
            <a:ext cx="4038600" cy="3126533"/>
          </a:xfrm>
          <a:prstGeom prst="rect">
            <a:avLst/>
          </a:prstGeom>
          <a:noFill/>
          <a:ln w="9525" algn="in">
            <a:noFill/>
            <a:miter lim="800000"/>
            <a:headEnd/>
            <a:tailEnd/>
          </a:ln>
        </p:spPr>
      </p:pic>
      <p:sp>
        <p:nvSpPr>
          <p:cNvPr id="6" name="TextBox 5"/>
          <p:cNvSpPr txBox="1"/>
          <p:nvPr/>
        </p:nvSpPr>
        <p:spPr>
          <a:xfrm>
            <a:off x="4499992" y="5013176"/>
            <a:ext cx="4392488" cy="584775"/>
          </a:xfrm>
          <a:prstGeom prst="rect">
            <a:avLst/>
          </a:prstGeom>
          <a:noFill/>
        </p:spPr>
        <p:txBody>
          <a:bodyPr wrap="square" rtlCol="0">
            <a:spAutoFit/>
          </a:bodyPr>
          <a:lstStyle/>
          <a:p>
            <a:pPr algn="ctr"/>
            <a:r>
              <a:rPr lang="en-GB" sz="1600" dirty="0" smtClean="0"/>
              <a:t>Emergency </a:t>
            </a:r>
            <a:r>
              <a:rPr lang="en-GB" sz="1600" dirty="0"/>
              <a:t>Department attendances by hour in the period March 08-Feb </a:t>
            </a:r>
            <a:r>
              <a:rPr lang="en-GB" sz="1600" dirty="0" smtClean="0"/>
              <a:t>09 </a:t>
            </a:r>
            <a:endParaRPr lang="en-GB" sz="1600"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0"/>
  <p:tag name="ART_ENCODE_INDEX" val="1"/>
  <p:tag name="PUBLISH_TITLE" val="Managing Patient Flow"/>
  <p:tag name="ARTICULATE_PUBLISH_PATH" val="C:\Users\Nicola\Documents\Articulate Presenter"/>
  <p:tag name="ARTICULATE_LOGO" val="(None selected)"/>
  <p:tag name="ARTICULATE_PRESENTER" val="(None selected)"/>
  <p:tag name="ARTICULATE_LMS" val="0"/>
  <p:tag name="ARTICULATE_TEMPLATE" val="Corporate Communications"/>
  <p:tag name="LMS_PUBLISH" val="No"/>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NAV" val="13"/>
</p:tagLst>
</file>

<file path=ppt/tags/tag11.xml><?xml version="1.0" encoding="utf-8"?>
<p:tagLst xmlns:a="http://schemas.openxmlformats.org/drawingml/2006/main" xmlns:r="http://schemas.openxmlformats.org/officeDocument/2006/relationships" xmlns:p="http://schemas.openxmlformats.org/presentationml/2006/main">
  <p:tag name="ARTICULATE_SLIDE_NAV" val="19"/>
</p:tagLst>
</file>

<file path=ppt/tags/tag12.xml><?xml version="1.0" encoding="utf-8"?>
<p:tagLst xmlns:a="http://schemas.openxmlformats.org/drawingml/2006/main" xmlns:r="http://schemas.openxmlformats.org/officeDocument/2006/relationships" xmlns:p="http://schemas.openxmlformats.org/presentationml/2006/main">
  <p:tag name="ARTICULATE_SLIDE_NAV" val="15"/>
</p:tagLst>
</file>

<file path=ppt/tags/tag13.xml><?xml version="1.0" encoding="utf-8"?>
<p:tagLst xmlns:a="http://schemas.openxmlformats.org/drawingml/2006/main" xmlns:r="http://schemas.openxmlformats.org/officeDocument/2006/relationships" xmlns:p="http://schemas.openxmlformats.org/presentationml/2006/main">
  <p:tag name="ARTICULATE_SLIDE_NAV" val="14"/>
</p:tagLst>
</file>

<file path=ppt/tags/tag14.xml><?xml version="1.0" encoding="utf-8"?>
<p:tagLst xmlns:a="http://schemas.openxmlformats.org/drawingml/2006/main" xmlns:r="http://schemas.openxmlformats.org/officeDocument/2006/relationships" xmlns:p="http://schemas.openxmlformats.org/presentationml/2006/main">
  <p:tag name="ARTICULATE_SLIDE_NAV" val="24"/>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16.xml><?xml version="1.0" encoding="utf-8"?>
<p:tagLst xmlns:a="http://schemas.openxmlformats.org/drawingml/2006/main" xmlns:r="http://schemas.openxmlformats.org/officeDocument/2006/relationships" xmlns:p="http://schemas.openxmlformats.org/presentationml/2006/main">
  <p:tag name="ARTICULATE_SLIDE_NAV" val="20"/>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16b74f6-3809-496b-b415-06bddf0ce242"/>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4"/>
</p:tagLst>
</file>

<file path=ppt/tags/tag4.xml><?xml version="1.0" encoding="utf-8"?>
<p:tagLst xmlns:a="http://schemas.openxmlformats.org/drawingml/2006/main" xmlns:r="http://schemas.openxmlformats.org/officeDocument/2006/relationships" xmlns:p="http://schemas.openxmlformats.org/presentationml/2006/main">
  <p:tag name="ARTICULATE_SLIDE_NAV" val="5"/>
</p:tagLst>
</file>

<file path=ppt/tags/tag5.xml><?xml version="1.0" encoding="utf-8"?>
<p:tagLst xmlns:a="http://schemas.openxmlformats.org/drawingml/2006/main" xmlns:r="http://schemas.openxmlformats.org/officeDocument/2006/relationships" xmlns:p="http://schemas.openxmlformats.org/presentationml/2006/main">
  <p:tag name="ARTICULATE_SLIDE_NAV" val="16"/>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7"/>
</p:tagLst>
</file>

<file path=ppt/tags/tag7.xml><?xml version="1.0" encoding="utf-8"?>
<p:tagLst xmlns:a="http://schemas.openxmlformats.org/drawingml/2006/main" xmlns:r="http://schemas.openxmlformats.org/officeDocument/2006/relationships" xmlns:p="http://schemas.openxmlformats.org/presentationml/2006/main">
  <p:tag name="ARTICULATE_SLIDE_NAV" val="3"/>
</p:tagLst>
</file>

<file path=ppt/tags/tag8.xml><?xml version="1.0" encoding="utf-8"?>
<p:tagLst xmlns:a="http://schemas.openxmlformats.org/drawingml/2006/main" xmlns:r="http://schemas.openxmlformats.org/officeDocument/2006/relationships" xmlns:p="http://schemas.openxmlformats.org/presentationml/2006/main">
  <p:tag name="ARTICULATE_SLIDE_NAV" val="17"/>
</p:tagLst>
</file>

<file path=ppt/tags/tag9.xml><?xml version="1.0" encoding="utf-8"?>
<p:tagLst xmlns:a="http://schemas.openxmlformats.org/drawingml/2006/main" xmlns:r="http://schemas.openxmlformats.org/officeDocument/2006/relationships" xmlns:p="http://schemas.openxmlformats.org/presentationml/2006/main">
  <p:tag name="ARTICULATE_SLIDE_NAV" val="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TotalTime>
  <Words>2972</Words>
  <Application>Microsoft Macintosh PowerPoint</Application>
  <PresentationFormat>On-screen Show (4:3)</PresentationFormat>
  <Paragraphs>231</Paragraphs>
  <Slides>18</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Calibri</vt:lpstr>
      <vt:lpstr>Mangal</vt:lpstr>
      <vt:lpstr>Arial</vt:lpstr>
      <vt:lpstr>Office Theme</vt:lpstr>
      <vt:lpstr>Clip</vt:lpstr>
      <vt:lpstr>Managing Patient Flow in Hospitals</vt:lpstr>
      <vt:lpstr>St Elsewhere’s Hospital</vt:lpstr>
      <vt:lpstr>Overcrowding and delays</vt:lpstr>
      <vt:lpstr>The consequences of inefficient patient flow</vt:lpstr>
      <vt:lpstr>Impact of patient flow issues on nurses</vt:lpstr>
      <vt:lpstr>At your disposal…</vt:lpstr>
      <vt:lpstr>What is ‘operations management’?</vt:lpstr>
      <vt:lpstr>Getting started</vt:lpstr>
      <vt:lpstr>Key concept 1: peaks and valleys</vt:lpstr>
      <vt:lpstr>Key concept 2: reducing variability</vt:lpstr>
      <vt:lpstr>The effects of artificial variability</vt:lpstr>
      <vt:lpstr>Admissions vs discharges</vt:lpstr>
      <vt:lpstr>Eliminating artificial variability – general concepts</vt:lpstr>
      <vt:lpstr>Key concept 3: bottlenecks</vt:lpstr>
      <vt:lpstr>Key concept 4: the lag between admissions and discharges by time of day is responsible for the daily problem of bed availability</vt:lpstr>
      <vt:lpstr>A system model of input, throughput and output eg Acute Medical Unit (AMU)</vt:lpstr>
      <vt:lpstr>Now write down how you think the Medical Director and CEO should approach the problem …</vt:lpstr>
      <vt:lpstr>Eliminating artificial variability  in Acute Medicine - examples</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Nicola</dc:creator>
  <cp:lastModifiedBy>Nicola Cooper</cp:lastModifiedBy>
  <cp:revision>121</cp:revision>
  <dcterms:created xsi:type="dcterms:W3CDTF">2010-12-03T15:23:27Z</dcterms:created>
  <dcterms:modified xsi:type="dcterms:W3CDTF">2019-06-19T08:31:55Z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Managing Patient Flow</vt:lpwstr>
  </property>
  <property fmtid="{D5CDD505-2E9C-101B-9397-08002B2CF9AE}" pid="3" name="ArticulateGUID">
    <vt:lpwstr>93A3F53B-AB4E-4C2D-936D-F4958EB7E57E</vt:lpwstr>
  </property>
</Properties>
</file>