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335" r:id="rId3"/>
    <p:sldId id="306" r:id="rId4"/>
    <p:sldId id="330" r:id="rId5"/>
    <p:sldId id="331" r:id="rId6"/>
    <p:sldId id="332" r:id="rId7"/>
    <p:sldId id="333" r:id="rId8"/>
    <p:sldId id="334" r:id="rId9"/>
    <p:sldId id="337" r:id="rId10"/>
    <p:sldId id="310" r:id="rId11"/>
    <p:sldId id="309" r:id="rId12"/>
    <p:sldId id="307" r:id="rId13"/>
    <p:sldId id="311" r:id="rId14"/>
    <p:sldId id="313" r:id="rId15"/>
    <p:sldId id="319" r:id="rId16"/>
    <p:sldId id="320" r:id="rId17"/>
    <p:sldId id="343" r:id="rId18"/>
    <p:sldId id="321" r:id="rId19"/>
    <p:sldId id="324" r:id="rId20"/>
    <p:sldId id="344" r:id="rId21"/>
    <p:sldId id="283" r:id="rId22"/>
    <p:sldId id="328" r:id="rId23"/>
    <p:sldId id="325" r:id="rId24"/>
    <p:sldId id="329" r:id="rId25"/>
    <p:sldId id="326" r:id="rId26"/>
    <p:sldId id="340" r:id="rId27"/>
    <p:sldId id="322" r:id="rId28"/>
    <p:sldId id="299" r:id="rId29"/>
    <p:sldId id="327" r:id="rId30"/>
    <p:sldId id="294" r:id="rId31"/>
    <p:sldId id="295" r:id="rId32"/>
    <p:sldId id="342" r:id="rId33"/>
    <p:sldId id="323" r:id="rId34"/>
    <p:sldId id="314" r:id="rId35"/>
    <p:sldId id="315" r:id="rId36"/>
    <p:sldId id="305" r:id="rId37"/>
    <p:sldId id="341" r:id="rId38"/>
    <p:sldId id="33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75775" autoAdjust="0"/>
  </p:normalViewPr>
  <p:slideViewPr>
    <p:cSldViewPr snapToGrid="0" snapToObjects="1">
      <p:cViewPr varScale="1">
        <p:scale>
          <a:sx n="92" d="100"/>
          <a:sy n="92" d="100"/>
        </p:scale>
        <p:origin x="2200" y="176"/>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Male</c:v>
                </c:pt>
              </c:strCache>
            </c:strRef>
          </c:tx>
          <c:cat>
            <c:strRef>
              <c:f>Sheet1!$A$2:$A$4</c:f>
              <c:strCache>
                <c:ptCount val="3"/>
                <c:pt idx="0">
                  <c:v>65-74 yrs</c:v>
                </c:pt>
                <c:pt idx="1">
                  <c:v>75-84 yrs</c:v>
                </c:pt>
                <c:pt idx="2">
                  <c:v>85+ yrs</c:v>
                </c:pt>
              </c:strCache>
            </c:strRef>
          </c:cat>
          <c:val>
            <c:numRef>
              <c:f>Sheet1!$B$2:$B$4</c:f>
              <c:numCache>
                <c:formatCode>General</c:formatCode>
                <c:ptCount val="3"/>
                <c:pt idx="0">
                  <c:v>54.4</c:v>
                </c:pt>
                <c:pt idx="1">
                  <c:v>84.9</c:v>
                </c:pt>
                <c:pt idx="2">
                  <c:v>110.2</c:v>
                </c:pt>
              </c:numCache>
            </c:numRef>
          </c:val>
          <c:smooth val="0"/>
          <c:extLst>
            <c:ext xmlns:c16="http://schemas.microsoft.com/office/drawing/2014/chart" uri="{C3380CC4-5D6E-409C-BE32-E72D297353CC}">
              <c16:uniqueId val="{00000000-FAB9-8D4D-9D31-3BEE1925EC99}"/>
            </c:ext>
          </c:extLst>
        </c:ser>
        <c:ser>
          <c:idx val="1"/>
          <c:order val="1"/>
          <c:tx>
            <c:strRef>
              <c:f>Sheet1!$C$1</c:f>
              <c:strCache>
                <c:ptCount val="1"/>
                <c:pt idx="0">
                  <c:v>Female</c:v>
                </c:pt>
              </c:strCache>
            </c:strRef>
          </c:tx>
          <c:cat>
            <c:strRef>
              <c:f>Sheet1!$A$2:$A$4</c:f>
              <c:strCache>
                <c:ptCount val="3"/>
                <c:pt idx="0">
                  <c:v>65-74 yrs</c:v>
                </c:pt>
                <c:pt idx="1">
                  <c:v>75-84 yrs</c:v>
                </c:pt>
                <c:pt idx="2">
                  <c:v>85+ yrs</c:v>
                </c:pt>
              </c:strCache>
            </c:strRef>
          </c:cat>
          <c:val>
            <c:numRef>
              <c:f>Sheet1!$C$2:$C$4</c:f>
              <c:numCache>
                <c:formatCode>General</c:formatCode>
                <c:ptCount val="3"/>
                <c:pt idx="0">
                  <c:v>79.5</c:v>
                </c:pt>
                <c:pt idx="1">
                  <c:v>112.1</c:v>
                </c:pt>
                <c:pt idx="2">
                  <c:v>107.7</c:v>
                </c:pt>
              </c:numCache>
            </c:numRef>
          </c:val>
          <c:smooth val="0"/>
          <c:extLst>
            <c:ext xmlns:c16="http://schemas.microsoft.com/office/drawing/2014/chart" uri="{C3380CC4-5D6E-409C-BE32-E72D297353CC}">
              <c16:uniqueId val="{00000001-FAB9-8D4D-9D31-3BEE1925EC99}"/>
            </c:ext>
          </c:extLst>
        </c:ser>
        <c:dLbls>
          <c:showLegendKey val="0"/>
          <c:showVal val="0"/>
          <c:showCatName val="0"/>
          <c:showSerName val="0"/>
          <c:showPercent val="0"/>
          <c:showBubbleSize val="0"/>
        </c:dLbls>
        <c:marker val="1"/>
        <c:smooth val="0"/>
        <c:axId val="2122513512"/>
        <c:axId val="2122509944"/>
      </c:lineChart>
      <c:catAx>
        <c:axId val="2122513512"/>
        <c:scaling>
          <c:orientation val="minMax"/>
        </c:scaling>
        <c:delete val="0"/>
        <c:axPos val="b"/>
        <c:numFmt formatCode="General" sourceLinked="0"/>
        <c:majorTickMark val="out"/>
        <c:minorTickMark val="none"/>
        <c:tickLblPos val="nextTo"/>
        <c:crossAx val="2122509944"/>
        <c:crosses val="autoZero"/>
        <c:auto val="1"/>
        <c:lblAlgn val="ctr"/>
        <c:lblOffset val="100"/>
        <c:noMultiLvlLbl val="0"/>
      </c:catAx>
      <c:valAx>
        <c:axId val="2122509944"/>
        <c:scaling>
          <c:orientation val="minMax"/>
        </c:scaling>
        <c:delete val="0"/>
        <c:axPos val="l"/>
        <c:majorGridlines/>
        <c:numFmt formatCode="General" sourceLinked="1"/>
        <c:majorTickMark val="out"/>
        <c:minorTickMark val="none"/>
        <c:tickLblPos val="nextTo"/>
        <c:crossAx val="212251351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7/29/23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7/29/23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experience, the start of diagnosing dizziness is about pattern recognition – just like we </a:t>
            </a:r>
            <a:r>
              <a:rPr lang="en-US" baseline="0" dirty="0" err="1"/>
              <a:t>recognise</a:t>
            </a:r>
            <a:r>
              <a:rPr lang="en-US" baseline="0" dirty="0"/>
              <a:t> a 60 </a:t>
            </a:r>
            <a:r>
              <a:rPr lang="en-US" baseline="0" dirty="0" err="1"/>
              <a:t>yr</a:t>
            </a:r>
            <a:r>
              <a:rPr lang="en-US" baseline="0" dirty="0"/>
              <a:t> old woman 10 days post knee replacement with breathlessness and pleurisy = PE. Then you need to know what are red flags in the history, and how to examine a patient with dizziness properly. (</a:t>
            </a:r>
            <a:r>
              <a:rPr lang="en-US" b="1" baseline="0" dirty="0"/>
              <a:t>pattern recognition alone in novices can be dangerous!!</a:t>
            </a:r>
            <a:r>
              <a:rPr lang="en-US" baseline="0" dirty="0"/>
              <a:t>)</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3 basic types of dizziness: lightheaded, vertigo (which refers to a sensation of movement) and “disequilibrium” – a sort of vague chronic dizziness and balance problem.</a:t>
            </a:r>
          </a:p>
          <a:p>
            <a:r>
              <a:rPr lang="en-US" baseline="0" dirty="0"/>
              <a:t>Your first task is to figure out what type of dizziness the patient is describing.</a:t>
            </a:r>
          </a:p>
          <a:p>
            <a:r>
              <a:rPr lang="en-US" baseline="0" dirty="0"/>
              <a:t>Once you have done this, you can narrow things down with further history, clinical examination and – sometimes – investigations. </a:t>
            </a:r>
          </a:p>
          <a:p>
            <a:endParaRPr lang="en-US" baseline="0" dirty="0"/>
          </a:p>
          <a:p>
            <a:r>
              <a:rPr lang="en-US" baseline="0" dirty="0"/>
              <a:t>We’re going to go through this in more detail in a minute, but a few things to note about this diagram: 1) there are lots more diagnoses in these categories but we’re only going to cover the common ones; 2) we’re not going to cover general medical causes of dizziness; and 3) vertigo here means vertigo ALONE – with no other neurological symptoms.</a:t>
            </a:r>
          </a:p>
          <a:p>
            <a:r>
              <a:rPr lang="en-US" baseline="0" dirty="0"/>
              <a:t>I’m not going to say anything about light-headedness, because we are most familiar with this type of dizziness and I want to focus on vertigo.</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10</a:t>
            </a:fld>
            <a:endParaRPr lang="en-US"/>
          </a:p>
        </p:txBody>
      </p:sp>
    </p:spTree>
    <p:extLst>
      <p:ext uri="{BB962C8B-B14F-4D97-AF65-F5344CB8AC3E}">
        <p14:creationId xmlns:p14="http://schemas.microsoft.com/office/powerpoint/2010/main" val="244692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a:t>
            </a:r>
            <a:r>
              <a:rPr lang="en-US" baseline="0" dirty="0"/>
              <a:t> all the subjects I teach, I have observed that dizziness is the most difficult for people to put in to practice correctly to start with. SHOs and Registrars that I teach (in clinic or on the AMU) make many confident misdiagnoses, some of them serious, – until they have applied their learning repeatedly with feedback and reflection over many many months. </a:t>
            </a:r>
          </a:p>
          <a:p>
            <a:r>
              <a:rPr lang="en-US" baseline="0" dirty="0"/>
              <a:t>So, without further ado, let’s start by looking at some fact and figures …</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11</a:t>
            </a:fld>
            <a:endParaRPr lang="en-US"/>
          </a:p>
        </p:txBody>
      </p:sp>
    </p:spTree>
    <p:extLst>
      <p:ext uri="{BB962C8B-B14F-4D97-AF65-F5344CB8AC3E}">
        <p14:creationId xmlns:p14="http://schemas.microsoft.com/office/powerpoint/2010/main" val="2630332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is to give you an idea about what is common and what is uncommon. For example, most people don’t appreciate that migrainous vertigo (or “vestibular migraine”) is </a:t>
            </a:r>
            <a:r>
              <a:rPr lang="en-US" u="sng" baseline="0" dirty="0"/>
              <a:t>the</a:t>
            </a:r>
            <a:r>
              <a:rPr lang="en-US" baseline="0" dirty="0"/>
              <a:t> most common cause of recurrent spontaneous vertigo, whereas Meniere’s is an uncommon disease but often </a:t>
            </a:r>
            <a:r>
              <a:rPr lang="en-US" baseline="0" dirty="0" err="1"/>
              <a:t>overdiagnosed</a:t>
            </a:r>
            <a:r>
              <a:rPr lang="en-US" baseline="0" dirty="0"/>
              <a:t>. More of that later. </a:t>
            </a:r>
          </a:p>
        </p:txBody>
      </p:sp>
      <p:sp>
        <p:nvSpPr>
          <p:cNvPr id="4" name="Slide Number Placeholder 3"/>
          <p:cNvSpPr>
            <a:spLocks noGrp="1"/>
          </p:cNvSpPr>
          <p:nvPr>
            <p:ph type="sldNum" sz="quarter" idx="10"/>
          </p:nvPr>
        </p:nvSpPr>
        <p:spPr/>
        <p:txBody>
          <a:bodyPr/>
          <a:lstStyle/>
          <a:p>
            <a:fld id="{D952892D-4333-EF4E-BBD3-49CD0B3E1F59}" type="slidenum">
              <a:rPr lang="en-US" smtClean="0"/>
              <a:t>12</a:t>
            </a:fld>
            <a:endParaRPr lang="en-US"/>
          </a:p>
        </p:txBody>
      </p:sp>
    </p:spTree>
    <p:extLst>
      <p:ext uri="{BB962C8B-B14F-4D97-AF65-F5344CB8AC3E}">
        <p14:creationId xmlns:p14="http://schemas.microsoft.com/office/powerpoint/2010/main" val="27719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ED (</a:t>
            </a:r>
            <a:r>
              <a:rPr lang="en-US" dirty="0" err="1"/>
              <a:t>altho</a:t>
            </a:r>
            <a:r>
              <a:rPr lang="en-US" dirty="0"/>
              <a:t> these are patients</a:t>
            </a:r>
            <a:r>
              <a:rPr lang="en-US" baseline="0" dirty="0"/>
              <a:t> were</a:t>
            </a:r>
            <a:r>
              <a:rPr lang="en-US" dirty="0"/>
              <a:t> assessed by neuro-otologists</a:t>
            </a:r>
            <a:r>
              <a:rPr lang="en-US" baseline="0" dirty="0"/>
              <a:t>!) there is a similar pattern, with BPPV the most common, followed by </a:t>
            </a:r>
            <a:r>
              <a:rPr lang="en-US" baseline="0" dirty="0" err="1"/>
              <a:t>vesibular</a:t>
            </a:r>
            <a:r>
              <a:rPr lang="en-US" baseline="0" dirty="0"/>
              <a:t> neuritis then migrainous vertigo then others. Stroke is an uncommon but important-not-to-miss cause of isolated vertigo.</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13</a:t>
            </a:fld>
            <a:endParaRPr lang="en-US"/>
          </a:p>
        </p:txBody>
      </p:sp>
    </p:spTree>
    <p:extLst>
      <p:ext uri="{BB962C8B-B14F-4D97-AF65-F5344CB8AC3E}">
        <p14:creationId xmlns:p14="http://schemas.microsoft.com/office/powerpoint/2010/main" val="2281402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Dizziness is </a:t>
            </a:r>
            <a:r>
              <a:rPr lang="en-US" sz="1200" u="sng" kern="1200" dirty="0">
                <a:solidFill>
                  <a:schemeClr val="tx1"/>
                </a:solidFill>
                <a:effectLst/>
                <a:latin typeface="+mn-lt"/>
                <a:ea typeface="+mn-ea"/>
                <a:cs typeface="+mn-cs"/>
              </a:rPr>
              <a:t>the</a:t>
            </a:r>
            <a:r>
              <a:rPr lang="en-US" sz="1200" kern="1200" dirty="0">
                <a:solidFill>
                  <a:schemeClr val="tx1"/>
                </a:solidFill>
                <a:effectLst/>
                <a:latin typeface="+mn-lt"/>
                <a:ea typeface="+mn-ea"/>
                <a:cs typeface="+mn-cs"/>
              </a:rPr>
              <a:t> most common reason for visits to a doctor by patients aged over 65</a:t>
            </a:r>
            <a:r>
              <a:rPr lang="en-US" sz="1200" kern="1200" baseline="0" dirty="0">
                <a:solidFill>
                  <a:schemeClr val="tx1"/>
                </a:solidFill>
                <a:effectLst/>
                <a:latin typeface="+mn-lt"/>
                <a:ea typeface="+mn-ea"/>
                <a:cs typeface="+mn-cs"/>
              </a:rPr>
              <a:t> according to a RCP working party report on hearing and balance disorders! (2007)</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Eighty per cent of older people presenting to an Emergency Department with an unexplained fall have symptoms of vestibular impairment (</a:t>
            </a:r>
            <a:r>
              <a:rPr lang="en-US" sz="1200" kern="1200" dirty="0" err="1">
                <a:solidFill>
                  <a:schemeClr val="tx1"/>
                </a:solidFill>
                <a:effectLst/>
                <a:latin typeface="+mn-lt"/>
                <a:ea typeface="+mn-ea"/>
                <a:cs typeface="+mn-cs"/>
              </a:rPr>
              <a:t>Pothula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2004).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shows the</a:t>
            </a:r>
            <a:r>
              <a:rPr lang="en-US" sz="1200" kern="1200" baseline="0" dirty="0">
                <a:solidFill>
                  <a:schemeClr val="tx1"/>
                </a:solidFill>
                <a:effectLst/>
                <a:latin typeface="+mn-lt"/>
                <a:ea typeface="+mn-ea"/>
                <a:cs typeface="+mn-cs"/>
              </a:rPr>
              <a:t> results of a study that identified all </a:t>
            </a:r>
            <a:r>
              <a:rPr lang="en-US" sz="1200" kern="1200" baseline="0" dirty="0" err="1">
                <a:solidFill>
                  <a:schemeClr val="tx1"/>
                </a:solidFill>
                <a:effectLst/>
                <a:latin typeface="+mn-lt"/>
                <a:ea typeface="+mn-ea"/>
                <a:cs typeface="+mn-cs"/>
              </a:rPr>
              <a:t>pts</a:t>
            </a:r>
            <a:r>
              <a:rPr lang="en-US" sz="1200" kern="1200" baseline="0" dirty="0">
                <a:solidFill>
                  <a:schemeClr val="tx1"/>
                </a:solidFill>
                <a:effectLst/>
                <a:latin typeface="+mn-lt"/>
                <a:ea typeface="+mn-ea"/>
                <a:cs typeface="+mn-cs"/>
              </a:rPr>
              <a:t> aged 65+ who visited their GP because of dizziness. In 40% of patients, the final diagnosis was recorded as … “dizziness”.</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other studies, dizziness is said to affect </a:t>
            </a:r>
            <a:r>
              <a:rPr lang="en-US" sz="1200" kern="1200" dirty="0">
                <a:solidFill>
                  <a:schemeClr val="tx1"/>
                </a:solidFill>
                <a:effectLst/>
                <a:latin typeface="+mn-lt"/>
                <a:ea typeface="+mn-ea"/>
                <a:cs typeface="+mn-cs"/>
              </a:rPr>
              <a:t>30% of over 65-year-olds.</a:t>
            </a:r>
            <a:r>
              <a:rPr lang="en-US" sz="1200" kern="1200" baseline="0" dirty="0">
                <a:solidFill>
                  <a:schemeClr val="tx1"/>
                </a:solidFill>
                <a:effectLst/>
                <a:latin typeface="+mn-lt"/>
                <a:ea typeface="+mn-ea"/>
                <a:cs typeface="+mn-cs"/>
              </a:rPr>
              <a:t>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Dizzy older patients are under-referred to specialists, despite dizziness having a major impact on quality of life. Yet – for example – unrecognised BPPV, which has a prevalence of almost</a:t>
            </a:r>
            <a:r>
              <a:rPr lang="en-US" sz="1200" kern="1200" baseline="0" dirty="0">
                <a:solidFill>
                  <a:schemeClr val="tx1"/>
                </a:solidFill>
                <a:effectLst/>
                <a:latin typeface="+mn-lt"/>
                <a:ea typeface="+mn-ea"/>
                <a:cs typeface="+mn-cs"/>
              </a:rPr>
              <a:t> 10</a:t>
            </a:r>
            <a:r>
              <a:rPr lang="en-US" sz="1200" kern="1200" dirty="0">
                <a:solidFill>
                  <a:schemeClr val="tx1"/>
                </a:solidFill>
                <a:effectLst/>
                <a:latin typeface="+mn-lt"/>
                <a:ea typeface="+mn-ea"/>
                <a:cs typeface="+mn-cs"/>
              </a:rPr>
              <a:t>% in the older population, is very treatable (</a:t>
            </a:r>
            <a:r>
              <a:rPr lang="en-US" sz="1200" kern="1200" dirty="0" err="1">
                <a:solidFill>
                  <a:schemeClr val="tx1"/>
                </a:solidFill>
                <a:effectLst/>
                <a:latin typeface="+mn-lt"/>
                <a:ea typeface="+mn-ea"/>
                <a:cs typeface="+mn-cs"/>
              </a:rPr>
              <a:t>Oghalai</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2000). </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3347858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go through </a:t>
            </a:r>
            <a:r>
              <a:rPr lang="en-US" baseline="0" dirty="0"/>
              <a:t>vertigo in more detail, we need to pause for a mini-tutorial on eye movements. Why is this? I cannot </a:t>
            </a:r>
            <a:r>
              <a:rPr lang="en-US" baseline="0" dirty="0" err="1"/>
              <a:t>emphasise</a:t>
            </a:r>
            <a:r>
              <a:rPr lang="en-US" baseline="0" dirty="0"/>
              <a:t> enough how important it is to document a proper examination of the eye movements in a case of a patient presenting to ED or the AMU with vertigo. </a:t>
            </a:r>
            <a:r>
              <a:rPr lang="en-US" baseline="0" dirty="0" err="1"/>
              <a:t>Y’see</a:t>
            </a:r>
            <a:r>
              <a:rPr lang="en-US" baseline="0" dirty="0"/>
              <a:t>, the key question is whether the patient has a peripheral (inner ear) problem, or a central (brain) problem – like a stroke. Control of eye movements belongs to specific sub-systems and examining them gives us vital clues. This can make the difference between going home or being admitted and having expensive tests. A proper clinical examination is MORE ACCURATE than an MRI scan in diagnosing a post </a:t>
            </a:r>
            <a:r>
              <a:rPr lang="en-US" baseline="0" dirty="0" err="1"/>
              <a:t>circ</a:t>
            </a:r>
            <a:r>
              <a:rPr lang="en-US" baseline="0" dirty="0"/>
              <a:t> lesion as I will explain a bit more later.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First: nomenclature … </a:t>
            </a:r>
            <a:r>
              <a:rPr lang="en-GB" baseline="0" dirty="0"/>
              <a:t>NYSTAGMUS i</a:t>
            </a:r>
            <a:r>
              <a:rPr lang="en-GB" dirty="0"/>
              <a:t>s named by its direction of fast phase … e.g. ‘left horizontal nystagmus’ . But we are also interested in whether this is spontaneous</a:t>
            </a:r>
            <a:r>
              <a:rPr lang="en-GB" baseline="0" dirty="0"/>
              <a:t> or gaze-evoked … let me explain.</a:t>
            </a:r>
            <a:endParaRPr lang="en-GB" dirty="0"/>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15</a:t>
            </a:fld>
            <a:endParaRPr lang="en-US"/>
          </a:p>
        </p:txBody>
      </p:sp>
    </p:spTree>
    <p:extLst>
      <p:ext uri="{BB962C8B-B14F-4D97-AF65-F5344CB8AC3E}">
        <p14:creationId xmlns:p14="http://schemas.microsoft.com/office/powerpoint/2010/main" val="3956075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 this is (no</a:t>
            </a:r>
            <a:r>
              <a:rPr lang="en-US" sz="1000" baseline="0" dirty="0"/>
              <a:t> </a:t>
            </a:r>
            <a:r>
              <a:rPr lang="en-US" sz="1000" dirty="0"/>
              <a:t>REALLY!) what you need to do</a:t>
            </a:r>
            <a:r>
              <a:rPr lang="en-US" sz="1000" baseline="0" dirty="0"/>
              <a:t> for any patient who presents with vertigo:</a:t>
            </a:r>
            <a:endParaRPr lang="en-US" sz="1000" dirty="0"/>
          </a:p>
          <a:p>
            <a:endParaRPr lang="en-US" sz="1000" dirty="0"/>
          </a:p>
          <a:p>
            <a:r>
              <a:rPr lang="en-US" sz="1000" baseline="0" dirty="0"/>
              <a:t>There are different types of nystagmus so never just write “nystagmus” in the notes. Describe exactly what you see.</a:t>
            </a:r>
          </a:p>
          <a:p>
            <a:pPr marL="228600" indent="-228600">
              <a:buAutoNum type="arabicParenR"/>
            </a:pPr>
            <a:r>
              <a:rPr lang="en-US" sz="1000" baseline="0" dirty="0"/>
              <a:t>Spontaneous nystagmus is nystagmus when the patient looks straight ahead. Both peripheral and central lesions can cause spontaneous nystagmus, but there is only one type of nystagmus you will see in vestibular neuritis: Spontaneous, horizontal nystagmus (with a minor torsional component). And if you see this, in combination with the other key symptoms and signs, you can confidently diagnose vestibular neuritis and the patient does not need further investigations and might not need to stay in hospital.</a:t>
            </a:r>
          </a:p>
          <a:p>
            <a:pPr marL="228600" indent="-228600">
              <a:buAutoNum type="arabicParenR"/>
            </a:pPr>
            <a:r>
              <a:rPr lang="en-US" sz="1000" baseline="0" dirty="0"/>
              <a:t>Gaze-evoked nystagmus is when you see nystagmus only when the patient looks in a certain direction. As a rule of thumb, gaze evoked nystagmus is always central. (Well, it’s a bit more complicated than that as you will discover later on!) Make sure you don’t move your pen too far as many normal people will have nystagmus if you do that.</a:t>
            </a:r>
          </a:p>
          <a:p>
            <a:pPr marL="228600" indent="-228600">
              <a:buAutoNum type="arabicParenR"/>
            </a:pPr>
            <a:r>
              <a:rPr lang="en-US" sz="1000" baseline="0" dirty="0"/>
              <a:t>Pursuit is when you get the patient to follow your pen slowly. Saccadic (jerky) pursuit always indicates a central lesion but can be a normal finding in old age.</a:t>
            </a:r>
          </a:p>
          <a:p>
            <a:pPr marL="228600" indent="-228600">
              <a:buAutoNum type="arabicParenR"/>
            </a:pPr>
            <a:r>
              <a:rPr lang="en-US" sz="1000" baseline="0" dirty="0"/>
              <a:t>Head thrust test. [read slide]. This is a test of the </a:t>
            </a:r>
            <a:r>
              <a:rPr lang="en-US" sz="1000" baseline="0" dirty="0" err="1"/>
              <a:t>vestibulo</a:t>
            </a:r>
            <a:r>
              <a:rPr lang="en-US" sz="1000" baseline="0" dirty="0"/>
              <a:t>-ocular reflex and when it is abnormal indicates a peripheral vestibular lesion on that side.</a:t>
            </a:r>
          </a:p>
          <a:p>
            <a:pPr marL="228600" indent="-228600">
              <a:buAutoNum type="arabicParenR"/>
            </a:pPr>
            <a:r>
              <a:rPr lang="en-US" sz="1000" baseline="0" dirty="0"/>
              <a:t>Positional nystagmus should be tested if no obvious diagnosis so far. Not ONLY because you are testing for BPPV which causes a very characteristic nystagmus and is common in older people - but because it commonly co-exists with other conditions that cause vertigo and because central disorders can cause other types of positional nystagmus.</a:t>
            </a:r>
            <a:endParaRPr lang="en-US" sz="1000" dirty="0"/>
          </a:p>
          <a:p>
            <a:r>
              <a:rPr lang="en-US" sz="1000" dirty="0"/>
              <a:t>There are other things that audio-vestibular physicians do but we are keeping things</a:t>
            </a:r>
            <a:r>
              <a:rPr lang="en-US" sz="1000" baseline="0" dirty="0"/>
              <a:t> as simple as possible</a:t>
            </a:r>
            <a:r>
              <a:rPr lang="en-US" sz="1000" dirty="0"/>
              <a:t>! Don’t worry there</a:t>
            </a:r>
            <a:r>
              <a:rPr lang="en-US" sz="1000" baseline="0" dirty="0"/>
              <a:t> are some recommended further resources at the end – and I have some videos!</a:t>
            </a:r>
          </a:p>
          <a:p>
            <a:r>
              <a:rPr lang="en-US" sz="1000" baseline="0" dirty="0"/>
              <a:t>We’ll talk about the HINTS test later …</a:t>
            </a:r>
            <a:endParaRPr lang="en-US" sz="1000" dirty="0"/>
          </a:p>
        </p:txBody>
      </p:sp>
      <p:sp>
        <p:nvSpPr>
          <p:cNvPr id="4" name="Slide Number Placeholder 3"/>
          <p:cNvSpPr>
            <a:spLocks noGrp="1"/>
          </p:cNvSpPr>
          <p:nvPr>
            <p:ph type="sldNum" sz="quarter" idx="10"/>
          </p:nvPr>
        </p:nvSpPr>
        <p:spPr/>
        <p:txBody>
          <a:bodyPr/>
          <a:lstStyle/>
          <a:p>
            <a:fld id="{D952892D-4333-EF4E-BBD3-49CD0B3E1F59}" type="slidenum">
              <a:rPr lang="en-US" smtClean="0"/>
              <a:t>16</a:t>
            </a:fld>
            <a:endParaRPr lang="en-US"/>
          </a:p>
        </p:txBody>
      </p:sp>
    </p:spTree>
    <p:extLst>
      <p:ext uri="{BB962C8B-B14F-4D97-AF65-F5344CB8AC3E}">
        <p14:creationId xmlns:p14="http://schemas.microsoft.com/office/powerpoint/2010/main" val="61155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a:t>
            </a:r>
            <a:r>
              <a:rPr lang="en-GB" baseline="0" dirty="0"/>
              <a:t> SAY that not being able to mobilise points to a central cause of vertigo, but older people can decompensate easier with a peripheral problem, and young people can compensate better with a central problem, so I don’t think this should be a “rule” – take all the features in to account!</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17</a:t>
            </a:fld>
            <a:endParaRPr lang="en-US"/>
          </a:p>
        </p:txBody>
      </p:sp>
    </p:spTree>
    <p:extLst>
      <p:ext uri="{BB962C8B-B14F-4D97-AF65-F5344CB8AC3E}">
        <p14:creationId xmlns:p14="http://schemas.microsoft.com/office/powerpoint/2010/main" val="295624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Back to the dizzy tree.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Vertigo presents to hospital usually in two ways: a single attack of prolonged vertigo, or part of a pattern of recurrent vertigo.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PROBLEM is that rarely cerebellar strokes can present with isolated sustained vertigo as the sole feature. In one case series of 240 patients with cerebellar strokes, 25 had vertigo as the sole feature (that’s around 10%). So in elderly </a:t>
            </a:r>
            <a:r>
              <a:rPr lang="en-US" baseline="0" dirty="0" err="1"/>
              <a:t>pts</a:t>
            </a:r>
            <a:r>
              <a:rPr lang="en-US" baseline="0" dirty="0"/>
              <a:t> with vascular risk factors this is a distinct possibility. Therefore, how can we tell the difference between vestibular neuritis and a stroke? Let’s look at this in more detail.</a:t>
            </a:r>
            <a:endParaRPr lang="en-US" dirty="0"/>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244692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patient</a:t>
            </a:r>
            <a:r>
              <a:rPr lang="en-US" baseline="0" dirty="0"/>
              <a:t> with a single attack of prolonged vertigo has any of these red flags then you must assume their vertigo is central.</a:t>
            </a:r>
          </a:p>
          <a:p>
            <a:r>
              <a:rPr lang="en-US" baseline="0" dirty="0"/>
              <a:t>[read red flags]</a:t>
            </a:r>
          </a:p>
          <a:p>
            <a:r>
              <a:rPr lang="en-US" baseline="0" dirty="0"/>
              <a:t>Example: man with vertigo/balance problems but numb left arm 10 </a:t>
            </a:r>
            <a:r>
              <a:rPr lang="en-US" baseline="0" dirty="0" err="1"/>
              <a:t>mins</a:t>
            </a:r>
            <a:r>
              <a:rPr lang="en-US" baseline="0" dirty="0"/>
              <a:t> diagnosed as VN = </a:t>
            </a:r>
            <a:r>
              <a:rPr lang="en-US" baseline="0" dirty="0" err="1"/>
              <a:t>pontine</a:t>
            </a:r>
            <a:r>
              <a:rPr lang="en-US" baseline="0" dirty="0"/>
              <a:t> infarct.</a:t>
            </a:r>
            <a:endParaRPr lang="en-US" dirty="0"/>
          </a:p>
          <a:p>
            <a:r>
              <a:rPr lang="en-US" dirty="0"/>
              <a:t>Now the knowledgeable ones among you will know that acute hearing loss and headache are both features of migraine, but NEVER diagnose migraine in</a:t>
            </a:r>
            <a:r>
              <a:rPr lang="en-US" baseline="0" dirty="0"/>
              <a:t> an older person presenting for the first time with a single episode of prolonged vertigo. </a:t>
            </a:r>
          </a:p>
          <a:p>
            <a:r>
              <a:rPr lang="en-US" baseline="0" dirty="0"/>
              <a:t>Reasons are: still need to meet IHS criteria; 10-34% of all stroke </a:t>
            </a:r>
            <a:r>
              <a:rPr lang="en-US" baseline="0" dirty="0" err="1"/>
              <a:t>pts</a:t>
            </a:r>
            <a:r>
              <a:rPr lang="en-US" baseline="0" dirty="0"/>
              <a:t> experience headaches around the time of their stroke – more common in post </a:t>
            </a:r>
            <a:r>
              <a:rPr lang="en-US" baseline="0" dirty="0" err="1"/>
              <a:t>circ</a:t>
            </a:r>
            <a:r>
              <a:rPr lang="en-US" baseline="0" dirty="0"/>
              <a:t> stroke. And some types of post </a:t>
            </a:r>
            <a:r>
              <a:rPr lang="en-US" baseline="0" dirty="0" err="1"/>
              <a:t>circ</a:t>
            </a:r>
            <a:r>
              <a:rPr lang="en-US" baseline="0" dirty="0"/>
              <a:t> strokes eg thalamus also cause “visual spectra” and odd sensory symptoms that may cause non-experts to confidently assume is due to migraine. I have seen registrars confidently diagnose migraine in these situations because they did not know what they did not know.</a:t>
            </a:r>
          </a:p>
          <a:p>
            <a:r>
              <a:rPr lang="en-US" baseline="0" dirty="0"/>
              <a:t>Yes it is possible that you might come across a first episode of migrainous vertigo – but always investigate (MR scan is the investigation of choice) and consult a specialist. </a:t>
            </a:r>
          </a:p>
        </p:txBody>
      </p:sp>
      <p:sp>
        <p:nvSpPr>
          <p:cNvPr id="4" name="Slide Number Placeholder 3"/>
          <p:cNvSpPr>
            <a:spLocks noGrp="1"/>
          </p:cNvSpPr>
          <p:nvPr>
            <p:ph type="sldNum" sz="quarter" idx="10"/>
          </p:nvPr>
        </p:nvSpPr>
        <p:spPr/>
        <p:txBody>
          <a:bodyPr/>
          <a:lstStyle/>
          <a:p>
            <a:fld id="{D952892D-4333-EF4E-BBD3-49CD0B3E1F59}" type="slidenum">
              <a:rPr lang="en-US" smtClean="0"/>
              <a:t>19</a:t>
            </a:fld>
            <a:endParaRPr lang="en-US"/>
          </a:p>
        </p:txBody>
      </p:sp>
    </p:spTree>
    <p:extLst>
      <p:ext uri="{BB962C8B-B14F-4D97-AF65-F5344CB8AC3E}">
        <p14:creationId xmlns:p14="http://schemas.microsoft.com/office/powerpoint/2010/main" val="367770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objectives always the same for each topic …</a:t>
            </a:r>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You should first screen your dizzy patients for central features that would not be expected in vestibular neuritis and may signify a central cause such as stroke. And they are: </a:t>
            </a:r>
          </a:p>
          <a:p>
            <a:r>
              <a:rPr lang="en-GB" dirty="0"/>
              <a:t>New Significant headache or neck pain </a:t>
            </a:r>
          </a:p>
          <a:p>
            <a:r>
              <a:rPr lang="en-GB" dirty="0"/>
              <a:t>Focal weakness or paraesthesia</a:t>
            </a:r>
          </a:p>
          <a:p>
            <a:r>
              <a:rPr lang="en-GB" dirty="0"/>
              <a:t>Any dangerous D's - diplopia, dysarthria, dysmetria, dysphonia, dysphagia </a:t>
            </a:r>
          </a:p>
          <a:p>
            <a:r>
              <a:rPr lang="en-GB" dirty="0"/>
              <a:t>Vertical nystagmus at rest (not during the Dix-Hallpike test) </a:t>
            </a:r>
          </a:p>
          <a:p>
            <a:r>
              <a:rPr lang="en-GB" dirty="0"/>
              <a:t>Inability to walk unaided </a:t>
            </a:r>
          </a:p>
          <a:p>
            <a:r>
              <a:rPr lang="en-GB" dirty="0"/>
              <a:t>You should carefully consider a central cause if your patient has any of these central features, regardless of their HINTS exam findings.</a:t>
            </a:r>
          </a:p>
        </p:txBody>
      </p:sp>
      <p:sp>
        <p:nvSpPr>
          <p:cNvPr id="4" name="Slide Number Placeholder 3"/>
          <p:cNvSpPr>
            <a:spLocks noGrp="1"/>
          </p:cNvSpPr>
          <p:nvPr>
            <p:ph type="sldNum" sz="quarter" idx="5"/>
          </p:nvPr>
        </p:nvSpPr>
        <p:spPr/>
        <p:txBody>
          <a:bodyPr/>
          <a:lstStyle/>
          <a:p>
            <a:fld id="{D952892D-4333-EF4E-BBD3-49CD0B3E1F59}" type="slidenum">
              <a:rPr lang="en-US" smtClean="0"/>
              <a:t>20</a:t>
            </a:fld>
            <a:endParaRPr lang="en-US"/>
          </a:p>
        </p:txBody>
      </p:sp>
    </p:spTree>
    <p:extLst>
      <p:ext uri="{BB962C8B-B14F-4D97-AF65-F5344CB8AC3E}">
        <p14:creationId xmlns:p14="http://schemas.microsoft.com/office/powerpoint/2010/main" val="35671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most common</a:t>
            </a:r>
            <a:r>
              <a:rPr lang="en-US" sz="1000" baseline="0" dirty="0"/>
              <a:t> cause of a single attack of prolonged vertigo is </a:t>
            </a:r>
            <a:r>
              <a:rPr lang="en-US" sz="1000" dirty="0"/>
              <a:t>vestibular neuritis (or “neuronitis”). Btw – please DO NOT use the term “viral labyrinthitis”. Labyrinthitis is a rare condition, usually bacterial, and associated with deafness. The condition we are talking about</a:t>
            </a:r>
            <a:r>
              <a:rPr lang="en-US" sz="1000" baseline="0" dirty="0"/>
              <a:t> is NOT labyrinthitis!</a:t>
            </a:r>
            <a:endParaRPr lang="en-US" sz="1000" dirty="0"/>
          </a:p>
          <a:p>
            <a:endParaRPr lang="en-US" sz="1000" dirty="0"/>
          </a:p>
          <a:p>
            <a:r>
              <a:rPr lang="en-US" sz="1000" dirty="0"/>
              <a:t>VN</a:t>
            </a:r>
            <a:r>
              <a:rPr lang="en-US" sz="1000" baseline="0" dirty="0"/>
              <a:t> is the s</a:t>
            </a:r>
            <a:r>
              <a:rPr lang="en-US" sz="1000" dirty="0"/>
              <a:t>econd most common vestibular disorder after BPPV. Patients</a:t>
            </a:r>
            <a:r>
              <a:rPr lang="en-US" sz="1000" baseline="0" dirty="0"/>
              <a:t> are o</a:t>
            </a:r>
            <a:r>
              <a:rPr lang="en-US" sz="1000" dirty="0"/>
              <a:t>ften young/middle aged but older people can get it too. These</a:t>
            </a:r>
            <a:r>
              <a:rPr lang="en-US" sz="1000" baseline="0" dirty="0"/>
              <a:t> are the features of VN on history and examination.</a:t>
            </a:r>
          </a:p>
          <a:p>
            <a:r>
              <a:rPr lang="en-US" sz="1000" baseline="0" dirty="0"/>
              <a:t>[read left hand column]. It’s thought to have a viral </a:t>
            </a:r>
            <a:r>
              <a:rPr lang="en-US" sz="1000" baseline="0" dirty="0" err="1"/>
              <a:t>aetiology</a:t>
            </a:r>
            <a:r>
              <a:rPr lang="en-US" sz="1000" baseline="0" dirty="0"/>
              <a:t> (a bit like Bell’s Palsy except it’s the 8</a:t>
            </a:r>
            <a:r>
              <a:rPr lang="en-US" sz="1000" baseline="30000" dirty="0"/>
              <a:t>th</a:t>
            </a:r>
            <a:r>
              <a:rPr lang="en-US" sz="1000" baseline="0" dirty="0"/>
              <a:t> cranial nerve).</a:t>
            </a:r>
          </a:p>
          <a:p>
            <a:r>
              <a:rPr lang="en-US" sz="1000" baseline="0" dirty="0"/>
              <a:t>On examination, people with VN have signs of an acute unilateral vestibular failure and nothing else (that </a:t>
            </a:r>
            <a:r>
              <a:rPr lang="en-US" sz="1000" u="sng" baseline="0" dirty="0"/>
              <a:t>nothing else </a:t>
            </a:r>
            <a:r>
              <a:rPr lang="en-US" sz="1000" baseline="0" dirty="0"/>
              <a:t>is v important). They veer towards the affected side, they have spontaneous horizontal nystagmus away from the affected side. (If you think of the slow beat of the nystagmus: both the patient and the eyes DRIFT towards the lesion). The head thrust test is always abnormal in </a:t>
            </a:r>
            <a:r>
              <a:rPr lang="en-US" sz="1000" baseline="0" dirty="0" err="1"/>
              <a:t>pts</a:t>
            </a:r>
            <a:r>
              <a:rPr lang="en-US" sz="1000" baseline="0" dirty="0"/>
              <a:t> with acute </a:t>
            </a:r>
            <a:r>
              <a:rPr lang="en-US" sz="1000" baseline="0" dirty="0" err="1"/>
              <a:t>vestib</a:t>
            </a:r>
            <a:r>
              <a:rPr lang="en-US" sz="1000" baseline="0" dirty="0"/>
              <a:t> neuritis, yet is normal in almost all </a:t>
            </a:r>
            <a:r>
              <a:rPr lang="en-US" sz="1000" baseline="0" dirty="0" err="1"/>
              <a:t>pts</a:t>
            </a:r>
            <a:r>
              <a:rPr lang="en-US" sz="1000" baseline="0" dirty="0"/>
              <a:t> with isolated vertigo due to stroke.</a:t>
            </a:r>
          </a:p>
          <a:p>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The problem is that after a couple of days, the signs subside as the brain compensates … if you see the patient a week later it can be difficult to distinguish a peripheral from a central cause of vertigo clinically (so these people might need to be referred to a specialist clinic). Treatment is SHORT TERM vestibular suppressants (</a:t>
            </a:r>
            <a:r>
              <a:rPr lang="en-US" sz="1000" baseline="0" dirty="0" err="1"/>
              <a:t>eg</a:t>
            </a:r>
            <a:r>
              <a:rPr lang="en-US" sz="1000" baseline="0" dirty="0"/>
              <a:t> </a:t>
            </a:r>
            <a:r>
              <a:rPr lang="en-US" sz="1000" baseline="0" dirty="0" err="1"/>
              <a:t>stemetil</a:t>
            </a:r>
            <a:r>
              <a:rPr lang="en-US" sz="1000" baseline="0" dirty="0"/>
              <a:t>) and then getting back to normal activity as soon as possible – even though some things will make the person feel dizzy (</a:t>
            </a:r>
            <a:r>
              <a:rPr lang="en-US" sz="1000" baseline="0" dirty="0" err="1"/>
              <a:t>eg</a:t>
            </a:r>
            <a:r>
              <a:rPr lang="en-US" sz="1000" baseline="0" dirty="0"/>
              <a:t> turning quickly). It takes several weeks to make a complete recovery (up to 12) and for the less than 20% with persistent bothersome symptoms vestibular rehabilitation (all </a:t>
            </a:r>
            <a:r>
              <a:rPr lang="en-US" sz="1000" baseline="0" dirty="0" err="1"/>
              <a:t>physio</a:t>
            </a:r>
            <a:r>
              <a:rPr lang="en-US" sz="1000" baseline="0" dirty="0"/>
              <a:t> </a:t>
            </a:r>
            <a:r>
              <a:rPr lang="en-US" sz="1000" baseline="0" dirty="0" err="1"/>
              <a:t>depts</a:t>
            </a:r>
            <a:r>
              <a:rPr lang="en-US" sz="1000" baseline="0" dirty="0"/>
              <a:t> know about this) is very effective.</a:t>
            </a:r>
          </a:p>
          <a:p>
            <a:endParaRPr lang="en-US" sz="1000" baseline="0" dirty="0"/>
          </a:p>
          <a:p>
            <a:r>
              <a:rPr lang="en-US" sz="1000" baseline="0" dirty="0"/>
              <a:t>Steroid treatment does not change the clinical course, but note that 20-30% of </a:t>
            </a:r>
            <a:r>
              <a:rPr lang="en-US" sz="1000" baseline="0" dirty="0" err="1"/>
              <a:t>pts</a:t>
            </a:r>
            <a:r>
              <a:rPr lang="en-US" sz="1000" baseline="0" dirty="0"/>
              <a:t> with vestibular neuronitis develop BPPV later on the affected side.</a:t>
            </a:r>
          </a:p>
        </p:txBody>
      </p:sp>
      <p:sp>
        <p:nvSpPr>
          <p:cNvPr id="4" name="Slide Number Placeholder 3"/>
          <p:cNvSpPr>
            <a:spLocks noGrp="1"/>
          </p:cNvSpPr>
          <p:nvPr>
            <p:ph type="sldNum" sz="quarter" idx="10"/>
          </p:nvPr>
        </p:nvSpPr>
        <p:spPr/>
        <p:txBody>
          <a:bodyPr/>
          <a:lstStyle/>
          <a:p>
            <a:fld id="{D952892D-4333-EF4E-BBD3-49CD0B3E1F59}" type="slidenum">
              <a:rPr lang="en-US" smtClean="0"/>
              <a:t>21</a:t>
            </a:fld>
            <a:endParaRPr lang="en-US"/>
          </a:p>
        </p:txBody>
      </p:sp>
    </p:spTree>
    <p:extLst>
      <p:ext uri="{BB962C8B-B14F-4D97-AF65-F5344CB8AC3E}">
        <p14:creationId xmlns:p14="http://schemas.microsoft.com/office/powerpoint/2010/main" val="1451082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a</a:t>
            </a:r>
            <a:r>
              <a:rPr lang="en-US" dirty="0"/>
              <a:t>cute</a:t>
            </a:r>
            <a:r>
              <a:rPr lang="en-US" baseline="0" dirty="0"/>
              <a:t> stage (first day) of </a:t>
            </a:r>
            <a:r>
              <a:rPr lang="en-US" baseline="0" dirty="0" err="1"/>
              <a:t>vestib</a:t>
            </a:r>
            <a:r>
              <a:rPr lang="en-US" baseline="0" dirty="0"/>
              <a:t> neuritis there is </a:t>
            </a:r>
            <a:r>
              <a:rPr lang="en-US" u="sng" baseline="0" dirty="0"/>
              <a:t>unidirectional</a:t>
            </a:r>
            <a:r>
              <a:rPr lang="en-US" baseline="0" dirty="0"/>
              <a:t> nystagmus in all 3 directions of gaze.</a:t>
            </a:r>
          </a:p>
          <a:p>
            <a:r>
              <a:rPr lang="en-US" baseline="0" dirty="0"/>
              <a:t>In a peripheral vestibular nystagmus, the nystagmus increases when the patient looks in the direction of the fast phase and decreases in the opposite direction (Alexander’s Law). </a:t>
            </a:r>
          </a:p>
          <a:p>
            <a:r>
              <a:rPr lang="en-US" baseline="0" dirty="0"/>
              <a:t>(The nystagmus is also partly suppressed by fixation).</a:t>
            </a:r>
          </a:p>
          <a:p>
            <a:r>
              <a:rPr lang="en-US" baseline="0" dirty="0"/>
              <a:t>After a while, the nystagmus intensity decreases over time and may only be visible when the patient looks in the direction of the fast phase. In other words, if you see the patient a week later they will only have gaze-evoked nystagmus. Remember - that is a central nystagmus if seen acutely. But the head thrust test persists for longer (and is permanent in at least 70% of people) and a specialist clinic has fancy methods it can use to distinguish between a peripheral </a:t>
            </a:r>
            <a:r>
              <a:rPr lang="en-US" baseline="0" dirty="0" err="1"/>
              <a:t>vs</a:t>
            </a:r>
            <a:r>
              <a:rPr lang="en-US" baseline="0" dirty="0"/>
              <a:t> central cause of a single attack of prolonged vertigo </a:t>
            </a:r>
            <a:r>
              <a:rPr lang="en-US" u="sng" baseline="0" dirty="0"/>
              <a:t>if the patient presents late</a:t>
            </a:r>
            <a:r>
              <a:rPr lang="en-US" baseline="0" dirty="0"/>
              <a:t>. In other words, if a patient presents late it can be impossible to distinguish VN from a stroke on the history and examination.</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22</a:t>
            </a:fld>
            <a:endParaRPr lang="en-US"/>
          </a:p>
        </p:txBody>
      </p:sp>
    </p:spTree>
    <p:extLst>
      <p:ext uri="{BB962C8B-B14F-4D97-AF65-F5344CB8AC3E}">
        <p14:creationId xmlns:p14="http://schemas.microsoft.com/office/powerpoint/2010/main" val="875512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dizzy dilemma to illustrate. [Allow</a:t>
            </a:r>
            <a:r>
              <a:rPr lang="en-US" baseline="0" dirty="0"/>
              <a:t> audience to read slide].</a:t>
            </a:r>
            <a:endParaRPr lang="en-US" dirty="0"/>
          </a:p>
          <a:p>
            <a:r>
              <a:rPr lang="en-US" dirty="0"/>
              <a:t>Despite what I said about MRI being the investigation of choice</a:t>
            </a:r>
            <a:r>
              <a:rPr lang="en-US" baseline="0" dirty="0"/>
              <a:t>, in a clinical acute stroke we are interested only in excluding a bleed and CT is better than MRI at doing that. Many hospitals do not have MRI, or access is limited. Also we need to be</a:t>
            </a:r>
            <a:r>
              <a:rPr lang="en-US" dirty="0"/>
              <a:t> aware</a:t>
            </a:r>
            <a:r>
              <a:rPr lang="en-US" baseline="0" dirty="0"/>
              <a:t> of the fact that MRI has a significant false negative rate (around 10% in small post </a:t>
            </a:r>
            <a:r>
              <a:rPr lang="en-US" baseline="0" dirty="0" err="1"/>
              <a:t>circ</a:t>
            </a:r>
            <a:r>
              <a:rPr lang="en-US" baseline="0" dirty="0"/>
              <a:t> strokes). In other words, stroke is a clinical diagnosis in this situation. An MRI won’t change management as this lady still needs vascular risk factors addressing, and she will NOT be getting carotid </a:t>
            </a:r>
            <a:r>
              <a:rPr lang="en-US" baseline="0" dirty="0" err="1"/>
              <a:t>Dopplers</a:t>
            </a:r>
            <a:r>
              <a:rPr lang="en-US" baseline="0" dirty="0"/>
              <a:t>! If you want, you could call this a “possible stroke” but the point is there is no other plausible explanation for this lady’s symptoms.</a:t>
            </a:r>
          </a:p>
          <a:p>
            <a:r>
              <a:rPr lang="en-US" baseline="0" dirty="0"/>
              <a:t>Her clinical examination is consistent with a stroke. She will need a mixture of vestibular /gait and balance rehabilitation.</a:t>
            </a:r>
          </a:p>
          <a:p>
            <a:endParaRPr lang="en-US" baseline="0" dirty="0"/>
          </a:p>
          <a:p>
            <a:r>
              <a:rPr lang="en-US" baseline="0" dirty="0"/>
              <a:t>So – just to recap: in a single episode of prolonged vertigo, vestibular neuritis has distinct features in the history and examination – especially of the eyes. Anyone with any red flags needs imaging and referral to a neurologist/stroke specialist. Simple!</a:t>
            </a:r>
          </a:p>
          <a:p>
            <a:r>
              <a:rPr lang="en-US" baseline="0" dirty="0"/>
              <a:t>Or is it …??</a:t>
            </a:r>
          </a:p>
        </p:txBody>
      </p:sp>
      <p:sp>
        <p:nvSpPr>
          <p:cNvPr id="4" name="Slide Number Placeholder 3"/>
          <p:cNvSpPr>
            <a:spLocks noGrp="1"/>
          </p:cNvSpPr>
          <p:nvPr>
            <p:ph type="sldNum" sz="quarter" idx="10"/>
          </p:nvPr>
        </p:nvSpPr>
        <p:spPr/>
        <p:txBody>
          <a:bodyPr/>
          <a:lstStyle/>
          <a:p>
            <a:fld id="{D952892D-4333-EF4E-BBD3-49CD0B3E1F59}" type="slidenum">
              <a:rPr lang="en-US" smtClean="0"/>
              <a:t>23</a:t>
            </a:fld>
            <a:endParaRPr lang="en-US"/>
          </a:p>
        </p:txBody>
      </p:sp>
    </p:spTree>
    <p:extLst>
      <p:ext uri="{BB962C8B-B14F-4D97-AF65-F5344CB8AC3E}">
        <p14:creationId xmlns:p14="http://schemas.microsoft.com/office/powerpoint/2010/main" val="374700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The</a:t>
            </a:r>
            <a:r>
              <a:rPr lang="en-US" sz="1000" baseline="0" dirty="0"/>
              <a:t> main purpose of this slide is to show you that some types of stroke produce identical eye signs to vestibular neuritis! – t</a:t>
            </a:r>
            <a:r>
              <a:rPr lang="en-US" sz="1000" dirty="0"/>
              <a:t>he anterior</a:t>
            </a:r>
            <a:r>
              <a:rPr lang="en-US" sz="1000" baseline="0" dirty="0"/>
              <a:t> inferior cerebellar artery (AICA) supplies different parts of the vestibular system. Branch occlusion could lead to partial infarction of the AICA territory </a:t>
            </a:r>
            <a:r>
              <a:rPr lang="en-US" sz="1000" baseline="0" dirty="0" err="1"/>
              <a:t>eg</a:t>
            </a:r>
            <a:r>
              <a:rPr lang="en-US" sz="1000" baseline="0" dirty="0"/>
              <a:t> infarction of the labyrinth and 8</a:t>
            </a:r>
            <a:r>
              <a:rPr lang="en-US" sz="1000" baseline="30000" dirty="0"/>
              <a:t>th</a:t>
            </a:r>
            <a:r>
              <a:rPr lang="en-US" sz="1000" baseline="0" dirty="0"/>
              <a:t> nerve - this produces signs of peripheral vestibular dysfunction (</a:t>
            </a:r>
            <a:r>
              <a:rPr lang="en-US" sz="1000" baseline="0" dirty="0" err="1"/>
              <a:t>ie</a:t>
            </a:r>
            <a:r>
              <a:rPr lang="en-US" sz="1000" baseline="0" dirty="0"/>
              <a:t> identical nystagmus to vestibular neuritis and an abnormal head thrust test) – </a:t>
            </a:r>
            <a:r>
              <a:rPr lang="en-US" sz="1000" b="1" baseline="0" dirty="0"/>
              <a:t>BUT also deafness. </a:t>
            </a:r>
            <a:endParaRPr lang="en-US" sz="1000" dirty="0"/>
          </a:p>
          <a:p>
            <a:endParaRPr lang="en-US" sz="1000" baseline="0" dirty="0"/>
          </a:p>
          <a:p>
            <a:r>
              <a:rPr lang="en-US" sz="1000" baseline="0" dirty="0"/>
              <a:t>In stroke there are always other findings to make you suspicious … either in the history or examination. The warning here is to carefully assess the patient and DO NOT rush! Remember in acute vestibular neuritis the nystagmus is in the same direction no matter what direction the patient is looking. In central lesions, the nystagmus acutely is either only gaze-evoked</a:t>
            </a:r>
            <a:r>
              <a:rPr lang="en-US" sz="1000" u="none" baseline="0" dirty="0"/>
              <a:t>,</a:t>
            </a:r>
            <a:r>
              <a:rPr lang="en-US" sz="1000" baseline="0" dirty="0"/>
              <a:t> or there are red flags in the history and examination: focal </a:t>
            </a:r>
            <a:r>
              <a:rPr lang="en-US" sz="1000" baseline="0" dirty="0" err="1"/>
              <a:t>neurol</a:t>
            </a:r>
            <a:r>
              <a:rPr lang="en-US" sz="1000" baseline="0" dirty="0"/>
              <a:t> </a:t>
            </a:r>
            <a:r>
              <a:rPr lang="en-US" sz="1000" baseline="0" dirty="0" err="1"/>
              <a:t>symp</a:t>
            </a:r>
            <a:r>
              <a:rPr lang="en-US" sz="1000" baseline="0" dirty="0"/>
              <a:t>/signs at any time, acute hearing loss, headache, abnormal eye movements </a:t>
            </a:r>
            <a:r>
              <a:rPr lang="en-US" sz="1000" u="sng" baseline="0" dirty="0"/>
              <a:t>not</a:t>
            </a:r>
            <a:r>
              <a:rPr lang="en-US" sz="1000" baseline="0" dirty="0"/>
              <a:t> consistent with purely an acute unilateral vestibular failure. </a:t>
            </a:r>
          </a:p>
          <a:p>
            <a:endParaRPr lang="en-US" sz="100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Let me give you an example: A 50 year old lady came to our</a:t>
            </a:r>
            <a:r>
              <a:rPr lang="en-US" sz="1000" baseline="0" dirty="0"/>
              <a:t> AMU with 3 episodes of vertigo associated with acute hearing loss and numbness of one side of the face – all the symptoms resolved each time. She did not have obvious vascular risk factors. She also had no history of migraine. RED FLAGS. Although neurologists will tell you that these features can all be part of migraine, remember the IHS criteria – you cannot diagnose migraine in this situation. We started high dose aspirin and requested an urgent MRI scan. We got our liaison neurologist involved. 24 hours later this lady dropped her GCS – she had suspected basilar artery thrombosis following an emergency CT head. She died before she could be treated (the treatment in this case would have been thrombolysis: IV or IA depending on your </a:t>
            </a:r>
            <a:r>
              <a:rPr lang="en-US" sz="1000" baseline="0" dirty="0" err="1"/>
              <a:t>centre</a:t>
            </a:r>
            <a:r>
              <a:rPr lang="en-US" sz="1000" baseline="0" dirty="0"/>
              <a:t>).</a:t>
            </a:r>
            <a:endParaRPr lang="en-US" sz="1000" dirty="0"/>
          </a:p>
          <a:p>
            <a:endParaRPr lang="en-US" sz="1000" baseline="0" dirty="0"/>
          </a:p>
          <a:p>
            <a:r>
              <a:rPr lang="en-US" sz="1000" dirty="0"/>
              <a:t>[Skew deviation: </a:t>
            </a:r>
            <a:r>
              <a:rPr lang="en-US" sz="1000" dirty="0" err="1"/>
              <a:t>misaligment</a:t>
            </a:r>
            <a:r>
              <a:rPr lang="en-US" sz="1000" baseline="0" dirty="0"/>
              <a:t> of eyes due to a central lesion. Like a squint but stable in all directions of gaze.]</a:t>
            </a:r>
            <a:endParaRPr lang="en-US" sz="1000" dirty="0"/>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24</a:t>
            </a:fld>
            <a:endParaRPr lang="en-US"/>
          </a:p>
        </p:txBody>
      </p:sp>
    </p:spTree>
    <p:extLst>
      <p:ext uri="{BB962C8B-B14F-4D97-AF65-F5344CB8AC3E}">
        <p14:creationId xmlns:p14="http://schemas.microsoft.com/office/powerpoint/2010/main" val="808501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a:p>
            <a:r>
              <a:rPr lang="en-US" b="1" dirty="0"/>
              <a:t>Mention HINTS test here.</a:t>
            </a:r>
            <a:r>
              <a:rPr lang="en-US" dirty="0"/>
              <a:t> (Discussed a lot in the literature).</a:t>
            </a:r>
          </a:p>
          <a:p>
            <a:r>
              <a:rPr lang="en-US" dirty="0"/>
              <a:t>1. Head impulse</a:t>
            </a:r>
          </a:p>
          <a:p>
            <a:r>
              <a:rPr lang="en-US" dirty="0"/>
              <a:t>2. Nystagmus</a:t>
            </a:r>
          </a:p>
          <a:p>
            <a:r>
              <a:rPr lang="en-US" dirty="0"/>
              <a:t>3. Test of skew = get patient to look straight</a:t>
            </a:r>
            <a:r>
              <a:rPr lang="en-US" baseline="0" dirty="0"/>
              <a:t> ahead, cover one eye, then rapidly uncover it and see if it moves to re-align itself. Test other eye as well. Skew + reflects a brainstem lesion.</a:t>
            </a:r>
          </a:p>
          <a:p>
            <a:r>
              <a:rPr lang="en-US" baseline="0" dirty="0"/>
              <a:t>When HINTS test is negative this rules out a stroke better than MRI+DWI in the first 24-48hrs. The HINTS test has a sensitivity of 100% and specificity of 98% for stroke.</a:t>
            </a:r>
          </a:p>
          <a:p>
            <a:r>
              <a:rPr lang="en-US" baseline="0" dirty="0"/>
              <a:t>In a study of diagnostic error in neurological emergencies in the ED, common mistakes were doctors not understanding the limitations of imaging especially when performed early. The clinical examination when performed properly is MORE ACCURATE than an MRI scan.</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25</a:t>
            </a:fld>
            <a:endParaRPr lang="en-US"/>
          </a:p>
        </p:txBody>
      </p:sp>
    </p:spTree>
    <p:extLst>
      <p:ext uri="{BB962C8B-B14F-4D97-AF65-F5344CB8AC3E}">
        <p14:creationId xmlns:p14="http://schemas.microsoft.com/office/powerpoint/2010/main" val="1366009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Back to the dizzy tree.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most common cause of recurrent attacks of vertigo is benign paroxysmal positional vertigo, followed by migrainous vertigo, followed by Meniere’s. They all have distinct patterns that I will run through very quickly.</a:t>
            </a:r>
          </a:p>
        </p:txBody>
      </p:sp>
      <p:sp>
        <p:nvSpPr>
          <p:cNvPr id="4" name="Slide Number Placeholder 3"/>
          <p:cNvSpPr>
            <a:spLocks noGrp="1"/>
          </p:cNvSpPr>
          <p:nvPr>
            <p:ph type="sldNum" sz="quarter" idx="10"/>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2446925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slide]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Now it’s important to remember that </a:t>
            </a:r>
            <a:r>
              <a:rPr lang="en-GB" sz="1200" baseline="0" dirty="0"/>
              <a:t>ANY head movement makes most vestibular disorders worse. The most common form of BPPV causes vertigo when the head moves specifically in ONE direction [demonstrate]. So the typical history is brief vertigo when looking up, or stooping, lying flat or turning over in bed. By the way, if you move your head you have to move your neck. Neck problems such as ‘cervical </a:t>
            </a:r>
            <a:r>
              <a:rPr lang="en-GB" sz="1200" baseline="0" dirty="0" err="1"/>
              <a:t>spondylosis</a:t>
            </a:r>
            <a:r>
              <a:rPr lang="en-GB" sz="1200" baseline="0" dirty="0"/>
              <a:t>’ do not cause vertigo. ‘</a:t>
            </a:r>
            <a:r>
              <a:rPr lang="en-GB" sz="1200" baseline="0" dirty="0" err="1"/>
              <a:t>Vertebrobasilar</a:t>
            </a:r>
            <a:r>
              <a:rPr lang="en-GB" sz="1200" baseline="0" dirty="0"/>
              <a:t> insufficiency’ – originally a term to describe post </a:t>
            </a:r>
            <a:r>
              <a:rPr lang="en-GB" sz="1200" baseline="0" dirty="0" err="1"/>
              <a:t>circ</a:t>
            </a:r>
            <a:r>
              <a:rPr lang="en-GB" sz="1200" baseline="0" dirty="0"/>
              <a:t> TIAs – is not caused by neck extension. Please never diagnose these two conditions in people with vertigo. Please never prescribe a soft collar for a patient with vertigo!</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a:t>This condition is so easy to test for and treat, you should have a low threshold for looking for it.</a:t>
            </a:r>
            <a:endParaRPr lang="en-GB" sz="1200" dirty="0"/>
          </a:p>
          <a:p>
            <a:endParaRPr lang="en-GB" sz="1200" dirty="0"/>
          </a:p>
        </p:txBody>
      </p:sp>
      <p:sp>
        <p:nvSpPr>
          <p:cNvPr id="4" name="Slide Number Placeholder 3"/>
          <p:cNvSpPr>
            <a:spLocks noGrp="1"/>
          </p:cNvSpPr>
          <p:nvPr>
            <p:ph type="sldNum" sz="quarter" idx="10"/>
          </p:nvPr>
        </p:nvSpPr>
        <p:spPr/>
        <p:txBody>
          <a:bodyPr/>
          <a:lstStyle/>
          <a:p>
            <a:fld id="{D952892D-4333-EF4E-BBD3-49CD0B3E1F59}" type="slidenum">
              <a:rPr lang="en-US" smtClean="0"/>
              <a:t>28</a:t>
            </a:fld>
            <a:endParaRPr lang="en-US"/>
          </a:p>
        </p:txBody>
      </p:sp>
    </p:spTree>
    <p:extLst>
      <p:ext uri="{BB962C8B-B14F-4D97-AF65-F5344CB8AC3E}">
        <p14:creationId xmlns:p14="http://schemas.microsoft.com/office/powerpoint/2010/main" val="2777709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Even</a:t>
            </a:r>
            <a:r>
              <a:rPr lang="en-US" sz="1000" kern="1200" baseline="0" dirty="0">
                <a:solidFill>
                  <a:schemeClr val="tx1"/>
                </a:solidFill>
                <a:effectLst/>
                <a:latin typeface="+mn-lt"/>
                <a:ea typeface="+mn-ea"/>
                <a:cs typeface="+mn-cs"/>
              </a:rPr>
              <a:t> in older people, m</a:t>
            </a:r>
            <a:r>
              <a:rPr lang="en-US" sz="1000" kern="1200" dirty="0">
                <a:solidFill>
                  <a:schemeClr val="tx1"/>
                </a:solidFill>
                <a:effectLst/>
                <a:latin typeface="+mn-lt"/>
                <a:ea typeface="+mn-ea"/>
                <a:cs typeface="+mn-cs"/>
              </a:rPr>
              <a:t>igraine as a cause of recurrent attacks of vertigo is more common than Meniere’s. Migraine changes with age. Migraine aura without headache can occur at any age and in people who never had a migraine headache. However, migraine aura without</a:t>
            </a:r>
            <a:r>
              <a:rPr lang="en-US" sz="1000" kern="1200" baseline="0" dirty="0">
                <a:solidFill>
                  <a:schemeClr val="tx1"/>
                </a:solidFill>
                <a:effectLst/>
                <a:latin typeface="+mn-lt"/>
                <a:ea typeface="+mn-ea"/>
                <a:cs typeface="+mn-cs"/>
              </a:rPr>
              <a:t> headache </a:t>
            </a:r>
            <a:r>
              <a:rPr lang="en-US" sz="1000" kern="1200" dirty="0">
                <a:solidFill>
                  <a:schemeClr val="tx1"/>
                </a:solidFill>
                <a:effectLst/>
                <a:latin typeface="+mn-lt"/>
                <a:ea typeface="+mn-ea"/>
                <a:cs typeface="+mn-cs"/>
              </a:rPr>
              <a:t>it is most common in older people, especially in those who had auras accompanied by migraine headaches when younger.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There</a:t>
            </a:r>
            <a:r>
              <a:rPr lang="en-US" sz="1000" baseline="0" dirty="0"/>
              <a:t> is a</a:t>
            </a:r>
            <a:r>
              <a:rPr lang="en-US" sz="1000" dirty="0"/>
              <a:t>lso an increased incidence of BPPV in migraine!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t>Migrainous vertigo is quite variable in its clinical presentation.</a:t>
            </a:r>
            <a:r>
              <a:rPr lang="en-US" sz="1000" baseline="0" dirty="0"/>
              <a:t> It can present with recurrent attacks of spontaneous vertigo, or more of a disequilibrium-type of dizziness (more of that type of dizziness in a bit). Attacks of vertigo last anywhere from seconds to weeks! In the majority the vertigo lasts between a few hours and a few days. Only a minority of people have a headache accompanying their vertigo. So it’s really important to ask anyone with recurrent attacks of vertigo about a previous history of migraine or migraine-sounding headaches. During an acute attack of migrainous vertigo, any type of nystagmus can occur but in between attacks eye movements are normal.</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As you know, migraine can be accompanied by focal neurological symptoms – a common one is word-finding difficulties. But we don’t have time to go in to that in more detail!</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a:t>The treatment for migrainous vertigo is the same for migraine. I have found that an explanation and discussion around migraine triggers is often enough to reduce the severity and frequency of attacks. But many patients need prophylaxis, and some also need vestibular physiotherapy. These simple treatments can be life-changing.</a:t>
            </a:r>
            <a:endParaRPr lang="en-US" sz="10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29</a:t>
            </a:fld>
            <a:endParaRPr lang="en-US"/>
          </a:p>
        </p:txBody>
      </p:sp>
    </p:spTree>
    <p:extLst>
      <p:ext uri="{BB962C8B-B14F-4D97-AF65-F5344CB8AC3E}">
        <p14:creationId xmlns:p14="http://schemas.microsoft.com/office/powerpoint/2010/main" val="79556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Outline of this talk</a:t>
            </a:r>
          </a:p>
        </p:txBody>
      </p:sp>
      <p:sp>
        <p:nvSpPr>
          <p:cNvPr id="4" name="Slide Number Placeholder 3"/>
          <p:cNvSpPr>
            <a:spLocks noGrp="1"/>
          </p:cNvSpPr>
          <p:nvPr>
            <p:ph type="sldNum" sz="quarter" idx="10"/>
          </p:nvPr>
        </p:nvSpPr>
        <p:spPr/>
        <p:txBody>
          <a:bodyPr/>
          <a:lstStyle/>
          <a:p>
            <a:fld id="{D952892D-4333-EF4E-BBD3-49CD0B3E1F59}" type="slidenum">
              <a:rPr lang="en-US" smtClean="0"/>
              <a:t>3</a:t>
            </a:fld>
            <a:endParaRPr lang="en-US"/>
          </a:p>
        </p:txBody>
      </p:sp>
    </p:spTree>
    <p:extLst>
      <p:ext uri="{BB962C8B-B14F-4D97-AF65-F5344CB8AC3E}">
        <p14:creationId xmlns:p14="http://schemas.microsoft.com/office/powerpoint/2010/main" val="2160523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In contrast, Meniere’s in uncommon and dizzy specialists say it is </a:t>
            </a:r>
            <a:r>
              <a:rPr lang="en-US" sz="1100" baseline="0" dirty="0" err="1"/>
              <a:t>overdiagnosed</a:t>
            </a:r>
            <a:r>
              <a:rPr lang="en-US" sz="1100" baseline="0" dirty="0"/>
              <a:t> in general practice. I am always suspicious of this diagnosis until I have heard the history for myself. Lots of older people have some hearing loss! The hallmarks of Meniere’s are recurrent attacks of vertigo with cochlear symptoms. A typical attack starts with a rushing tinnitus, and moments later the vertigo starts which lasts 20 </a:t>
            </a:r>
            <a:r>
              <a:rPr lang="en-US" sz="1100" baseline="0" dirty="0" err="1"/>
              <a:t>mins</a:t>
            </a:r>
            <a:r>
              <a:rPr lang="en-US" sz="1100" baseline="0" dirty="0"/>
              <a:t> to several hours, aggravated by any head movement. Vomiting is common during an attack, and </a:t>
            </a:r>
            <a:r>
              <a:rPr lang="en-US" sz="1100" baseline="0" dirty="0" err="1"/>
              <a:t>diarrhoea</a:t>
            </a:r>
            <a:r>
              <a:rPr lang="en-US" sz="1100" baseline="0" dirty="0"/>
              <a:t> can also occur. People are often unsteady for a day or two afterwards. In addition, some people with Meniere’s describe sudden falls “as if being pushed to the ground by some external force” but they can get up immediately and carry on. Meniere’s is accompanied by fluctuating then progressive hearing loss, so if you meet someone who has suffered attacks of recurrent vertigo over a few years without progressive hearing loss, it is probably not Meniere’s. Please note the increased incidence of BPPV in people with Meniere’s as well.</a:t>
            </a:r>
          </a:p>
          <a:p>
            <a:endParaRPr lang="en-US" sz="1100" baseline="0" dirty="0"/>
          </a:p>
          <a:p>
            <a:r>
              <a:rPr lang="en-US" sz="1100" baseline="0" dirty="0"/>
              <a:t>Patients should be referred to ENT as surgical treatments are available. And this is the ONLY dizzy disorder when someone might be on a long term vestibular suppressant. Otherwise NEVER prescribe long term </a:t>
            </a:r>
            <a:r>
              <a:rPr lang="en-US" sz="1100" baseline="0" dirty="0" err="1"/>
              <a:t>vestib</a:t>
            </a:r>
            <a:r>
              <a:rPr lang="en-US" sz="1100" baseline="0" dirty="0"/>
              <a:t> suppressants (</a:t>
            </a:r>
            <a:r>
              <a:rPr lang="en-US" sz="1100" baseline="0" dirty="0" err="1"/>
              <a:t>eg</a:t>
            </a:r>
            <a:r>
              <a:rPr lang="en-US" sz="1100" baseline="0" dirty="0"/>
              <a:t> betahistine, </a:t>
            </a:r>
            <a:r>
              <a:rPr lang="en-US" sz="1100" baseline="0" dirty="0" err="1"/>
              <a:t>stemetil</a:t>
            </a:r>
            <a:r>
              <a:rPr lang="en-US" sz="1100" baseline="0" dirty="0"/>
              <a:t>, </a:t>
            </a:r>
            <a:r>
              <a:rPr lang="en-US" sz="1100" baseline="0" dirty="0" err="1"/>
              <a:t>cyclizine</a:t>
            </a:r>
            <a:r>
              <a:rPr lang="en-US" sz="1100" baseline="0" dirty="0"/>
              <a:t> </a:t>
            </a:r>
            <a:r>
              <a:rPr lang="en-US" sz="1100" baseline="0" dirty="0" err="1"/>
              <a:t>etc</a:t>
            </a:r>
            <a:r>
              <a:rPr lang="en-US" sz="1100" baseline="0" dirty="0"/>
              <a:t>) for “dizziness” because a) they don’t work apart from to relieve symptoms in an acute attack, b) they impair central compensation – </a:t>
            </a:r>
            <a:r>
              <a:rPr lang="en-US" sz="1100" baseline="0" dirty="0" err="1"/>
              <a:t>ie</a:t>
            </a:r>
            <a:r>
              <a:rPr lang="en-US" sz="1100" baseline="0" dirty="0"/>
              <a:t> they stop you getting better – and c) they and can have other adverse effects in older people.</a:t>
            </a:r>
            <a:endParaRPr lang="en-US" sz="1100" dirty="0"/>
          </a:p>
        </p:txBody>
      </p:sp>
      <p:sp>
        <p:nvSpPr>
          <p:cNvPr id="4" name="Slide Number Placeholder 3"/>
          <p:cNvSpPr>
            <a:spLocks noGrp="1"/>
          </p:cNvSpPr>
          <p:nvPr>
            <p:ph type="sldNum" sz="quarter" idx="10"/>
          </p:nvPr>
        </p:nvSpPr>
        <p:spPr/>
        <p:txBody>
          <a:bodyPr/>
          <a:lstStyle/>
          <a:p>
            <a:fld id="{D952892D-4333-EF4E-BBD3-49CD0B3E1F59}" type="slidenum">
              <a:rPr lang="en-US" smtClean="0"/>
              <a:t>30</a:t>
            </a:fld>
            <a:endParaRPr lang="en-US"/>
          </a:p>
        </p:txBody>
      </p:sp>
    </p:spTree>
    <p:extLst>
      <p:ext uri="{BB962C8B-B14F-4D97-AF65-F5344CB8AC3E}">
        <p14:creationId xmlns:p14="http://schemas.microsoft.com/office/powerpoint/2010/main" val="2044050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TIAs a cause of recurrent attacks of </a:t>
            </a:r>
            <a:r>
              <a:rPr lang="en-US" u="sng" dirty="0"/>
              <a:t>vertigo alone</a:t>
            </a:r>
            <a:r>
              <a:rPr lang="en-US" dirty="0"/>
              <a:t>?</a:t>
            </a:r>
            <a:r>
              <a:rPr lang="en-US" baseline="0" dirty="0"/>
              <a:t> NO.</a:t>
            </a:r>
          </a:p>
          <a:p>
            <a:r>
              <a:rPr lang="en-US" baseline="0" dirty="0"/>
              <a:t>42 pts.</a:t>
            </a:r>
          </a:p>
          <a:p>
            <a:r>
              <a:rPr lang="en-US" baseline="0" dirty="0"/>
              <a:t>Typical post </a:t>
            </a:r>
            <a:r>
              <a:rPr lang="en-US" baseline="0" dirty="0" err="1"/>
              <a:t>circ</a:t>
            </a:r>
            <a:r>
              <a:rPr lang="en-US" baseline="0" dirty="0"/>
              <a:t> TIA is double vision and numbness of one side of face with vertigo …</a:t>
            </a:r>
          </a:p>
          <a:p>
            <a:r>
              <a:rPr lang="en-US" baseline="0" dirty="0"/>
              <a:t>(I saw a </a:t>
            </a:r>
            <a:r>
              <a:rPr lang="en-US" baseline="0" dirty="0" err="1"/>
              <a:t>pt</a:t>
            </a:r>
            <a:r>
              <a:rPr lang="en-US" baseline="0" dirty="0"/>
              <a:t> with vertigo, acute deafness and numbness one side of face – recurrent attacks. We started high dose aspirin. She acutely deteriorated with a basilar artery thrombosis).</a:t>
            </a:r>
          </a:p>
          <a:p>
            <a:r>
              <a:rPr lang="en-US" baseline="0" dirty="0"/>
              <a:t>However, sometimes it can be difficult to distinguish TIAs from migraine in older people (because of accompanying </a:t>
            </a:r>
            <a:r>
              <a:rPr lang="en-US" baseline="0" dirty="0" err="1"/>
              <a:t>neurol</a:t>
            </a:r>
            <a:r>
              <a:rPr lang="en-US" baseline="0" dirty="0"/>
              <a:t> symptoms) but as a rule of thumb, the more attacks you have had, the longer they have been going on, the </a:t>
            </a:r>
            <a:r>
              <a:rPr lang="en-US" u="sng" baseline="0" dirty="0"/>
              <a:t>less</a:t>
            </a:r>
            <a:r>
              <a:rPr lang="en-US" baseline="0" dirty="0"/>
              <a:t> likely they are to be TIAs and more likely to be migraine. These people should be referred to a specialist though.</a:t>
            </a:r>
          </a:p>
        </p:txBody>
      </p:sp>
      <p:sp>
        <p:nvSpPr>
          <p:cNvPr id="4" name="Slide Number Placeholder 3"/>
          <p:cNvSpPr>
            <a:spLocks noGrp="1"/>
          </p:cNvSpPr>
          <p:nvPr>
            <p:ph type="sldNum" sz="quarter" idx="10"/>
          </p:nvPr>
        </p:nvSpPr>
        <p:spPr/>
        <p:txBody>
          <a:bodyPr/>
          <a:lstStyle/>
          <a:p>
            <a:fld id="{D952892D-4333-EF4E-BBD3-49CD0B3E1F59}" type="slidenum">
              <a:rPr lang="en-US" smtClean="0"/>
              <a:t>31</a:t>
            </a:fld>
            <a:endParaRPr lang="en-US"/>
          </a:p>
        </p:txBody>
      </p:sp>
    </p:spTree>
    <p:extLst>
      <p:ext uri="{BB962C8B-B14F-4D97-AF65-F5344CB8AC3E}">
        <p14:creationId xmlns:p14="http://schemas.microsoft.com/office/powerpoint/2010/main" val="170149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Now I cannot finish this talk without telling you about something very important – because you have all probably seen it but not know what it was:</a:t>
            </a:r>
            <a:r>
              <a:rPr lang="en-US" sz="1000" kern="1200" baseline="0" dirty="0">
                <a:solidFill>
                  <a:schemeClr val="tx1"/>
                </a:solidFill>
                <a:effectLst/>
                <a:latin typeface="+mn-lt"/>
                <a:ea typeface="+mn-ea"/>
                <a:cs typeface="+mn-cs"/>
              </a:rPr>
              <a:t> </a:t>
            </a:r>
            <a:r>
              <a:rPr lang="en-US" sz="1000" u="sng" kern="1200" baseline="0" dirty="0">
                <a:solidFill>
                  <a:schemeClr val="tx1"/>
                </a:solidFill>
                <a:effectLst/>
                <a:latin typeface="+mn-lt"/>
                <a:ea typeface="+mn-ea"/>
                <a:cs typeface="+mn-cs"/>
              </a:rPr>
              <a:t>an uncompensated vestibular disorder</a:t>
            </a:r>
            <a:r>
              <a:rPr lang="en-US" sz="1000" kern="1200" baseline="0" dirty="0">
                <a:solidFill>
                  <a:schemeClr val="tx1"/>
                </a:solidFill>
                <a:effectLst/>
                <a:latin typeface="+mn-lt"/>
                <a:ea typeface="+mn-ea"/>
                <a:cs typeface="+mn-cs"/>
              </a:rPr>
              <a:t>. When a person gets an attack of vertigo of whatever cause it takes a few days – in some cases weeks – to get back to normal again. Once they emerge from their bed, people feel their balance is wrong at first, they get vertigo if they turn their head quickly in any direction, they get symptoms of “visual vertigo” – that means visually rich environments like traffic, supermarkets and checkerboard patterns, make them feel ill. They feel “as if they are walking on a ship”. But the majority get back to normal again. However, some people (because they have problems in other areas affecting central compensation or because they are unlucky) get “stuck” in this in-between phase.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The patient then goes to see their doctor and says something like this: I feel like my balance is wrong. I feel like I’m walking on a ship all the time, my head spins if I turn quickly, I can’t go to the supermarket, I can’t visit my sister in law because she has a vivid red and black striped carpet in her living room..” – and most doctors have no clue what to do. Patients have often suffered without help for years, and some of my patients have been referred to psychiatrists. Top tip – ask, 1) have you ever had a bad attack of vertigo? An uncompensated vestibular disorder can be dramatically improved by vestibular physiotherapy. Tailored </a:t>
            </a:r>
            <a:r>
              <a:rPr lang="en-US" sz="1000" kern="1200" baseline="0" dirty="0" err="1">
                <a:solidFill>
                  <a:schemeClr val="tx1"/>
                </a:solidFill>
                <a:effectLst/>
                <a:latin typeface="+mn-lt"/>
                <a:ea typeface="+mn-ea"/>
                <a:cs typeface="+mn-cs"/>
              </a:rPr>
              <a:t>physio</a:t>
            </a:r>
            <a:r>
              <a:rPr lang="en-US" sz="1000" kern="1200" baseline="0" dirty="0">
                <a:solidFill>
                  <a:schemeClr val="tx1"/>
                </a:solidFill>
                <a:effectLst/>
                <a:latin typeface="+mn-lt"/>
                <a:ea typeface="+mn-ea"/>
                <a:cs typeface="+mn-cs"/>
              </a:rPr>
              <a:t>-led </a:t>
            </a:r>
            <a:r>
              <a:rPr lang="en-US" sz="1000" kern="1200" baseline="0" dirty="0" err="1">
                <a:solidFill>
                  <a:schemeClr val="tx1"/>
                </a:solidFill>
                <a:effectLst/>
                <a:latin typeface="+mn-lt"/>
                <a:ea typeface="+mn-ea"/>
                <a:cs typeface="+mn-cs"/>
              </a:rPr>
              <a:t>programmes</a:t>
            </a:r>
            <a:r>
              <a:rPr lang="en-US" sz="1000" kern="1200" baseline="0" dirty="0">
                <a:solidFill>
                  <a:schemeClr val="tx1"/>
                </a:solidFill>
                <a:effectLst/>
                <a:latin typeface="+mn-lt"/>
                <a:ea typeface="+mn-ea"/>
                <a:cs typeface="+mn-cs"/>
              </a:rPr>
              <a:t> are more effective than home exercises. Nearly all hospital </a:t>
            </a:r>
            <a:r>
              <a:rPr lang="en-US" sz="1000" kern="1200" baseline="0" dirty="0" err="1">
                <a:solidFill>
                  <a:schemeClr val="tx1"/>
                </a:solidFill>
                <a:effectLst/>
                <a:latin typeface="+mn-lt"/>
                <a:ea typeface="+mn-ea"/>
                <a:cs typeface="+mn-cs"/>
              </a:rPr>
              <a:t>physio</a:t>
            </a:r>
            <a:r>
              <a:rPr lang="en-US" sz="1000" kern="1200" baseline="0" dirty="0">
                <a:solidFill>
                  <a:schemeClr val="tx1"/>
                </a:solidFill>
                <a:effectLst/>
                <a:latin typeface="+mn-lt"/>
                <a:ea typeface="+mn-ea"/>
                <a:cs typeface="+mn-cs"/>
              </a:rPr>
              <a:t> </a:t>
            </a:r>
            <a:r>
              <a:rPr lang="en-US" sz="1000" kern="1200" baseline="0" dirty="0" err="1">
                <a:solidFill>
                  <a:schemeClr val="tx1"/>
                </a:solidFill>
                <a:effectLst/>
                <a:latin typeface="+mn-lt"/>
                <a:ea typeface="+mn-ea"/>
                <a:cs typeface="+mn-cs"/>
              </a:rPr>
              <a:t>depts</a:t>
            </a:r>
            <a:r>
              <a:rPr lang="en-US" sz="1000" kern="1200" baseline="0" dirty="0">
                <a:solidFill>
                  <a:schemeClr val="tx1"/>
                </a:solidFill>
                <a:effectLst/>
                <a:latin typeface="+mn-lt"/>
                <a:ea typeface="+mn-ea"/>
                <a:cs typeface="+mn-cs"/>
              </a:rPr>
              <a:t> have someone who can do this.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I don’t have time to go in to the other causes, but briefly: migraine can cause symptoms of disequilibrium, and BPPV can present with just balance problems. Multi-factorial dizziness of the elderly is another common cause of a vague chronic dizziness with balance problems – the patient has problems with their vision, posture, proprioception, vestibular system, blood pressure, and often cerebrovascular disease. They are nearly always wearing bifocals. This is multi-factorial and treated with multi-factorial multi-disciplinary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52892D-4333-EF4E-BBD3-49CD0B3E1F59}" type="slidenum">
              <a:rPr lang="en-US" smtClean="0"/>
              <a:t>33</a:t>
            </a:fld>
            <a:endParaRPr lang="en-US"/>
          </a:p>
        </p:txBody>
      </p:sp>
    </p:spTree>
    <p:extLst>
      <p:ext uri="{BB962C8B-B14F-4D97-AF65-F5344CB8AC3E}">
        <p14:creationId xmlns:p14="http://schemas.microsoft.com/office/powerpoint/2010/main" val="2446925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So…by way of summary:</a:t>
            </a:r>
            <a:r>
              <a:rPr lang="en-US" baseline="0" dirty="0"/>
              <a:t> t</a:t>
            </a:r>
            <a:r>
              <a:rPr lang="en-US" dirty="0"/>
              <a:t>ry to</a:t>
            </a:r>
            <a:r>
              <a:rPr lang="en-US" baseline="0" dirty="0"/>
              <a:t> figure out the PATTERN of dizziness. Just let the patient talk to start with. Being listened to is important in dizziness.</a:t>
            </a:r>
          </a:p>
          <a:p>
            <a:r>
              <a:rPr lang="en-US" baseline="0" dirty="0"/>
              <a:t>2. Is a validated question</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34</a:t>
            </a:fld>
            <a:endParaRPr lang="en-US"/>
          </a:p>
        </p:txBody>
      </p:sp>
    </p:spTree>
    <p:extLst>
      <p:ext uri="{BB962C8B-B14F-4D97-AF65-F5344CB8AC3E}">
        <p14:creationId xmlns:p14="http://schemas.microsoft.com/office/powerpoint/2010/main" val="2556091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I have said very little about tests – and that’s because (apart from brain imaging)</a:t>
            </a:r>
            <a:r>
              <a:rPr lang="en-US" baseline="0" dirty="0"/>
              <a:t> specialist tests are rarely required.</a:t>
            </a:r>
          </a:p>
          <a:p>
            <a:r>
              <a:rPr lang="en-US" baseline="0" dirty="0"/>
              <a:t>Having a systematic method for examining these </a:t>
            </a:r>
            <a:r>
              <a:rPr lang="en-US" baseline="0" dirty="0" err="1"/>
              <a:t>pts</a:t>
            </a:r>
            <a:r>
              <a:rPr lang="en-US" baseline="0" dirty="0"/>
              <a:t> can be important – </a:t>
            </a:r>
            <a:r>
              <a:rPr lang="en-US" baseline="0" dirty="0" err="1"/>
              <a:t>esp</a:t>
            </a:r>
            <a:r>
              <a:rPr lang="en-US" baseline="0" dirty="0"/>
              <a:t> when you are not sure what is going on. A 55 year old man came to our AMU with a sudden inability to walk – his balance had gone that morning. It took two people to escort him along the corridor to the assessment room – he was all over the place. There was nothing else in the story, he had no PMH and did not suffer from migraine. His neurological examination was completely normal, including eye movements and a head thrust test. I was stumped. Until I remembered that you should always test for positional nystagmus in a case like this. [I don’t routinely test for positional nystagmus when I see a </a:t>
            </a:r>
            <a:r>
              <a:rPr lang="en-US" baseline="0" dirty="0" err="1"/>
              <a:t>pt</a:t>
            </a:r>
            <a:r>
              <a:rPr lang="en-US" baseline="0" dirty="0"/>
              <a:t> with a single prolonged episode of vertigo who has abnormal eye movements already that tell me what is going on – but otherwise you should always do it]. So I did a </a:t>
            </a:r>
            <a:r>
              <a:rPr lang="en-US" baseline="0" dirty="0" err="1"/>
              <a:t>Hallpike</a:t>
            </a:r>
            <a:r>
              <a:rPr lang="en-US" baseline="0" dirty="0"/>
              <a:t> Manoeuvre and it was strongly positive on the right side: classic delayed rotational nystagmus. I did an </a:t>
            </a:r>
            <a:r>
              <a:rPr lang="en-US" baseline="0" dirty="0" err="1"/>
              <a:t>Epley</a:t>
            </a:r>
            <a:r>
              <a:rPr lang="en-US" baseline="0" dirty="0"/>
              <a:t> Manoeuvre. When we finished, the patient sat up, looked around and said, “that feels better!”, hopped off the couch and walked normally back to his waiting relatives, whose jaws dropped at his transformation back to normal! So have a systematic approach to your history and examination. </a:t>
            </a:r>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35</a:t>
            </a:fld>
            <a:endParaRPr lang="en-US"/>
          </a:p>
        </p:txBody>
      </p:sp>
    </p:spTree>
    <p:extLst>
      <p:ext uri="{BB962C8B-B14F-4D97-AF65-F5344CB8AC3E}">
        <p14:creationId xmlns:p14="http://schemas.microsoft.com/office/powerpoint/2010/main" val="1831313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Highly recommended</a:t>
            </a:r>
            <a:r>
              <a:rPr lang="en-US" u="none" dirty="0"/>
              <a:t> </a:t>
            </a:r>
            <a:r>
              <a:rPr lang="en-US" dirty="0"/>
              <a:t>books!</a:t>
            </a:r>
          </a:p>
        </p:txBody>
      </p:sp>
      <p:sp>
        <p:nvSpPr>
          <p:cNvPr id="4" name="Slide Number Placeholder 3"/>
          <p:cNvSpPr>
            <a:spLocks noGrp="1"/>
          </p:cNvSpPr>
          <p:nvPr>
            <p:ph type="sldNum" sz="quarter" idx="10"/>
          </p:nvPr>
        </p:nvSpPr>
        <p:spPr/>
        <p:txBody>
          <a:bodyPr/>
          <a:lstStyle/>
          <a:p>
            <a:fld id="{D952892D-4333-EF4E-BBD3-49CD0B3E1F59}" type="slidenum">
              <a:rPr lang="en-US" smtClean="0"/>
              <a:t>36</a:t>
            </a:fld>
            <a:endParaRPr lang="en-US"/>
          </a:p>
        </p:txBody>
      </p:sp>
    </p:spTree>
    <p:extLst>
      <p:ext uri="{BB962C8B-B14F-4D97-AF65-F5344CB8AC3E}">
        <p14:creationId xmlns:p14="http://schemas.microsoft.com/office/powerpoint/2010/main" val="3744625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NICE guideline for dizziness, there is an RCP London </a:t>
            </a:r>
            <a:r>
              <a:rPr lang="en-GB"/>
              <a:t>publication (2007) setting </a:t>
            </a:r>
            <a:r>
              <a:rPr lang="en-GB" dirty="0"/>
              <a:t>out standards</a:t>
            </a:r>
            <a:r>
              <a:rPr lang="en-GB" baseline="0" dirty="0"/>
              <a:t> for services for people with hearing and balance problems, but </a:t>
            </a:r>
            <a:r>
              <a:rPr lang="en-GB" baseline="0"/>
              <a:t>nothing else.</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38</a:t>
            </a:fld>
            <a:endParaRPr lang="en-US"/>
          </a:p>
        </p:txBody>
      </p:sp>
    </p:spTree>
    <p:extLst>
      <p:ext uri="{BB962C8B-B14F-4D97-AF65-F5344CB8AC3E}">
        <p14:creationId xmlns:p14="http://schemas.microsoft.com/office/powerpoint/2010/main" val="32113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BPPV</a:t>
            </a:r>
          </a:p>
          <a:p>
            <a:r>
              <a:rPr lang="en-US" dirty="0"/>
              <a:t>AND osteoporosis!</a:t>
            </a:r>
          </a:p>
        </p:txBody>
      </p:sp>
      <p:sp>
        <p:nvSpPr>
          <p:cNvPr id="4" name="Slide Number Placeholder 3"/>
          <p:cNvSpPr>
            <a:spLocks noGrp="1"/>
          </p:cNvSpPr>
          <p:nvPr>
            <p:ph type="sldNum" sz="quarter" idx="10"/>
          </p:nvPr>
        </p:nvSpPr>
        <p:spPr/>
        <p:txBody>
          <a:bodyPr/>
          <a:lstStyle/>
          <a:p>
            <a:fld id="{D952892D-4333-EF4E-BBD3-49CD0B3E1F59}" type="slidenum">
              <a:rPr lang="en-US" smtClean="0"/>
              <a:t>4</a:t>
            </a:fld>
            <a:endParaRPr lang="en-US"/>
          </a:p>
        </p:txBody>
      </p:sp>
    </p:spTree>
    <p:extLst>
      <p:ext uri="{BB962C8B-B14F-4D97-AF65-F5344CB8AC3E}">
        <p14:creationId xmlns:p14="http://schemas.microsoft.com/office/powerpoint/2010/main" val="76809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BPPV</a:t>
            </a:r>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73016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Migrainous vertigo</a:t>
            </a:r>
          </a:p>
        </p:txBody>
      </p:sp>
      <p:sp>
        <p:nvSpPr>
          <p:cNvPr id="4" name="Slide Number Placeholder 3"/>
          <p:cNvSpPr>
            <a:spLocks noGrp="1"/>
          </p:cNvSpPr>
          <p:nvPr>
            <p:ph type="sldNum" sz="quarter" idx="10"/>
          </p:nvPr>
        </p:nvSpPr>
        <p:spPr/>
        <p:txBody>
          <a:bodyPr/>
          <a:lstStyle/>
          <a:p>
            <a:fld id="{D952892D-4333-EF4E-BBD3-49CD0B3E1F59}" type="slidenum">
              <a:rPr lang="en-US" smtClean="0"/>
              <a:t>6</a:t>
            </a:fld>
            <a:endParaRPr lang="en-US"/>
          </a:p>
        </p:txBody>
      </p:sp>
    </p:spTree>
    <p:extLst>
      <p:ext uri="{BB962C8B-B14F-4D97-AF65-F5344CB8AC3E}">
        <p14:creationId xmlns:p14="http://schemas.microsoft.com/office/powerpoint/2010/main" val="63314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Pontine infarct</a:t>
            </a:r>
          </a:p>
          <a:p>
            <a:r>
              <a:rPr lang="en-US" dirty="0"/>
              <a:t>Normal head thrust test</a:t>
            </a:r>
          </a:p>
        </p:txBody>
      </p:sp>
      <p:sp>
        <p:nvSpPr>
          <p:cNvPr id="4" name="Slide Number Placeholder 3"/>
          <p:cNvSpPr>
            <a:spLocks noGrp="1"/>
          </p:cNvSpPr>
          <p:nvPr>
            <p:ph type="sldNum" sz="quarter" idx="10"/>
          </p:nvPr>
        </p:nvSpPr>
        <p:spPr/>
        <p:txBody>
          <a:bodyPr/>
          <a:lstStyle/>
          <a:p>
            <a:fld id="{D952892D-4333-EF4E-BBD3-49CD0B3E1F59}" type="slidenum">
              <a:rPr lang="en-US" smtClean="0"/>
              <a:t>7</a:t>
            </a:fld>
            <a:endParaRPr lang="en-US"/>
          </a:p>
        </p:txBody>
      </p:sp>
    </p:spTree>
    <p:extLst>
      <p:ext uri="{BB962C8B-B14F-4D97-AF65-F5344CB8AC3E}">
        <p14:creationId xmlns:p14="http://schemas.microsoft.com/office/powerpoint/2010/main" val="122957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Vestibular neuritis</a:t>
            </a:r>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122957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7/29/23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7/29/23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7/29/23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7/29/23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1q-VTKPweuk"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tinnitus.org.uk"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wmf"/><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34781"/>
            <a:ext cx="7772400" cy="1552985"/>
          </a:xfrm>
        </p:spPr>
        <p:txBody>
          <a:bodyPr>
            <a:normAutofit/>
          </a:bodyPr>
          <a:lstStyle/>
          <a:p>
            <a:r>
              <a:rPr lang="en-US" sz="7200" b="1" dirty="0"/>
              <a:t>Dizziness</a:t>
            </a:r>
          </a:p>
        </p:txBody>
      </p:sp>
      <p:pic>
        <p:nvPicPr>
          <p:cNvPr id="7" name="Picture 6" descr="dizz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396" y="3087766"/>
            <a:ext cx="3494910" cy="2449125"/>
          </a:xfrm>
          <a:prstGeom prst="rect">
            <a:avLst/>
          </a:prstGeom>
        </p:spPr>
      </p:pic>
    </p:spTree>
    <p:extLst>
      <p:ext uri="{BB962C8B-B14F-4D97-AF65-F5344CB8AC3E}">
        <p14:creationId xmlns:p14="http://schemas.microsoft.com/office/powerpoint/2010/main" val="11271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1" y="274638"/>
            <a:ext cx="8229600" cy="752120"/>
          </a:xfrm>
        </p:spPr>
        <p:txBody>
          <a:bodyPr>
            <a:normAutofit/>
          </a:bodyPr>
          <a:lstStyle/>
          <a:p>
            <a:r>
              <a:rPr lang="en-US" sz="3600" dirty="0"/>
              <a:t>Simplified dizzy tree</a:t>
            </a:r>
          </a:p>
        </p:txBody>
      </p:sp>
      <p:cxnSp>
        <p:nvCxnSpPr>
          <p:cNvPr id="7" name="Straight Connector 6"/>
          <p:cNvCxnSpPr/>
          <p:nvPr/>
        </p:nvCxnSpPr>
        <p:spPr>
          <a:xfrm>
            <a:off x="2283466" y="1418548"/>
            <a:ext cx="45939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466"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63912"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82767" y="1026758"/>
            <a:ext cx="8445" cy="78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63971" y="1829035"/>
            <a:ext cx="1520060" cy="400110"/>
          </a:xfrm>
          <a:prstGeom prst="rect">
            <a:avLst/>
          </a:prstGeom>
          <a:noFill/>
          <a:ln>
            <a:solidFill>
              <a:srgbClr val="4F81BD"/>
            </a:solidFill>
          </a:ln>
        </p:spPr>
        <p:txBody>
          <a:bodyPr wrap="square" rtlCol="0">
            <a:spAutoFit/>
          </a:bodyPr>
          <a:lstStyle/>
          <a:p>
            <a:pPr algn="ctr"/>
            <a:r>
              <a:rPr lang="en-US" sz="2000" dirty="0"/>
              <a:t>Lightheaded</a:t>
            </a:r>
          </a:p>
        </p:txBody>
      </p:sp>
      <p:sp>
        <p:nvSpPr>
          <p:cNvPr id="13" name="TextBox 12"/>
          <p:cNvSpPr txBox="1"/>
          <p:nvPr/>
        </p:nvSpPr>
        <p:spPr>
          <a:xfrm>
            <a:off x="4123583" y="1829035"/>
            <a:ext cx="1221114" cy="400110"/>
          </a:xfrm>
          <a:prstGeom prst="rect">
            <a:avLst/>
          </a:prstGeom>
          <a:noFill/>
          <a:ln>
            <a:solidFill>
              <a:srgbClr val="4F81BD"/>
            </a:solidFill>
          </a:ln>
        </p:spPr>
        <p:txBody>
          <a:bodyPr wrap="square" rtlCol="0">
            <a:spAutoFit/>
          </a:bodyPr>
          <a:lstStyle/>
          <a:p>
            <a:pPr algn="ctr"/>
            <a:r>
              <a:rPr lang="en-US" sz="2000" dirty="0"/>
              <a:t>Vertigo</a:t>
            </a:r>
          </a:p>
        </p:txBody>
      </p:sp>
      <p:sp>
        <p:nvSpPr>
          <p:cNvPr id="14" name="TextBox 13"/>
          <p:cNvSpPr txBox="1"/>
          <p:nvPr/>
        </p:nvSpPr>
        <p:spPr>
          <a:xfrm>
            <a:off x="6404516" y="1810336"/>
            <a:ext cx="1702466" cy="400110"/>
          </a:xfrm>
          <a:prstGeom prst="rect">
            <a:avLst/>
          </a:prstGeom>
          <a:noFill/>
          <a:ln>
            <a:solidFill>
              <a:srgbClr val="4F81BD"/>
            </a:solidFill>
          </a:ln>
        </p:spPr>
        <p:txBody>
          <a:bodyPr wrap="square" rtlCol="0">
            <a:spAutoFit/>
          </a:bodyPr>
          <a:lstStyle/>
          <a:p>
            <a:pPr algn="ctr"/>
            <a:r>
              <a:rPr lang="en-US" sz="2000" dirty="0"/>
              <a:t>Disequilibrium</a:t>
            </a:r>
          </a:p>
        </p:txBody>
      </p:sp>
      <p:sp>
        <p:nvSpPr>
          <p:cNvPr id="17" name="TextBox 16"/>
          <p:cNvSpPr txBox="1"/>
          <p:nvPr/>
        </p:nvSpPr>
        <p:spPr>
          <a:xfrm>
            <a:off x="594511" y="2805914"/>
            <a:ext cx="1290362" cy="646331"/>
          </a:xfrm>
          <a:prstGeom prst="rect">
            <a:avLst/>
          </a:prstGeom>
          <a:noFill/>
          <a:ln>
            <a:solidFill>
              <a:srgbClr val="4F81BD"/>
            </a:solidFill>
          </a:ln>
        </p:spPr>
        <p:txBody>
          <a:bodyPr wrap="square" rtlCol="0">
            <a:spAutoFit/>
          </a:bodyPr>
          <a:lstStyle/>
          <a:p>
            <a:r>
              <a:rPr lang="en-US" sz="2000" dirty="0"/>
              <a:t>Postural</a:t>
            </a:r>
          </a:p>
          <a:p>
            <a:r>
              <a:rPr lang="en-US" sz="1600" dirty="0"/>
              <a:t>1 OH</a:t>
            </a:r>
          </a:p>
        </p:txBody>
      </p:sp>
      <p:cxnSp>
        <p:nvCxnSpPr>
          <p:cNvPr id="19" name="Straight Arrow Connector 18"/>
          <p:cNvCxnSpPr/>
          <p:nvPr/>
        </p:nvCxnSpPr>
        <p:spPr>
          <a:xfrm>
            <a:off x="6890935" y="2210446"/>
            <a:ext cx="0" cy="621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58631" y="2832265"/>
            <a:ext cx="2621258" cy="1323439"/>
          </a:xfrm>
          <a:prstGeom prst="rect">
            <a:avLst/>
          </a:prstGeom>
          <a:noFill/>
          <a:ln>
            <a:solidFill>
              <a:srgbClr val="4F81BD"/>
            </a:solidFill>
          </a:ln>
        </p:spPr>
        <p:txBody>
          <a:bodyPr wrap="square" rtlCol="0">
            <a:spAutoFit/>
          </a:bodyPr>
          <a:lstStyle/>
          <a:p>
            <a:r>
              <a:rPr lang="en-US" sz="1600" dirty="0"/>
              <a:t>1 Uncompensated vestibular disorder</a:t>
            </a:r>
          </a:p>
          <a:p>
            <a:r>
              <a:rPr lang="en-US" sz="1600" dirty="0"/>
              <a:t>2 BPPV</a:t>
            </a:r>
          </a:p>
          <a:p>
            <a:r>
              <a:rPr lang="en-US" sz="1600" dirty="0"/>
              <a:t>3 MFDE</a:t>
            </a:r>
          </a:p>
          <a:p>
            <a:r>
              <a:rPr lang="en-US" sz="1600" dirty="0"/>
              <a:t>4 Neurological disorders</a:t>
            </a:r>
          </a:p>
        </p:txBody>
      </p:sp>
      <p:cxnSp>
        <p:nvCxnSpPr>
          <p:cNvPr id="24" name="Straight Connector 23"/>
          <p:cNvCxnSpPr/>
          <p:nvPr/>
        </p:nvCxnSpPr>
        <p:spPr>
          <a:xfrm>
            <a:off x="4891212" y="2229145"/>
            <a:ext cx="0" cy="2099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6072" y="4328379"/>
            <a:ext cx="24691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86072"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5267"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511" y="4976858"/>
            <a:ext cx="3723245" cy="892552"/>
          </a:xfrm>
          <a:prstGeom prst="rect">
            <a:avLst/>
          </a:prstGeom>
          <a:noFill/>
          <a:ln>
            <a:solidFill>
              <a:srgbClr val="4F81BD"/>
            </a:solidFill>
          </a:ln>
        </p:spPr>
        <p:txBody>
          <a:bodyPr wrap="square" rtlCol="0">
            <a:spAutoFit/>
          </a:bodyPr>
          <a:lstStyle/>
          <a:p>
            <a:r>
              <a:rPr lang="en-US" sz="2000" dirty="0"/>
              <a:t>Single attack of prolonged vertigo</a:t>
            </a:r>
          </a:p>
          <a:p>
            <a:r>
              <a:rPr lang="en-US" sz="1600" dirty="0"/>
              <a:t>1 Vestibular neuritis</a:t>
            </a:r>
          </a:p>
          <a:p>
            <a:r>
              <a:rPr lang="en-US" sz="1600" dirty="0"/>
              <a:t>2 Stroke</a:t>
            </a:r>
          </a:p>
        </p:txBody>
      </p:sp>
      <p:sp>
        <p:nvSpPr>
          <p:cNvPr id="34" name="TextBox 33"/>
          <p:cNvSpPr txBox="1"/>
          <p:nvPr/>
        </p:nvSpPr>
        <p:spPr>
          <a:xfrm>
            <a:off x="4756096" y="4976858"/>
            <a:ext cx="2161862" cy="1138773"/>
          </a:xfrm>
          <a:prstGeom prst="rect">
            <a:avLst/>
          </a:prstGeom>
          <a:noFill/>
          <a:ln>
            <a:solidFill>
              <a:srgbClr val="4F81BD"/>
            </a:solidFill>
          </a:ln>
        </p:spPr>
        <p:txBody>
          <a:bodyPr wrap="square" rtlCol="0">
            <a:spAutoFit/>
          </a:bodyPr>
          <a:lstStyle/>
          <a:p>
            <a:r>
              <a:rPr lang="en-US" sz="2000" dirty="0"/>
              <a:t>Recurrent attacks</a:t>
            </a:r>
          </a:p>
          <a:p>
            <a:r>
              <a:rPr lang="en-US" sz="1600" dirty="0"/>
              <a:t>1 BPPV</a:t>
            </a:r>
          </a:p>
          <a:p>
            <a:r>
              <a:rPr lang="en-US" sz="1600" dirty="0"/>
              <a:t>2 Migraine</a:t>
            </a:r>
          </a:p>
          <a:p>
            <a:r>
              <a:rPr lang="en-US" sz="1600" dirty="0"/>
              <a:t>3 Meniere’s</a:t>
            </a:r>
          </a:p>
        </p:txBody>
      </p:sp>
      <p:cxnSp>
        <p:nvCxnSpPr>
          <p:cNvPr id="53" name="Straight Connector 52"/>
          <p:cNvCxnSpPr/>
          <p:nvPr/>
        </p:nvCxnSpPr>
        <p:spPr>
          <a:xfrm>
            <a:off x="2269954" y="2229145"/>
            <a:ext cx="1" cy="310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02536" y="2553385"/>
            <a:ext cx="154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16048" y="2544035"/>
            <a:ext cx="0" cy="26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742862" y="2539875"/>
            <a:ext cx="3772" cy="266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175372" y="2805544"/>
            <a:ext cx="2396627" cy="892552"/>
          </a:xfrm>
          <a:prstGeom prst="rect">
            <a:avLst/>
          </a:prstGeom>
          <a:noFill/>
          <a:ln>
            <a:solidFill>
              <a:srgbClr val="4F81BD"/>
            </a:solidFill>
          </a:ln>
        </p:spPr>
        <p:txBody>
          <a:bodyPr wrap="square" rtlCol="0">
            <a:spAutoFit/>
          </a:bodyPr>
          <a:lstStyle/>
          <a:p>
            <a:r>
              <a:rPr lang="en-US" sz="2000" dirty="0"/>
              <a:t>Unrelated to posture</a:t>
            </a:r>
          </a:p>
          <a:p>
            <a:r>
              <a:rPr lang="en-US" sz="1600" dirty="0"/>
              <a:t>1 Cardiac</a:t>
            </a:r>
          </a:p>
          <a:p>
            <a:r>
              <a:rPr lang="en-US" sz="1600" dirty="0"/>
              <a:t>2 Anxiety or stress</a:t>
            </a:r>
          </a:p>
        </p:txBody>
      </p:sp>
    </p:spTree>
    <p:extLst>
      <p:ext uri="{BB962C8B-B14F-4D97-AF65-F5344CB8AC3E}">
        <p14:creationId xmlns:p14="http://schemas.microsoft.com/office/powerpoint/2010/main" val="18374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31" grpId="0" animBg="1"/>
      <p:bldP spid="34"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51094" y="1024353"/>
            <a:ext cx="5301347" cy="4417789"/>
          </a:xfrm>
          <a:prstGeom prst="rect">
            <a:avLst/>
          </a:prstGeom>
        </p:spPr>
      </p:pic>
    </p:spTree>
    <p:extLst>
      <p:ext uri="{BB962C8B-B14F-4D97-AF65-F5344CB8AC3E}">
        <p14:creationId xmlns:p14="http://schemas.microsoft.com/office/powerpoint/2010/main" val="272070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9670"/>
          </a:xfrm>
        </p:spPr>
        <p:txBody>
          <a:bodyPr/>
          <a:lstStyle/>
          <a:p>
            <a:r>
              <a:rPr lang="en-US" dirty="0"/>
              <a:t>Facts n figures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2526626"/>
              </p:ext>
            </p:extLst>
          </p:nvPr>
        </p:nvGraphicFramePr>
        <p:xfrm>
          <a:off x="1484084" y="1242918"/>
          <a:ext cx="6082685" cy="44246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96788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0840">
                <a:tc gridSpan="3">
                  <a:txBody>
                    <a:bodyPr/>
                    <a:lstStyle/>
                    <a:p>
                      <a:r>
                        <a:rPr lang="en-US" dirty="0"/>
                        <a:t>Causes of acute and recurrent vertigo</a:t>
                      </a: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sz="1600" dirty="0"/>
                    </a:p>
                  </a:txBody>
                  <a:tcPr/>
                </a:tc>
                <a:tc>
                  <a:txBody>
                    <a:bodyPr/>
                    <a:lstStyle/>
                    <a:p>
                      <a:r>
                        <a:rPr lang="en-US" sz="1600" dirty="0">
                          <a:solidFill>
                            <a:srgbClr val="1F497D"/>
                          </a:solidFill>
                        </a:rPr>
                        <a:t>% of all vertigo</a:t>
                      </a:r>
                      <a:r>
                        <a:rPr lang="en-US" sz="1600" baseline="0" dirty="0">
                          <a:solidFill>
                            <a:srgbClr val="1F497D"/>
                          </a:solidFill>
                        </a:rPr>
                        <a:t> in primary care</a:t>
                      </a:r>
                      <a:endParaRPr lang="en-US" sz="1600" dirty="0">
                        <a:solidFill>
                          <a:srgbClr val="1F497D"/>
                        </a:solidFill>
                      </a:endParaRPr>
                    </a:p>
                  </a:txBody>
                  <a:tcPr/>
                </a:tc>
                <a:tc>
                  <a:txBody>
                    <a:bodyPr/>
                    <a:lstStyle/>
                    <a:p>
                      <a:r>
                        <a:rPr lang="en-US" sz="1600" dirty="0">
                          <a:solidFill>
                            <a:srgbClr val="1F497D"/>
                          </a:solidFill>
                        </a:rPr>
                        <a:t>%</a:t>
                      </a:r>
                      <a:r>
                        <a:rPr lang="en-US" sz="1600" baseline="0" dirty="0">
                          <a:solidFill>
                            <a:srgbClr val="1F497D"/>
                          </a:solidFill>
                        </a:rPr>
                        <a:t> of all vertigo in specialist clinics</a:t>
                      </a:r>
                      <a:endParaRPr lang="en-US" sz="1600" dirty="0">
                        <a:solidFill>
                          <a:srgbClr val="1F497D"/>
                        </a:solidFill>
                      </a:endParaRPr>
                    </a:p>
                  </a:txBody>
                  <a:tcPr/>
                </a:tc>
                <a:extLst>
                  <a:ext uri="{0D108BD9-81ED-4DB2-BD59-A6C34878D82A}">
                    <a16:rowId xmlns:a16="http://schemas.microsoft.com/office/drawing/2014/main" val="10001"/>
                  </a:ext>
                </a:extLst>
              </a:tr>
              <a:tr h="370840">
                <a:tc>
                  <a:txBody>
                    <a:bodyPr/>
                    <a:lstStyle/>
                    <a:p>
                      <a:r>
                        <a:rPr lang="en-US" sz="1600" dirty="0"/>
                        <a:t>BPPV</a:t>
                      </a:r>
                    </a:p>
                    <a:p>
                      <a:r>
                        <a:rPr lang="en-US" sz="1600" dirty="0">
                          <a:solidFill>
                            <a:schemeClr val="tx1">
                              <a:lumMod val="50000"/>
                              <a:lumOff val="50000"/>
                            </a:schemeClr>
                          </a:solidFill>
                        </a:rPr>
                        <a:t>(common)</a:t>
                      </a:r>
                    </a:p>
                  </a:txBody>
                  <a:tcPr/>
                </a:tc>
                <a:tc>
                  <a:txBody>
                    <a:bodyPr/>
                    <a:lstStyle/>
                    <a:p>
                      <a:r>
                        <a:rPr lang="en-US" sz="1600" dirty="0"/>
                        <a:t>40%</a:t>
                      </a:r>
                    </a:p>
                  </a:txBody>
                  <a:tcPr/>
                </a:tc>
                <a:tc>
                  <a:txBody>
                    <a:bodyPr/>
                    <a:lstStyle/>
                    <a:p>
                      <a:r>
                        <a:rPr lang="en-US" sz="1600" dirty="0"/>
                        <a:t>10-27%</a:t>
                      </a:r>
                    </a:p>
                  </a:txBody>
                  <a:tcPr/>
                </a:tc>
                <a:extLst>
                  <a:ext uri="{0D108BD9-81ED-4DB2-BD59-A6C34878D82A}">
                    <a16:rowId xmlns:a16="http://schemas.microsoft.com/office/drawing/2014/main" val="10002"/>
                  </a:ext>
                </a:extLst>
              </a:tr>
              <a:tr h="370840">
                <a:tc>
                  <a:txBody>
                    <a:bodyPr/>
                    <a:lstStyle/>
                    <a:p>
                      <a:r>
                        <a:rPr lang="en-US" sz="1600" dirty="0"/>
                        <a:t>Vestibular neuritis</a:t>
                      </a:r>
                    </a:p>
                    <a:p>
                      <a:r>
                        <a:rPr lang="en-US" sz="1600" dirty="0">
                          <a:solidFill>
                            <a:srgbClr val="7F7F7F"/>
                          </a:solidFill>
                        </a:rPr>
                        <a:t>(common)</a:t>
                      </a:r>
                    </a:p>
                  </a:txBody>
                  <a:tcPr/>
                </a:tc>
                <a:tc>
                  <a:txBody>
                    <a:bodyPr/>
                    <a:lstStyle/>
                    <a:p>
                      <a:r>
                        <a:rPr lang="en-US" sz="1600" dirty="0"/>
                        <a:t>40%</a:t>
                      </a:r>
                    </a:p>
                  </a:txBody>
                  <a:tcPr/>
                </a:tc>
                <a:tc>
                  <a:txBody>
                    <a:bodyPr/>
                    <a:lstStyle/>
                    <a:p>
                      <a:r>
                        <a:rPr lang="en-US" sz="1600" dirty="0"/>
                        <a:t>10-44%</a:t>
                      </a:r>
                    </a:p>
                  </a:txBody>
                  <a:tcPr/>
                </a:tc>
                <a:extLst>
                  <a:ext uri="{0D108BD9-81ED-4DB2-BD59-A6C34878D82A}">
                    <a16:rowId xmlns:a16="http://schemas.microsoft.com/office/drawing/2014/main" val="10003"/>
                  </a:ext>
                </a:extLst>
              </a:tr>
              <a:tr h="370840">
                <a:tc>
                  <a:txBody>
                    <a:bodyPr/>
                    <a:lstStyle/>
                    <a:p>
                      <a:r>
                        <a:rPr lang="en-US" sz="1600" dirty="0"/>
                        <a:t>Migraine</a:t>
                      </a:r>
                    </a:p>
                    <a:p>
                      <a:r>
                        <a:rPr lang="en-US" sz="1600" dirty="0">
                          <a:solidFill>
                            <a:srgbClr val="7F7F7F"/>
                          </a:solidFill>
                        </a:rPr>
                        <a:t>(probably common)</a:t>
                      </a:r>
                    </a:p>
                  </a:txBody>
                  <a:tcPr/>
                </a:tc>
                <a:tc>
                  <a:txBody>
                    <a:bodyPr/>
                    <a:lstStyle/>
                    <a:p>
                      <a:r>
                        <a:rPr lang="en-US" sz="1600" dirty="0"/>
                        <a:t>14%</a:t>
                      </a:r>
                    </a:p>
                  </a:txBody>
                  <a:tcPr/>
                </a:tc>
                <a:tc>
                  <a:txBody>
                    <a:bodyPr/>
                    <a:lstStyle/>
                    <a:p>
                      <a:r>
                        <a:rPr lang="en-US" sz="1600" dirty="0"/>
                        <a:t>7-10%</a:t>
                      </a:r>
                    </a:p>
                  </a:txBody>
                  <a:tcPr/>
                </a:tc>
                <a:extLst>
                  <a:ext uri="{0D108BD9-81ED-4DB2-BD59-A6C34878D82A}">
                    <a16:rowId xmlns:a16="http://schemas.microsoft.com/office/drawing/2014/main" val="10004"/>
                  </a:ext>
                </a:extLst>
              </a:tr>
              <a:tr h="370840">
                <a:tc>
                  <a:txBody>
                    <a:bodyPr/>
                    <a:lstStyle/>
                    <a:p>
                      <a:r>
                        <a:rPr lang="en-US" sz="1600" dirty="0"/>
                        <a:t>Meniere’s</a:t>
                      </a:r>
                    </a:p>
                    <a:p>
                      <a:r>
                        <a:rPr lang="en-US" sz="1600" dirty="0">
                          <a:solidFill>
                            <a:srgbClr val="7F7F7F"/>
                          </a:solidFill>
                        </a:rPr>
                        <a:t>(uncommon)</a:t>
                      </a:r>
                    </a:p>
                  </a:txBody>
                  <a:tcPr/>
                </a:tc>
                <a:tc>
                  <a:txBody>
                    <a:bodyPr/>
                    <a:lstStyle/>
                    <a:p>
                      <a:r>
                        <a:rPr lang="en-US" sz="1600" dirty="0"/>
                        <a:t>Debatable</a:t>
                      </a:r>
                    </a:p>
                  </a:txBody>
                  <a:tcPr/>
                </a:tc>
                <a:tc>
                  <a:txBody>
                    <a:bodyPr/>
                    <a:lstStyle/>
                    <a:p>
                      <a:r>
                        <a:rPr lang="en-US" sz="1600" dirty="0"/>
                        <a:t>3-11%</a:t>
                      </a:r>
                    </a:p>
                  </a:txBody>
                  <a:tcPr/>
                </a:tc>
                <a:extLst>
                  <a:ext uri="{0D108BD9-81ED-4DB2-BD59-A6C34878D82A}">
                    <a16:rowId xmlns:a16="http://schemas.microsoft.com/office/drawing/2014/main" val="10005"/>
                  </a:ext>
                </a:extLst>
              </a:tr>
              <a:tr h="370840">
                <a:tc>
                  <a:txBody>
                    <a:bodyPr/>
                    <a:lstStyle/>
                    <a:p>
                      <a:r>
                        <a:rPr lang="en-US" sz="1600" dirty="0"/>
                        <a:t>Stroke</a:t>
                      </a:r>
                    </a:p>
                    <a:p>
                      <a:r>
                        <a:rPr lang="en-US" sz="1600" dirty="0">
                          <a:solidFill>
                            <a:srgbClr val="7F7F7F"/>
                          </a:solidFill>
                        </a:rPr>
                        <a:t>(uncommon)</a:t>
                      </a:r>
                    </a:p>
                  </a:txBody>
                  <a:tcPr/>
                </a:tc>
                <a:tc>
                  <a:txBody>
                    <a:bodyPr/>
                    <a:lstStyle/>
                    <a:p>
                      <a:r>
                        <a:rPr lang="en-US" sz="1600" dirty="0"/>
                        <a:t>Not available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Not available</a:t>
                      </a:r>
                    </a:p>
                  </a:txBody>
                  <a:tcPr/>
                </a:tc>
                <a:extLst>
                  <a:ext uri="{0D108BD9-81ED-4DB2-BD59-A6C34878D82A}">
                    <a16:rowId xmlns:a16="http://schemas.microsoft.com/office/drawing/2014/main" val="10006"/>
                  </a:ext>
                </a:extLst>
              </a:tr>
              <a:tr h="370840">
                <a:tc>
                  <a:txBody>
                    <a:bodyPr/>
                    <a:lstStyle/>
                    <a:p>
                      <a:r>
                        <a:rPr lang="en-US" sz="1600" dirty="0"/>
                        <a:t>Cerebello-pontine tumours </a:t>
                      </a:r>
                      <a:r>
                        <a:rPr lang="en-US" sz="1600" dirty="0">
                          <a:solidFill>
                            <a:srgbClr val="7F7F7F"/>
                          </a:solidFill>
                        </a:rPr>
                        <a:t>(rare)</a:t>
                      </a:r>
                    </a:p>
                  </a:txBody>
                  <a:tcPr/>
                </a:tc>
                <a:tc>
                  <a:txBody>
                    <a:bodyPr/>
                    <a:lstStyle/>
                    <a:p>
                      <a:r>
                        <a:rPr lang="en-US" sz="1600" dirty="0"/>
                        <a:t>Not available</a:t>
                      </a:r>
                    </a:p>
                  </a:txBody>
                  <a:tcPr/>
                </a:tc>
                <a:tc>
                  <a:txBody>
                    <a:bodyPr/>
                    <a:lstStyle/>
                    <a:p>
                      <a:r>
                        <a:rPr lang="en-US" sz="1600" dirty="0"/>
                        <a:t>&lt;1%</a:t>
                      </a: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1484084" y="5804009"/>
            <a:ext cx="5201728" cy="307777"/>
          </a:xfrm>
          <a:prstGeom prst="rect">
            <a:avLst/>
          </a:prstGeom>
          <a:noFill/>
        </p:spPr>
        <p:txBody>
          <a:bodyPr wrap="square" rtlCol="0">
            <a:spAutoFit/>
          </a:bodyPr>
          <a:lstStyle/>
          <a:p>
            <a:r>
              <a:rPr lang="en-US" sz="1400" dirty="0"/>
              <a:t>Barraclough K and Bronstein A. Vertigo. </a:t>
            </a:r>
            <a:r>
              <a:rPr lang="en-US" sz="1400" i="1" dirty="0"/>
              <a:t>BMJ</a:t>
            </a:r>
            <a:r>
              <a:rPr lang="en-US" sz="1400" dirty="0"/>
              <a:t> 2009; 339: 749-52</a:t>
            </a:r>
          </a:p>
        </p:txBody>
      </p:sp>
    </p:spTree>
    <p:extLst>
      <p:ext uri="{BB962C8B-B14F-4D97-AF65-F5344CB8AC3E}">
        <p14:creationId xmlns:p14="http://schemas.microsoft.com/office/powerpoint/2010/main" val="5943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n figures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379677"/>
              </p:ext>
            </p:extLst>
          </p:nvPr>
        </p:nvGraphicFramePr>
        <p:xfrm>
          <a:off x="457200" y="1951459"/>
          <a:ext cx="8229600" cy="247903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r>
                        <a:rPr lang="en-US" dirty="0"/>
                        <a:t>Diagnosis of vertigo in the Emergency Department (by neuro-otologists)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solidFill>
                            <a:srgbClr val="1F497D"/>
                          </a:solidFill>
                        </a:rPr>
                        <a:t>Diagnosis</a:t>
                      </a:r>
                    </a:p>
                  </a:txBody>
                  <a:tcPr/>
                </a:tc>
                <a:tc>
                  <a:txBody>
                    <a:bodyPr/>
                    <a:lstStyle/>
                    <a:p>
                      <a:r>
                        <a:rPr lang="en-US" dirty="0">
                          <a:solidFill>
                            <a:srgbClr val="1F497D"/>
                          </a:solidFill>
                        </a:rPr>
                        <a:t>% of cases</a:t>
                      </a:r>
                    </a:p>
                  </a:txBody>
                  <a:tcPr/>
                </a:tc>
                <a:extLst>
                  <a:ext uri="{0D108BD9-81ED-4DB2-BD59-A6C34878D82A}">
                    <a16:rowId xmlns:a16="http://schemas.microsoft.com/office/drawing/2014/main" val="10001"/>
                  </a:ext>
                </a:extLst>
              </a:tr>
              <a:tr h="370840">
                <a:tc>
                  <a:txBody>
                    <a:bodyPr/>
                    <a:lstStyle/>
                    <a:p>
                      <a:r>
                        <a:rPr lang="en-US" dirty="0"/>
                        <a:t>BPPV</a:t>
                      </a:r>
                    </a:p>
                    <a:p>
                      <a:r>
                        <a:rPr lang="en-US" dirty="0"/>
                        <a:t>Vestibular neuritis</a:t>
                      </a:r>
                    </a:p>
                    <a:p>
                      <a:r>
                        <a:rPr lang="en-US" dirty="0"/>
                        <a:t>Migrainous vertigo</a:t>
                      </a:r>
                    </a:p>
                    <a:p>
                      <a:r>
                        <a:rPr lang="en-US" dirty="0"/>
                        <a:t>Anxiety</a:t>
                      </a:r>
                    </a:p>
                    <a:p>
                      <a:r>
                        <a:rPr lang="en-US" dirty="0"/>
                        <a:t>Stroke</a:t>
                      </a:r>
                    </a:p>
                    <a:p>
                      <a:r>
                        <a:rPr lang="en-US" dirty="0"/>
                        <a:t>Pre-syncope</a:t>
                      </a:r>
                    </a:p>
                  </a:txBody>
                  <a:tcPr/>
                </a:tc>
                <a:tc>
                  <a:txBody>
                    <a:bodyPr/>
                    <a:lstStyle/>
                    <a:p>
                      <a:r>
                        <a:rPr lang="en-US" dirty="0"/>
                        <a:t>31</a:t>
                      </a:r>
                    </a:p>
                    <a:p>
                      <a:r>
                        <a:rPr lang="en-US" dirty="0"/>
                        <a:t>28</a:t>
                      </a:r>
                    </a:p>
                    <a:p>
                      <a:r>
                        <a:rPr lang="en-US" dirty="0"/>
                        <a:t>12</a:t>
                      </a:r>
                    </a:p>
                    <a:p>
                      <a:r>
                        <a:rPr lang="en-US" dirty="0"/>
                        <a:t>11</a:t>
                      </a:r>
                    </a:p>
                    <a:p>
                      <a:r>
                        <a:rPr lang="en-US" dirty="0"/>
                        <a:t>4</a:t>
                      </a:r>
                    </a:p>
                    <a:p>
                      <a:r>
                        <a:rPr lang="en-US" dirty="0"/>
                        <a:t>4</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457201" y="4737169"/>
            <a:ext cx="8229600" cy="584776"/>
          </a:xfrm>
          <a:prstGeom prst="rect">
            <a:avLst/>
          </a:prstGeom>
          <a:noFill/>
        </p:spPr>
        <p:txBody>
          <a:bodyPr wrap="square" rtlCol="0">
            <a:spAutoFit/>
          </a:bodyPr>
          <a:lstStyle/>
          <a:p>
            <a:r>
              <a:rPr lang="en-US" sz="1600" dirty="0" err="1"/>
              <a:t>Cutfield</a:t>
            </a:r>
            <a:r>
              <a:rPr lang="en-US" sz="1600" dirty="0"/>
              <a:t> NJ, </a:t>
            </a:r>
            <a:r>
              <a:rPr lang="en-US" sz="1600" dirty="0" err="1"/>
              <a:t>Seemungal</a:t>
            </a:r>
            <a:r>
              <a:rPr lang="en-US" sz="1600" dirty="0"/>
              <a:t> BM, Millington H, Bronstein AM. Diagnosis of acute vertigo in the Emergency Department. </a:t>
            </a:r>
            <a:r>
              <a:rPr lang="en-US" sz="1600" i="1" dirty="0" err="1"/>
              <a:t>Emerg</a:t>
            </a:r>
            <a:r>
              <a:rPr lang="en-US" sz="1600" i="1" dirty="0"/>
              <a:t> Med J </a:t>
            </a:r>
            <a:r>
              <a:rPr lang="en-US" sz="1600" dirty="0"/>
              <a:t>2011; 28: 538-9</a:t>
            </a:r>
          </a:p>
        </p:txBody>
      </p:sp>
    </p:spTree>
    <p:extLst>
      <p:ext uri="{BB962C8B-B14F-4D97-AF65-F5344CB8AC3E}">
        <p14:creationId xmlns:p14="http://schemas.microsoft.com/office/powerpoint/2010/main" val="114606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common is dizziness in older people?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91793872"/>
              </p:ext>
            </p:extLst>
          </p:nvPr>
        </p:nvGraphicFramePr>
        <p:xfrm>
          <a:off x="1283604" y="1422828"/>
          <a:ext cx="7026052" cy="391187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27547" y="1783316"/>
            <a:ext cx="461665" cy="2836185"/>
          </a:xfrm>
          <a:prstGeom prst="rect">
            <a:avLst/>
          </a:prstGeom>
          <a:noFill/>
        </p:spPr>
        <p:txBody>
          <a:bodyPr vert="vert270" wrap="square" rtlCol="0">
            <a:spAutoFit/>
          </a:bodyPr>
          <a:lstStyle/>
          <a:p>
            <a:r>
              <a:rPr lang="en-US" dirty="0">
                <a:solidFill>
                  <a:srgbClr val="1F497D"/>
                </a:solidFill>
              </a:rPr>
              <a:t>Prevalence per 1000 people</a:t>
            </a:r>
          </a:p>
        </p:txBody>
      </p:sp>
      <p:sp>
        <p:nvSpPr>
          <p:cNvPr id="10" name="TextBox 9"/>
          <p:cNvSpPr txBox="1"/>
          <p:nvPr/>
        </p:nvSpPr>
        <p:spPr>
          <a:xfrm>
            <a:off x="1026884" y="5442778"/>
            <a:ext cx="7282772" cy="584776"/>
          </a:xfrm>
          <a:prstGeom prst="rect">
            <a:avLst/>
          </a:prstGeom>
          <a:noFill/>
        </p:spPr>
        <p:txBody>
          <a:bodyPr wrap="square" rtlCol="0">
            <a:spAutoFit/>
          </a:bodyPr>
          <a:lstStyle/>
          <a:p>
            <a:r>
              <a:rPr lang="en-US" sz="1600" dirty="0"/>
              <a:t>Marsingh et al. Dizziness reported by elderly patients in family practice: prevalence, incidence, and clinical characteristics. </a:t>
            </a:r>
            <a:r>
              <a:rPr lang="en-US" sz="1600" i="1" dirty="0"/>
              <a:t>BMC Family Practice </a:t>
            </a:r>
            <a:r>
              <a:rPr lang="en-US" sz="1600" dirty="0"/>
              <a:t>2010; 11:2</a:t>
            </a:r>
          </a:p>
        </p:txBody>
      </p:sp>
    </p:spTree>
    <p:extLst>
      <p:ext uri="{BB962C8B-B14F-4D97-AF65-F5344CB8AC3E}">
        <p14:creationId xmlns:p14="http://schemas.microsoft.com/office/powerpoint/2010/main" val="73881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Mini-tutorial: eye movements </a:t>
            </a:r>
            <a:br>
              <a:rPr lang="en-US" dirty="0"/>
            </a:br>
            <a:r>
              <a:rPr lang="en-US" dirty="0"/>
              <a:t>in vertigo</a:t>
            </a:r>
          </a:p>
        </p:txBody>
      </p:sp>
      <p:sp>
        <p:nvSpPr>
          <p:cNvPr id="3" name="Subtitle 2"/>
          <p:cNvSpPr>
            <a:spLocks noGrp="1"/>
          </p:cNvSpPr>
          <p:nvPr>
            <p:ph type="subTitle" idx="1"/>
          </p:nvPr>
        </p:nvSpPr>
        <p:spPr>
          <a:xfrm>
            <a:off x="1263506" y="3886200"/>
            <a:ext cx="6627289" cy="1126000"/>
          </a:xfrm>
        </p:spPr>
        <p:txBody>
          <a:bodyPr>
            <a:normAutofit/>
          </a:bodyPr>
          <a:lstStyle/>
          <a:p>
            <a:r>
              <a:rPr lang="en-US" sz="2800" dirty="0"/>
              <a:t>Standard neurological and ENT examination is often negative in dizzy patients</a:t>
            </a:r>
          </a:p>
        </p:txBody>
      </p:sp>
    </p:spTree>
    <p:extLst>
      <p:ext uri="{BB962C8B-B14F-4D97-AF65-F5344CB8AC3E}">
        <p14:creationId xmlns:p14="http://schemas.microsoft.com/office/powerpoint/2010/main" val="109156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748"/>
            <a:ext cx="8229600" cy="890749"/>
          </a:xfrm>
        </p:spPr>
        <p:txBody>
          <a:bodyPr>
            <a:normAutofit/>
          </a:bodyPr>
          <a:lstStyle/>
          <a:p>
            <a:r>
              <a:rPr lang="en-US" sz="3600" dirty="0"/>
              <a:t>Examination of eye movements: look for</a:t>
            </a:r>
          </a:p>
        </p:txBody>
      </p:sp>
      <p:sp>
        <p:nvSpPr>
          <p:cNvPr id="3" name="Content Placeholder 2"/>
          <p:cNvSpPr>
            <a:spLocks noGrp="1"/>
          </p:cNvSpPr>
          <p:nvPr>
            <p:ph idx="1"/>
          </p:nvPr>
        </p:nvSpPr>
        <p:spPr>
          <a:xfrm>
            <a:off x="457200" y="1323068"/>
            <a:ext cx="8229600" cy="4803096"/>
          </a:xfrm>
        </p:spPr>
        <p:txBody>
          <a:bodyPr>
            <a:normAutofit fontScale="92500" lnSpcReduction="10000"/>
          </a:bodyPr>
          <a:lstStyle/>
          <a:p>
            <a:pPr marL="457200" indent="-457200">
              <a:buFont typeface="+mj-lt"/>
              <a:buAutoNum type="arabicPeriod"/>
            </a:pPr>
            <a:r>
              <a:rPr lang="en-US" sz="2400" dirty="0"/>
              <a:t>Primary gaze / spontaneous nystagmus</a:t>
            </a:r>
          </a:p>
          <a:p>
            <a:pPr lvl="1"/>
            <a:r>
              <a:rPr lang="en-GB" sz="2000" dirty="0"/>
              <a:t>Ask patient to fix gaze on a clearly visible object ahead</a:t>
            </a:r>
            <a:endParaRPr lang="en-US" sz="2000" dirty="0"/>
          </a:p>
          <a:p>
            <a:pPr marL="457200" indent="-457200">
              <a:buFont typeface="+mj-lt"/>
              <a:buAutoNum type="arabicPeriod"/>
            </a:pPr>
            <a:r>
              <a:rPr lang="en-US" sz="2400" dirty="0"/>
              <a:t>Gaze-evoked nystagmus</a:t>
            </a:r>
          </a:p>
          <a:p>
            <a:pPr lvl="1"/>
            <a:r>
              <a:rPr lang="en-GB" sz="2000" dirty="0"/>
              <a:t>Take a fixation target (eg your pen) 30 degrees to the right, left, up and down, at an average fixation distance of 30cm* </a:t>
            </a:r>
            <a:endParaRPr lang="en-US" sz="2000" dirty="0"/>
          </a:p>
          <a:p>
            <a:pPr marL="457200" indent="-457200">
              <a:buFont typeface="+mj-lt"/>
              <a:buAutoNum type="arabicPeriod"/>
            </a:pPr>
            <a:r>
              <a:rPr lang="en-US" sz="2400" dirty="0"/>
              <a:t>Pursuit</a:t>
            </a:r>
          </a:p>
          <a:p>
            <a:pPr lvl="1"/>
            <a:r>
              <a:rPr lang="en-US" sz="2000" dirty="0"/>
              <a:t>Repeat the above and look for jerky eye movements. Saccadic (jerky) pursuit indicates a central lesion but is a normal finding in old age</a:t>
            </a:r>
            <a:endParaRPr lang="en-US" sz="2400" dirty="0"/>
          </a:p>
          <a:p>
            <a:pPr marL="457200" indent="-457200">
              <a:buFont typeface="+mj-lt"/>
              <a:buAutoNum type="arabicPeriod"/>
            </a:pPr>
            <a:r>
              <a:rPr lang="en-US" sz="2400" dirty="0"/>
              <a:t>A normal or abnormal head-thrust test</a:t>
            </a:r>
          </a:p>
          <a:p>
            <a:pPr lvl="1"/>
            <a:r>
              <a:rPr lang="en-US" sz="2000" dirty="0"/>
              <a:t>Ask patient to fix gaze on your nose, or an object just behind you, and keep their eyes on the target while you move their head briskly 30 degrees to the right, then left</a:t>
            </a:r>
          </a:p>
          <a:p>
            <a:pPr marL="457200" indent="-457200">
              <a:buFont typeface="+mj-lt"/>
              <a:buAutoNum type="arabicPeriod"/>
            </a:pPr>
            <a:r>
              <a:rPr lang="en-US" sz="2400" dirty="0"/>
              <a:t>(Positional </a:t>
            </a:r>
            <a:r>
              <a:rPr lang="en-US" sz="2400" dirty="0" err="1"/>
              <a:t>nystagmus</a:t>
            </a:r>
            <a:r>
              <a:rPr lang="en-US" sz="2400" dirty="0"/>
              <a:t>)</a:t>
            </a:r>
          </a:p>
          <a:p>
            <a:pPr lvl="1"/>
            <a:r>
              <a:rPr lang="en-US" sz="2000" dirty="0"/>
              <a:t>Observe for any </a:t>
            </a:r>
            <a:r>
              <a:rPr lang="en-US" sz="2000" u="sng" dirty="0"/>
              <a:t>and what type</a:t>
            </a:r>
            <a:r>
              <a:rPr lang="en-US" sz="2000" dirty="0"/>
              <a:t> of nystagmus during a Hallpike Manoeuvre </a:t>
            </a:r>
          </a:p>
          <a:p>
            <a:pPr marL="457200" indent="-457200">
              <a:buFont typeface="+mj-lt"/>
              <a:buAutoNum type="arabicPeriod"/>
            </a:pPr>
            <a:endParaRPr lang="en-US" sz="2400" dirty="0"/>
          </a:p>
          <a:p>
            <a:pPr marL="0" indent="0">
              <a:buNone/>
            </a:pPr>
            <a:endParaRPr lang="en-US" sz="2400" dirty="0"/>
          </a:p>
        </p:txBody>
      </p:sp>
    </p:spTree>
    <p:extLst>
      <p:ext uri="{BB962C8B-B14F-4D97-AF65-F5344CB8AC3E}">
        <p14:creationId xmlns:p14="http://schemas.microsoft.com/office/powerpoint/2010/main" val="1122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Peripheral </a:t>
            </a:r>
            <a:r>
              <a:rPr lang="en-GB" dirty="0" err="1"/>
              <a:t>vs</a:t>
            </a:r>
            <a:r>
              <a:rPr lang="en-GB" dirty="0"/>
              <a:t> central nystagmus</a:t>
            </a:r>
          </a:p>
        </p:txBody>
      </p:sp>
      <p:sp>
        <p:nvSpPr>
          <p:cNvPr id="3" name="Content Placeholder 2"/>
          <p:cNvSpPr>
            <a:spLocks noGrp="1"/>
          </p:cNvSpPr>
          <p:nvPr>
            <p:ph sz="half" idx="1"/>
          </p:nvPr>
        </p:nvSpPr>
        <p:spPr>
          <a:xfrm>
            <a:off x="457200" y="1465416"/>
            <a:ext cx="4038600" cy="4525963"/>
          </a:xfrm>
        </p:spPr>
        <p:txBody>
          <a:bodyPr>
            <a:normAutofit fontScale="92500" lnSpcReduction="10000"/>
          </a:bodyPr>
          <a:lstStyle/>
          <a:p>
            <a:r>
              <a:rPr lang="en-GB" dirty="0"/>
              <a:t>Horizontal (with a torsional component)</a:t>
            </a:r>
          </a:p>
          <a:p>
            <a:r>
              <a:rPr lang="en-GB" dirty="0"/>
              <a:t>Fast component away from the affected side</a:t>
            </a:r>
          </a:p>
          <a:p>
            <a:r>
              <a:rPr lang="en-GB" dirty="0"/>
              <a:t>Does not change direction with direction of gaze</a:t>
            </a:r>
          </a:p>
          <a:p>
            <a:r>
              <a:rPr lang="en-GB" dirty="0"/>
              <a:t>Inhibited by fixation</a:t>
            </a:r>
          </a:p>
          <a:p>
            <a:r>
              <a:rPr lang="en-GB" dirty="0"/>
              <a:t>Head impulse test abnormal on affected side</a:t>
            </a:r>
          </a:p>
          <a:p>
            <a:r>
              <a:rPr lang="en-GB" dirty="0"/>
              <a:t>Fades after a few days</a:t>
            </a:r>
          </a:p>
          <a:p>
            <a:endParaRPr lang="en-GB" dirty="0"/>
          </a:p>
        </p:txBody>
      </p:sp>
      <p:sp>
        <p:nvSpPr>
          <p:cNvPr id="4" name="Content Placeholder 3"/>
          <p:cNvSpPr>
            <a:spLocks noGrp="1"/>
          </p:cNvSpPr>
          <p:nvPr>
            <p:ph sz="half" idx="2"/>
          </p:nvPr>
        </p:nvSpPr>
        <p:spPr>
          <a:xfrm>
            <a:off x="4648200" y="1465416"/>
            <a:ext cx="4038600" cy="4525963"/>
          </a:xfrm>
        </p:spPr>
        <p:txBody>
          <a:bodyPr>
            <a:normAutofit fontScale="92500" lnSpcReduction="10000"/>
          </a:bodyPr>
          <a:lstStyle/>
          <a:p>
            <a:r>
              <a:rPr lang="en-GB" dirty="0"/>
              <a:t>Vertical, horizontal or torsional</a:t>
            </a:r>
          </a:p>
          <a:p>
            <a:r>
              <a:rPr lang="en-GB" dirty="0"/>
              <a:t>Fast component towards the affected side</a:t>
            </a:r>
          </a:p>
          <a:p>
            <a:r>
              <a:rPr lang="en-GB" dirty="0"/>
              <a:t>May change direction with direction of gaze</a:t>
            </a:r>
          </a:p>
          <a:p>
            <a:r>
              <a:rPr lang="en-GB" dirty="0"/>
              <a:t>Not inhibited by fixation</a:t>
            </a:r>
          </a:p>
          <a:p>
            <a:r>
              <a:rPr lang="en-GB" dirty="0"/>
              <a:t>Head impulse test normal</a:t>
            </a:r>
          </a:p>
          <a:p>
            <a:r>
              <a:rPr lang="en-GB" dirty="0"/>
              <a:t>Lasts weeks or months</a:t>
            </a:r>
          </a:p>
        </p:txBody>
      </p:sp>
    </p:spTree>
    <p:extLst>
      <p:ext uri="{BB962C8B-B14F-4D97-AF65-F5344CB8AC3E}">
        <p14:creationId xmlns:p14="http://schemas.microsoft.com/office/powerpoint/2010/main" val="216244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1" y="274638"/>
            <a:ext cx="8229600" cy="752120"/>
          </a:xfrm>
        </p:spPr>
        <p:txBody>
          <a:bodyPr>
            <a:normAutofit/>
          </a:bodyPr>
          <a:lstStyle/>
          <a:p>
            <a:r>
              <a:rPr lang="en-US" sz="3600" dirty="0"/>
              <a:t>Simplified dizzy tree</a:t>
            </a:r>
          </a:p>
        </p:txBody>
      </p:sp>
      <p:cxnSp>
        <p:nvCxnSpPr>
          <p:cNvPr id="7" name="Straight Connector 6"/>
          <p:cNvCxnSpPr/>
          <p:nvPr/>
        </p:nvCxnSpPr>
        <p:spPr>
          <a:xfrm>
            <a:off x="2283466" y="1418548"/>
            <a:ext cx="45939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466"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63912"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82767" y="1026758"/>
            <a:ext cx="8445" cy="78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63971" y="1829035"/>
            <a:ext cx="1520060" cy="400110"/>
          </a:xfrm>
          <a:prstGeom prst="rect">
            <a:avLst/>
          </a:prstGeom>
          <a:noFill/>
          <a:ln>
            <a:solidFill>
              <a:srgbClr val="4F81BD"/>
            </a:solidFill>
          </a:ln>
        </p:spPr>
        <p:txBody>
          <a:bodyPr wrap="square" rtlCol="0">
            <a:spAutoFit/>
          </a:bodyPr>
          <a:lstStyle/>
          <a:p>
            <a:pPr algn="ctr"/>
            <a:r>
              <a:rPr lang="en-US" sz="2000" dirty="0"/>
              <a:t>Lightheaded</a:t>
            </a:r>
          </a:p>
        </p:txBody>
      </p:sp>
      <p:sp>
        <p:nvSpPr>
          <p:cNvPr id="13" name="TextBox 12"/>
          <p:cNvSpPr txBox="1"/>
          <p:nvPr/>
        </p:nvSpPr>
        <p:spPr>
          <a:xfrm>
            <a:off x="4123583" y="1829035"/>
            <a:ext cx="1221114" cy="400110"/>
          </a:xfrm>
          <a:prstGeom prst="rect">
            <a:avLst/>
          </a:prstGeom>
          <a:noFill/>
          <a:ln w="38100" cmpd="sng">
            <a:solidFill>
              <a:srgbClr val="FF0000"/>
            </a:solidFill>
          </a:ln>
        </p:spPr>
        <p:txBody>
          <a:bodyPr wrap="square" rtlCol="0">
            <a:spAutoFit/>
          </a:bodyPr>
          <a:lstStyle/>
          <a:p>
            <a:pPr algn="ctr"/>
            <a:r>
              <a:rPr lang="en-US" sz="2000" dirty="0"/>
              <a:t>Vertigo</a:t>
            </a:r>
          </a:p>
        </p:txBody>
      </p:sp>
      <p:sp>
        <p:nvSpPr>
          <p:cNvPr id="14" name="TextBox 13"/>
          <p:cNvSpPr txBox="1"/>
          <p:nvPr/>
        </p:nvSpPr>
        <p:spPr>
          <a:xfrm>
            <a:off x="6404516" y="1810336"/>
            <a:ext cx="1702466" cy="400110"/>
          </a:xfrm>
          <a:prstGeom prst="rect">
            <a:avLst/>
          </a:prstGeom>
          <a:noFill/>
          <a:ln>
            <a:solidFill>
              <a:srgbClr val="4F81BD"/>
            </a:solidFill>
          </a:ln>
        </p:spPr>
        <p:txBody>
          <a:bodyPr wrap="square" rtlCol="0">
            <a:spAutoFit/>
          </a:bodyPr>
          <a:lstStyle/>
          <a:p>
            <a:pPr algn="ctr"/>
            <a:r>
              <a:rPr lang="en-US" sz="2000" dirty="0"/>
              <a:t>Disequilibrium</a:t>
            </a:r>
          </a:p>
        </p:txBody>
      </p:sp>
      <p:sp>
        <p:nvSpPr>
          <p:cNvPr id="17" name="TextBox 16"/>
          <p:cNvSpPr txBox="1"/>
          <p:nvPr/>
        </p:nvSpPr>
        <p:spPr>
          <a:xfrm>
            <a:off x="594511" y="2805914"/>
            <a:ext cx="1290362" cy="646331"/>
          </a:xfrm>
          <a:prstGeom prst="rect">
            <a:avLst/>
          </a:prstGeom>
          <a:noFill/>
          <a:ln>
            <a:solidFill>
              <a:srgbClr val="4F81BD"/>
            </a:solidFill>
          </a:ln>
        </p:spPr>
        <p:txBody>
          <a:bodyPr wrap="square" rtlCol="0">
            <a:spAutoFit/>
          </a:bodyPr>
          <a:lstStyle/>
          <a:p>
            <a:r>
              <a:rPr lang="en-US" sz="2000" dirty="0"/>
              <a:t>Postural</a:t>
            </a:r>
          </a:p>
          <a:p>
            <a:r>
              <a:rPr lang="en-US" sz="1600" dirty="0"/>
              <a:t>1 OH</a:t>
            </a:r>
          </a:p>
        </p:txBody>
      </p:sp>
      <p:cxnSp>
        <p:nvCxnSpPr>
          <p:cNvPr id="19" name="Straight Arrow Connector 18"/>
          <p:cNvCxnSpPr/>
          <p:nvPr/>
        </p:nvCxnSpPr>
        <p:spPr>
          <a:xfrm>
            <a:off x="6890935" y="2210446"/>
            <a:ext cx="0" cy="621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58631" y="2832265"/>
            <a:ext cx="2621258" cy="1323439"/>
          </a:xfrm>
          <a:prstGeom prst="rect">
            <a:avLst/>
          </a:prstGeom>
          <a:noFill/>
          <a:ln>
            <a:solidFill>
              <a:srgbClr val="4F81BD"/>
            </a:solidFill>
          </a:ln>
        </p:spPr>
        <p:txBody>
          <a:bodyPr wrap="square" rtlCol="0">
            <a:spAutoFit/>
          </a:bodyPr>
          <a:lstStyle/>
          <a:p>
            <a:r>
              <a:rPr lang="en-US" sz="1600" dirty="0"/>
              <a:t>1 Uncompensated vestibular disorder</a:t>
            </a:r>
          </a:p>
          <a:p>
            <a:r>
              <a:rPr lang="en-US" sz="1600" dirty="0"/>
              <a:t>2 BPPV</a:t>
            </a:r>
          </a:p>
          <a:p>
            <a:r>
              <a:rPr lang="en-US" sz="1600" dirty="0"/>
              <a:t>3 MFDE</a:t>
            </a:r>
          </a:p>
          <a:p>
            <a:r>
              <a:rPr lang="en-US" sz="1600" dirty="0"/>
              <a:t>4 Neurological disorders</a:t>
            </a:r>
          </a:p>
        </p:txBody>
      </p:sp>
      <p:cxnSp>
        <p:nvCxnSpPr>
          <p:cNvPr id="24" name="Straight Connector 23"/>
          <p:cNvCxnSpPr/>
          <p:nvPr/>
        </p:nvCxnSpPr>
        <p:spPr>
          <a:xfrm>
            <a:off x="4891212" y="2229145"/>
            <a:ext cx="0" cy="209923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6072" y="4328379"/>
            <a:ext cx="1896695"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86072" y="4328379"/>
            <a:ext cx="0" cy="64847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5267"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511" y="4976858"/>
            <a:ext cx="3723245" cy="892552"/>
          </a:xfrm>
          <a:prstGeom prst="rect">
            <a:avLst/>
          </a:prstGeom>
          <a:noFill/>
          <a:ln w="38100" cmpd="sng">
            <a:solidFill>
              <a:srgbClr val="FF0000"/>
            </a:solidFill>
          </a:ln>
        </p:spPr>
        <p:txBody>
          <a:bodyPr wrap="square" rtlCol="0">
            <a:spAutoFit/>
          </a:bodyPr>
          <a:lstStyle/>
          <a:p>
            <a:r>
              <a:rPr lang="en-US" sz="2000" dirty="0"/>
              <a:t>Single attack of prolonged vertigo</a:t>
            </a:r>
          </a:p>
          <a:p>
            <a:r>
              <a:rPr lang="en-US" sz="1600" dirty="0"/>
              <a:t>1 Vestibular neuritis</a:t>
            </a:r>
          </a:p>
          <a:p>
            <a:r>
              <a:rPr lang="en-US" sz="1600" dirty="0"/>
              <a:t>2 Stroke</a:t>
            </a:r>
          </a:p>
        </p:txBody>
      </p:sp>
      <p:sp>
        <p:nvSpPr>
          <p:cNvPr id="34" name="TextBox 33"/>
          <p:cNvSpPr txBox="1"/>
          <p:nvPr/>
        </p:nvSpPr>
        <p:spPr>
          <a:xfrm>
            <a:off x="4756096" y="4976858"/>
            <a:ext cx="2161862" cy="1138773"/>
          </a:xfrm>
          <a:prstGeom prst="rect">
            <a:avLst/>
          </a:prstGeom>
          <a:noFill/>
          <a:ln>
            <a:solidFill>
              <a:srgbClr val="4F81BD"/>
            </a:solidFill>
          </a:ln>
        </p:spPr>
        <p:txBody>
          <a:bodyPr wrap="square" rtlCol="0">
            <a:spAutoFit/>
          </a:bodyPr>
          <a:lstStyle/>
          <a:p>
            <a:r>
              <a:rPr lang="en-US" sz="2000" dirty="0"/>
              <a:t>Recurrent attacks</a:t>
            </a:r>
          </a:p>
          <a:p>
            <a:r>
              <a:rPr lang="en-US" sz="1600" dirty="0"/>
              <a:t>1 BPPV</a:t>
            </a:r>
          </a:p>
          <a:p>
            <a:r>
              <a:rPr lang="en-US" sz="1600" dirty="0"/>
              <a:t>2 Migraine</a:t>
            </a:r>
          </a:p>
          <a:p>
            <a:r>
              <a:rPr lang="en-US" sz="1600" dirty="0"/>
              <a:t>3 Meniere’s</a:t>
            </a:r>
          </a:p>
        </p:txBody>
      </p:sp>
      <p:cxnSp>
        <p:nvCxnSpPr>
          <p:cNvPr id="53" name="Straight Connector 52"/>
          <p:cNvCxnSpPr/>
          <p:nvPr/>
        </p:nvCxnSpPr>
        <p:spPr>
          <a:xfrm>
            <a:off x="2269954" y="2229145"/>
            <a:ext cx="1" cy="310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02536" y="2553385"/>
            <a:ext cx="154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16048" y="2544035"/>
            <a:ext cx="0" cy="26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742862" y="2539875"/>
            <a:ext cx="3772" cy="266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175372" y="2805544"/>
            <a:ext cx="2396627" cy="892552"/>
          </a:xfrm>
          <a:prstGeom prst="rect">
            <a:avLst/>
          </a:prstGeom>
          <a:noFill/>
          <a:ln>
            <a:solidFill>
              <a:srgbClr val="4F81BD"/>
            </a:solidFill>
          </a:ln>
        </p:spPr>
        <p:txBody>
          <a:bodyPr wrap="square" rtlCol="0">
            <a:spAutoFit/>
          </a:bodyPr>
          <a:lstStyle/>
          <a:p>
            <a:r>
              <a:rPr lang="en-US" sz="2000" dirty="0"/>
              <a:t>Unrelated to posture</a:t>
            </a:r>
          </a:p>
          <a:p>
            <a:r>
              <a:rPr lang="en-US" sz="1600" dirty="0"/>
              <a:t>1 Cardiac</a:t>
            </a:r>
          </a:p>
          <a:p>
            <a:r>
              <a:rPr lang="en-US" sz="1600" dirty="0"/>
              <a:t>2 Anxiety or stress</a:t>
            </a:r>
          </a:p>
        </p:txBody>
      </p:sp>
      <p:cxnSp>
        <p:nvCxnSpPr>
          <p:cNvPr id="27" name="Straight Connector 26"/>
          <p:cNvCxnSpPr/>
          <p:nvPr/>
        </p:nvCxnSpPr>
        <p:spPr>
          <a:xfrm>
            <a:off x="4891212" y="4328379"/>
            <a:ext cx="56405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151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Single attack of prolonged vertigo: red flags</a:t>
            </a:r>
          </a:p>
        </p:txBody>
      </p:sp>
      <p:sp>
        <p:nvSpPr>
          <p:cNvPr id="3" name="Content Placeholder 2"/>
          <p:cNvSpPr>
            <a:spLocks noGrp="1"/>
          </p:cNvSpPr>
          <p:nvPr>
            <p:ph sz="half" idx="1"/>
          </p:nvPr>
        </p:nvSpPr>
        <p:spPr>
          <a:xfrm>
            <a:off x="1051645" y="1872386"/>
            <a:ext cx="3601293" cy="3943229"/>
          </a:xfrm>
        </p:spPr>
        <p:txBody>
          <a:bodyPr>
            <a:normAutofit lnSpcReduction="10000"/>
          </a:bodyPr>
          <a:lstStyle/>
          <a:p>
            <a:r>
              <a:rPr lang="en-US" sz="2400" dirty="0"/>
              <a:t>Focal neurological symptoms or signs at any time </a:t>
            </a:r>
          </a:p>
          <a:p>
            <a:r>
              <a:rPr lang="en-US" sz="2400" dirty="0"/>
              <a:t>Abnormal eye movements </a:t>
            </a:r>
            <a:r>
              <a:rPr lang="en-US" sz="2400" u="sng" dirty="0"/>
              <a:t>not</a:t>
            </a:r>
            <a:r>
              <a:rPr lang="en-US" sz="2400" dirty="0"/>
              <a:t> consistent with acute unilateral vestibular failure</a:t>
            </a:r>
          </a:p>
          <a:p>
            <a:r>
              <a:rPr lang="en-US" sz="2400" dirty="0"/>
              <a:t>Acute hearing loss</a:t>
            </a:r>
          </a:p>
          <a:p>
            <a:r>
              <a:rPr lang="en-US" sz="2400" dirty="0"/>
              <a:t>Headache</a:t>
            </a:r>
          </a:p>
          <a:p>
            <a:endParaRPr lang="en-US" sz="2400" dirty="0"/>
          </a:p>
          <a:p>
            <a:endParaRPr lang="en-US" sz="2400" dirty="0"/>
          </a:p>
          <a:p>
            <a:endParaRPr lang="en-US" sz="2400" dirty="0"/>
          </a:p>
          <a:p>
            <a:endParaRPr lang="en-US" sz="2400" dirty="0"/>
          </a:p>
        </p:txBody>
      </p:sp>
      <p:pic>
        <p:nvPicPr>
          <p:cNvPr id="6" name="Picture 5"/>
          <p:cNvPicPr>
            <a:picLocks noChangeAspect="1"/>
          </p:cNvPicPr>
          <p:nvPr/>
        </p:nvPicPr>
        <p:blipFill>
          <a:blip r:embed="rId3"/>
          <a:stretch>
            <a:fillRect/>
          </a:stretch>
        </p:blipFill>
        <p:spPr>
          <a:xfrm>
            <a:off x="4490799" y="1872386"/>
            <a:ext cx="3553743" cy="3782035"/>
          </a:xfrm>
          <a:prstGeom prst="rect">
            <a:avLst/>
          </a:prstGeom>
        </p:spPr>
      </p:pic>
    </p:spTree>
    <p:extLst>
      <p:ext uri="{BB962C8B-B14F-4D97-AF65-F5344CB8AC3E}">
        <p14:creationId xmlns:p14="http://schemas.microsoft.com/office/powerpoint/2010/main" val="313664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a:t>
            </a:r>
          </a:p>
        </p:txBody>
      </p:sp>
      <p:sp>
        <p:nvSpPr>
          <p:cNvPr id="4" name="Content Placeholder 3"/>
          <p:cNvSpPr>
            <a:spLocks noGrp="1"/>
          </p:cNvSpPr>
          <p:nvPr>
            <p:ph idx="1"/>
          </p:nvPr>
        </p:nvSpPr>
        <p:spPr>
          <a:xfrm>
            <a:off x="457200" y="1434167"/>
            <a:ext cx="8229600" cy="4525963"/>
          </a:xfrm>
        </p:spPr>
        <p:txBody>
          <a:bodyPr>
            <a:normAutofit lnSpcReduction="10000"/>
          </a:bodyPr>
          <a:lstStyle/>
          <a:p>
            <a:r>
              <a:rPr lang="en-GB" dirty="0"/>
              <a:t>Gain organised knowledge in the subject area dizziness</a:t>
            </a:r>
          </a:p>
          <a:p>
            <a:r>
              <a:rPr lang="en-GB" dirty="0"/>
              <a:t>Be able to correctly interpret clinical findings in patients with vertigo</a:t>
            </a:r>
          </a:p>
          <a:p>
            <a:r>
              <a:rPr lang="en-GB" dirty="0"/>
              <a:t>Know and apply the relevant evidence and/or guidelines to different clinical presentations of dizziness</a:t>
            </a:r>
          </a:p>
          <a:p>
            <a:r>
              <a:rPr lang="en-GB" dirty="0"/>
              <a:t>Be aware of common cognitive biases in the diagnosis and management of dizziness</a:t>
            </a:r>
          </a:p>
          <a:p>
            <a:endParaRPr lang="en-GB" dirty="0"/>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6280-7FF7-E014-3832-BD9BCCD90FA4}"/>
              </a:ext>
            </a:extLst>
          </p:cNvPr>
          <p:cNvSpPr>
            <a:spLocks noGrp="1"/>
          </p:cNvSpPr>
          <p:nvPr>
            <p:ph type="ctrTitle"/>
          </p:nvPr>
        </p:nvSpPr>
        <p:spPr/>
        <p:txBody>
          <a:bodyPr>
            <a:normAutofit/>
          </a:bodyPr>
          <a:lstStyle/>
          <a:p>
            <a:r>
              <a:rPr lang="en-GB" sz="3600" dirty="0"/>
              <a:t>Watch: </a:t>
            </a:r>
            <a:r>
              <a:rPr lang="en-GB" sz="3600" dirty="0">
                <a:hlinkClick r:id="rId3"/>
              </a:rPr>
              <a:t>https://</a:t>
            </a:r>
            <a:r>
              <a:rPr lang="en-GB" sz="3600" dirty="0" err="1">
                <a:hlinkClick r:id="rId3"/>
              </a:rPr>
              <a:t>youtu.be</a:t>
            </a:r>
            <a:r>
              <a:rPr lang="en-GB" sz="3600" dirty="0">
                <a:hlinkClick r:id="rId3"/>
              </a:rPr>
              <a:t>/1q-VTKPweuk</a:t>
            </a:r>
            <a:endParaRPr lang="en-GB" sz="3600" dirty="0"/>
          </a:p>
        </p:txBody>
      </p:sp>
      <p:sp>
        <p:nvSpPr>
          <p:cNvPr id="3" name="Subtitle 2">
            <a:extLst>
              <a:ext uri="{FF2B5EF4-FFF2-40B4-BE49-F238E27FC236}">
                <a16:creationId xmlns:a16="http://schemas.microsoft.com/office/drawing/2014/main" id="{BA18738F-79CB-818F-C01D-A6F70EF03D43}"/>
              </a:ext>
            </a:extLst>
          </p:cNvPr>
          <p:cNvSpPr>
            <a:spLocks noGrp="1"/>
          </p:cNvSpPr>
          <p:nvPr>
            <p:ph type="subTitle" idx="1"/>
          </p:nvPr>
        </p:nvSpPr>
        <p:spPr/>
        <p:txBody>
          <a:bodyPr/>
          <a:lstStyle/>
          <a:p>
            <a:r>
              <a:rPr lang="en-GB" dirty="0"/>
              <a:t>Demonstration of the HINTS exam</a:t>
            </a:r>
          </a:p>
        </p:txBody>
      </p:sp>
    </p:spTree>
    <p:extLst>
      <p:ext uri="{BB962C8B-B14F-4D97-AF65-F5344CB8AC3E}">
        <p14:creationId xmlns:p14="http://schemas.microsoft.com/office/powerpoint/2010/main" val="808258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11695"/>
            <a:ext cx="8229600" cy="1017714"/>
          </a:xfrm>
        </p:spPr>
        <p:txBody>
          <a:bodyPr>
            <a:normAutofit fontScale="90000"/>
          </a:bodyPr>
          <a:lstStyle/>
          <a:p>
            <a:pPr eaLnBrk="1" hangingPunct="1"/>
            <a:r>
              <a:rPr lang="en-GB" sz="4000" dirty="0"/>
              <a:t>Vestibular neuritis or ‘neuronitis’</a:t>
            </a:r>
            <a:br>
              <a:rPr lang="en-GB" sz="4000" dirty="0"/>
            </a:br>
            <a:r>
              <a:rPr lang="en-GB" sz="2700" dirty="0"/>
              <a:t>(a.k.a. acute unilateral peripheral vestibulopathy)</a:t>
            </a:r>
          </a:p>
        </p:txBody>
      </p:sp>
      <p:sp>
        <p:nvSpPr>
          <p:cNvPr id="3" name="Content Placeholder 2"/>
          <p:cNvSpPr>
            <a:spLocks noGrp="1"/>
          </p:cNvSpPr>
          <p:nvPr>
            <p:ph sz="half" idx="1"/>
          </p:nvPr>
        </p:nvSpPr>
        <p:spPr>
          <a:xfrm>
            <a:off x="457200" y="1229408"/>
            <a:ext cx="4038600" cy="4896755"/>
          </a:xfrm>
        </p:spPr>
        <p:txBody>
          <a:bodyPr>
            <a:normAutofit/>
          </a:bodyPr>
          <a:lstStyle/>
          <a:p>
            <a:pPr marL="0" indent="0">
              <a:buNone/>
            </a:pPr>
            <a:r>
              <a:rPr lang="en-US" sz="2400" b="1" dirty="0"/>
              <a:t>History</a:t>
            </a:r>
          </a:p>
          <a:p>
            <a:r>
              <a:rPr lang="en-US" sz="2200" dirty="0"/>
              <a:t>Acute onset, often on waking</a:t>
            </a:r>
          </a:p>
          <a:p>
            <a:r>
              <a:rPr lang="en-US" sz="2200" dirty="0"/>
              <a:t>25% experience a gradual onset over several hours and some experience ‘warnings’ a day or two before</a:t>
            </a:r>
          </a:p>
          <a:p>
            <a:r>
              <a:rPr lang="en-US" sz="2200" dirty="0"/>
              <a:t>Oscillopsia, </a:t>
            </a:r>
            <a:r>
              <a:rPr lang="en-US" sz="2200" dirty="0" err="1"/>
              <a:t>n&amp;v</a:t>
            </a:r>
            <a:r>
              <a:rPr lang="en-US" sz="2200" dirty="0"/>
              <a:t>, veering to one side, head movement makes things worse</a:t>
            </a:r>
          </a:p>
          <a:p>
            <a:r>
              <a:rPr lang="en-US" sz="2200" dirty="0"/>
              <a:t>No focal neurological symptoms </a:t>
            </a:r>
            <a:r>
              <a:rPr lang="en-US" sz="2200" u="sng" dirty="0"/>
              <a:t>at any time</a:t>
            </a:r>
          </a:p>
          <a:p>
            <a:r>
              <a:rPr lang="en-US" sz="2200" dirty="0"/>
              <a:t>50% patients have a preceding respiratory tract infection</a:t>
            </a:r>
          </a:p>
        </p:txBody>
      </p:sp>
      <p:sp>
        <p:nvSpPr>
          <p:cNvPr id="4" name="Content Placeholder 3"/>
          <p:cNvSpPr>
            <a:spLocks noGrp="1"/>
          </p:cNvSpPr>
          <p:nvPr>
            <p:ph sz="half" idx="2"/>
          </p:nvPr>
        </p:nvSpPr>
        <p:spPr>
          <a:xfrm>
            <a:off x="4648200" y="1229408"/>
            <a:ext cx="4038600" cy="4896755"/>
          </a:xfrm>
        </p:spPr>
        <p:txBody>
          <a:bodyPr>
            <a:normAutofit/>
          </a:bodyPr>
          <a:lstStyle/>
          <a:p>
            <a:pPr marL="0" indent="0">
              <a:buNone/>
            </a:pPr>
            <a:r>
              <a:rPr lang="en-US" sz="2400" b="1" dirty="0"/>
              <a:t>Examination</a:t>
            </a:r>
          </a:p>
          <a:p>
            <a:pPr marL="0" indent="0">
              <a:buNone/>
            </a:pPr>
            <a:r>
              <a:rPr lang="en-US" sz="2200" dirty="0"/>
              <a:t>Signs of acute unilateral vestibular failure </a:t>
            </a:r>
            <a:r>
              <a:rPr lang="en-US" sz="2200" u="sng" dirty="0"/>
              <a:t>and nothing else</a:t>
            </a:r>
            <a:r>
              <a:rPr lang="en-US" sz="2200" dirty="0"/>
              <a:t>:</a:t>
            </a:r>
          </a:p>
          <a:p>
            <a:pPr marL="457200" indent="-457200">
              <a:buFont typeface="+mj-lt"/>
              <a:buAutoNum type="arabicPeriod"/>
            </a:pPr>
            <a:r>
              <a:rPr lang="en-US" sz="2200" dirty="0"/>
              <a:t>Veering towards the affected side</a:t>
            </a:r>
          </a:p>
          <a:p>
            <a:pPr marL="457200" indent="-457200">
              <a:buFont typeface="+mj-lt"/>
              <a:buAutoNum type="arabicPeriod"/>
            </a:pPr>
            <a:r>
              <a:rPr lang="en-US" sz="2200" u="sng" dirty="0"/>
              <a:t>Spontaneous</a:t>
            </a:r>
            <a:r>
              <a:rPr lang="en-US" sz="2200" dirty="0"/>
              <a:t> horizontal nystagmus (with a torsional component) away from the affected side</a:t>
            </a:r>
          </a:p>
          <a:p>
            <a:pPr marL="457200" indent="-457200">
              <a:buFont typeface="+mj-lt"/>
              <a:buAutoNum type="arabicPeriod"/>
            </a:pPr>
            <a:r>
              <a:rPr lang="en-US" sz="2200" dirty="0"/>
              <a:t>Abnormal head thrust test on the affected side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956" y="274638"/>
            <a:ext cx="8661112" cy="942602"/>
          </a:xfrm>
        </p:spPr>
        <p:txBody>
          <a:bodyPr>
            <a:noAutofit/>
          </a:bodyPr>
          <a:lstStyle/>
          <a:p>
            <a:r>
              <a:rPr lang="en-US" sz="3200" dirty="0"/>
              <a:t>Resolution of eye signs in acute vestibular neuritis</a:t>
            </a:r>
          </a:p>
        </p:txBody>
      </p:sp>
      <p:sp>
        <p:nvSpPr>
          <p:cNvPr id="4" name="Oval 3"/>
          <p:cNvSpPr/>
          <p:nvPr/>
        </p:nvSpPr>
        <p:spPr>
          <a:xfrm>
            <a:off x="1023105" y="2152221"/>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1775256" y="2141113"/>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75413" y="2152221"/>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611358" y="2152221"/>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96972" y="2152221"/>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320201" y="2152221"/>
            <a:ext cx="723229" cy="923874"/>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023105"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75256"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044425"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814216"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690635"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967406" y="2434480"/>
            <a:ext cx="352795" cy="4233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Block Arc 17"/>
          <p:cNvSpPr/>
          <p:nvPr/>
        </p:nvSpPr>
        <p:spPr>
          <a:xfrm>
            <a:off x="1023105" y="1914066"/>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Block Arc 18"/>
          <p:cNvSpPr/>
          <p:nvPr/>
        </p:nvSpPr>
        <p:spPr>
          <a:xfrm>
            <a:off x="1828175" y="1914066"/>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Block Arc 19"/>
          <p:cNvSpPr/>
          <p:nvPr/>
        </p:nvSpPr>
        <p:spPr>
          <a:xfrm>
            <a:off x="3875413" y="1914066"/>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Block Arc 20"/>
          <p:cNvSpPr/>
          <p:nvPr/>
        </p:nvSpPr>
        <p:spPr>
          <a:xfrm>
            <a:off x="4734836" y="1920599"/>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Block Arc 21"/>
          <p:cNvSpPr/>
          <p:nvPr/>
        </p:nvSpPr>
        <p:spPr>
          <a:xfrm>
            <a:off x="6596972" y="1914066"/>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Block Arc 22"/>
          <p:cNvSpPr/>
          <p:nvPr/>
        </p:nvSpPr>
        <p:spPr>
          <a:xfrm>
            <a:off x="7398551" y="1907696"/>
            <a:ext cx="599751" cy="158770"/>
          </a:xfrm>
          <a:prstGeom prst="blockArc">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987826" y="3475308"/>
            <a:ext cx="1887452" cy="461665"/>
          </a:xfrm>
          <a:prstGeom prst="rect">
            <a:avLst/>
          </a:prstGeom>
          <a:noFill/>
        </p:spPr>
        <p:txBody>
          <a:bodyPr wrap="square" rtlCol="0">
            <a:spAutoFit/>
          </a:bodyPr>
          <a:lstStyle/>
          <a:p>
            <a:r>
              <a:rPr lang="en-US" sz="2400" dirty="0"/>
              <a:t>Acute stage</a:t>
            </a:r>
          </a:p>
        </p:txBody>
      </p:sp>
      <p:sp>
        <p:nvSpPr>
          <p:cNvPr id="25" name="TextBox 24"/>
          <p:cNvSpPr txBox="1"/>
          <p:nvPr/>
        </p:nvSpPr>
        <p:spPr>
          <a:xfrm>
            <a:off x="987826" y="4673410"/>
            <a:ext cx="2381364" cy="461665"/>
          </a:xfrm>
          <a:prstGeom prst="rect">
            <a:avLst/>
          </a:prstGeom>
          <a:noFill/>
        </p:spPr>
        <p:txBody>
          <a:bodyPr wrap="square" rtlCol="0">
            <a:spAutoFit/>
          </a:bodyPr>
          <a:lstStyle/>
          <a:p>
            <a:r>
              <a:rPr lang="en-US" sz="2400" dirty="0"/>
              <a:t>Sub-acute stage</a:t>
            </a:r>
          </a:p>
        </p:txBody>
      </p:sp>
      <p:cxnSp>
        <p:nvCxnSpPr>
          <p:cNvPr id="27" name="Straight Arrow Connector 26"/>
          <p:cNvCxnSpPr/>
          <p:nvPr/>
        </p:nvCxnSpPr>
        <p:spPr>
          <a:xfrm flipH="1">
            <a:off x="1181865" y="4198595"/>
            <a:ext cx="1316620"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4044425" y="4198595"/>
            <a:ext cx="1076023"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6967406" y="4209865"/>
            <a:ext cx="616361"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181865" y="5597146"/>
            <a:ext cx="616361" cy="0"/>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80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What would do you do in this situation?</a:t>
            </a:r>
          </a:p>
        </p:txBody>
      </p:sp>
      <p:sp>
        <p:nvSpPr>
          <p:cNvPr id="4" name="Content Placeholder 3"/>
          <p:cNvSpPr>
            <a:spLocks noGrp="1"/>
          </p:cNvSpPr>
          <p:nvPr>
            <p:ph idx="1"/>
          </p:nvPr>
        </p:nvSpPr>
        <p:spPr>
          <a:xfrm>
            <a:off x="578805" y="1287805"/>
            <a:ext cx="8229600" cy="4904241"/>
          </a:xfrm>
        </p:spPr>
        <p:txBody>
          <a:bodyPr>
            <a:normAutofit/>
          </a:bodyPr>
          <a:lstStyle/>
          <a:p>
            <a:pPr marL="0" indent="0">
              <a:buNone/>
            </a:pPr>
            <a:r>
              <a:rPr lang="en-US" sz="2400" dirty="0"/>
              <a:t>A previously independent 80 year old lady presented to ED with acute onset vertigo and unsteadiness that morning. There were no other symptoms at any time.</a:t>
            </a:r>
          </a:p>
          <a:p>
            <a:pPr marL="0" indent="0">
              <a:buNone/>
            </a:pPr>
            <a:r>
              <a:rPr lang="en-US" sz="2400" dirty="0"/>
              <a:t>Her past medical history included hypertension, type 2 diabetes and a previous myocardial infarction.</a:t>
            </a:r>
          </a:p>
          <a:p>
            <a:pPr marL="0" indent="0">
              <a:buNone/>
            </a:pPr>
            <a:r>
              <a:rPr lang="en-US" sz="2400" dirty="0"/>
              <a:t>She could no longer mobilise independently.</a:t>
            </a:r>
          </a:p>
          <a:p>
            <a:pPr marL="0" indent="0">
              <a:buNone/>
            </a:pPr>
            <a:r>
              <a:rPr lang="en-US" sz="2400" dirty="0"/>
              <a:t>The standard neurological examination was normal. Examination of her eye movements showed horizontal gaze evoked nystagmus that changed direction with direction of gaze and did not improve with visual fixation, saccadic pursuit, a normal head thrust test and a negative Hallpike Manoeuvre on both sides.</a:t>
            </a:r>
          </a:p>
          <a:p>
            <a:pPr marL="0" indent="0">
              <a:buNone/>
            </a:pPr>
            <a:r>
              <a:rPr lang="en-US" sz="2400" dirty="0"/>
              <a:t>Her CT head was normal.</a:t>
            </a:r>
          </a:p>
          <a:p>
            <a:pPr marL="0" indent="0">
              <a:buNone/>
            </a:pPr>
            <a:endParaRPr lang="en-US" sz="2400" dirty="0"/>
          </a:p>
        </p:txBody>
      </p:sp>
    </p:spTree>
    <p:extLst>
      <p:ext uri="{BB962C8B-B14F-4D97-AF65-F5344CB8AC3E}">
        <p14:creationId xmlns:p14="http://schemas.microsoft.com/office/powerpoint/2010/main" val="354129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7320"/>
          </a:xfrm>
        </p:spPr>
        <p:txBody>
          <a:bodyPr>
            <a:noAutofit/>
          </a:bodyPr>
          <a:lstStyle/>
          <a:p>
            <a:r>
              <a:rPr lang="en-US" sz="2800" dirty="0"/>
              <a:t>Abnormal eye movements in different types of stroke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4455536"/>
              </p:ext>
            </p:extLst>
          </p:nvPr>
        </p:nvGraphicFramePr>
        <p:xfrm>
          <a:off x="246956" y="748548"/>
          <a:ext cx="8696393" cy="5301410"/>
        </p:xfrm>
        <a:graphic>
          <a:graphicData uri="http://schemas.openxmlformats.org/drawingml/2006/table">
            <a:tbl>
              <a:tblPr firstRow="1" bandRow="1">
                <a:tableStyleId>{5C22544A-7EE6-4342-B048-85BDC9FD1C3A}</a:tableStyleId>
              </a:tblPr>
              <a:tblGrid>
                <a:gridCol w="2592515">
                  <a:extLst>
                    <a:ext uri="{9D8B030D-6E8A-4147-A177-3AD203B41FA5}">
                      <a16:colId xmlns:a16="http://schemas.microsoft.com/office/drawing/2014/main" val="20000"/>
                    </a:ext>
                  </a:extLst>
                </a:gridCol>
                <a:gridCol w="3016923">
                  <a:extLst>
                    <a:ext uri="{9D8B030D-6E8A-4147-A177-3AD203B41FA5}">
                      <a16:colId xmlns:a16="http://schemas.microsoft.com/office/drawing/2014/main" val="20001"/>
                    </a:ext>
                  </a:extLst>
                </a:gridCol>
                <a:gridCol w="3086955">
                  <a:extLst>
                    <a:ext uri="{9D8B030D-6E8A-4147-A177-3AD203B41FA5}">
                      <a16:colId xmlns:a16="http://schemas.microsoft.com/office/drawing/2014/main" val="20002"/>
                    </a:ext>
                  </a:extLst>
                </a:gridCol>
              </a:tblGrid>
              <a:tr h="433410">
                <a:tc>
                  <a:txBody>
                    <a:bodyPr/>
                    <a:lstStyle/>
                    <a:p>
                      <a:r>
                        <a:rPr lang="en-US" sz="2000" dirty="0"/>
                        <a:t>Site of infarct</a:t>
                      </a:r>
                    </a:p>
                  </a:txBody>
                  <a:tcPr/>
                </a:tc>
                <a:tc>
                  <a:txBody>
                    <a:bodyPr/>
                    <a:lstStyle/>
                    <a:p>
                      <a:r>
                        <a:rPr lang="en-US" sz="2000" dirty="0"/>
                        <a:t>Nystagmus</a:t>
                      </a:r>
                    </a:p>
                  </a:txBody>
                  <a:tcPr/>
                </a:tc>
                <a:tc>
                  <a:txBody>
                    <a:bodyPr/>
                    <a:lstStyle/>
                    <a:p>
                      <a:r>
                        <a:rPr lang="en-US" sz="2000" dirty="0"/>
                        <a:t>Other findings</a:t>
                      </a:r>
                    </a:p>
                  </a:txBody>
                  <a:tcPr/>
                </a:tc>
                <a:extLst>
                  <a:ext uri="{0D108BD9-81ED-4DB2-BD59-A6C34878D82A}">
                    <a16:rowId xmlns:a16="http://schemas.microsoft.com/office/drawing/2014/main" val="10000"/>
                  </a:ext>
                </a:extLst>
              </a:tr>
              <a:tr h="958577">
                <a:tc>
                  <a:txBody>
                    <a:bodyPr/>
                    <a:lstStyle/>
                    <a:p>
                      <a:r>
                        <a:rPr lang="en-US" sz="1800" dirty="0"/>
                        <a:t>Partial AICA (labyrinth)</a:t>
                      </a:r>
                    </a:p>
                  </a:txBody>
                  <a:tcPr/>
                </a:tc>
                <a:tc>
                  <a:txBody>
                    <a:bodyPr/>
                    <a:lstStyle/>
                    <a:p>
                      <a:r>
                        <a:rPr lang="en-US" sz="1800" dirty="0"/>
                        <a:t>Identical</a:t>
                      </a:r>
                      <a:r>
                        <a:rPr lang="en-US" sz="1800" baseline="0" dirty="0"/>
                        <a:t> to vestibular neuritis (ie horizontal-torsional towards healthy side)</a:t>
                      </a:r>
                      <a:endParaRPr lang="en-US" sz="1800" dirty="0"/>
                    </a:p>
                  </a:txBody>
                  <a:tcPr/>
                </a:tc>
                <a:tc>
                  <a:txBody>
                    <a:bodyPr/>
                    <a:lstStyle/>
                    <a:p>
                      <a:r>
                        <a:rPr lang="en-US" sz="1800" dirty="0"/>
                        <a:t>Abnormal</a:t>
                      </a:r>
                      <a:r>
                        <a:rPr lang="en-US" sz="1800" baseline="0" dirty="0"/>
                        <a:t> head thrust test but profound </a:t>
                      </a:r>
                      <a:r>
                        <a:rPr lang="en-US" sz="1800" b="1" baseline="0" dirty="0"/>
                        <a:t>hearing loss</a:t>
                      </a:r>
                      <a:endParaRPr lang="en-US" sz="1800" b="1" dirty="0"/>
                    </a:p>
                  </a:txBody>
                  <a:tcPr/>
                </a:tc>
                <a:extLst>
                  <a:ext uri="{0D108BD9-81ED-4DB2-BD59-A6C34878D82A}">
                    <a16:rowId xmlns:a16="http://schemas.microsoft.com/office/drawing/2014/main" val="10001"/>
                  </a:ext>
                </a:extLst>
              </a:tr>
              <a:tr h="971355">
                <a:tc>
                  <a:txBody>
                    <a:bodyPr/>
                    <a:lstStyle/>
                    <a:p>
                      <a:r>
                        <a:rPr lang="en-US" sz="1800" dirty="0"/>
                        <a:t>Complete AICA</a:t>
                      </a:r>
                    </a:p>
                  </a:txBody>
                  <a:tcPr/>
                </a:tc>
                <a:tc>
                  <a:txBody>
                    <a:bodyPr/>
                    <a:lstStyle/>
                    <a:p>
                      <a:r>
                        <a:rPr lang="en-US" sz="1800" dirty="0"/>
                        <a:t>As above plus gaze-evoked nystagmus towards lesion </a:t>
                      </a:r>
                    </a:p>
                  </a:txBody>
                  <a:tcPr/>
                </a:tc>
                <a:tc>
                  <a:txBody>
                    <a:bodyPr/>
                    <a:lstStyle/>
                    <a:p>
                      <a:r>
                        <a:rPr lang="en-US" sz="1800" dirty="0"/>
                        <a:t>As above plus Horner’s, facial</a:t>
                      </a:r>
                      <a:r>
                        <a:rPr lang="en-US" sz="1800" baseline="0" dirty="0"/>
                        <a:t> paralysis, saccadic pursuit, ipsilateral limb ataxia</a:t>
                      </a:r>
                      <a:endParaRPr lang="en-US" sz="1800" dirty="0"/>
                    </a:p>
                  </a:txBody>
                  <a:tcPr/>
                </a:tc>
                <a:extLst>
                  <a:ext uri="{0D108BD9-81ED-4DB2-BD59-A6C34878D82A}">
                    <a16:rowId xmlns:a16="http://schemas.microsoft.com/office/drawing/2014/main" val="10002"/>
                  </a:ext>
                </a:extLst>
              </a:tr>
              <a:tr h="671004">
                <a:tc>
                  <a:txBody>
                    <a:bodyPr/>
                    <a:lstStyle/>
                    <a:p>
                      <a:r>
                        <a:rPr lang="en-US" sz="1800" dirty="0"/>
                        <a:t>One vestibular nucleus</a:t>
                      </a:r>
                    </a:p>
                  </a:txBody>
                  <a:tcPr/>
                </a:tc>
                <a:tc>
                  <a:txBody>
                    <a:bodyPr/>
                    <a:lstStyle/>
                    <a:p>
                      <a:r>
                        <a:rPr lang="en-US" sz="1800" dirty="0"/>
                        <a:t>Purely torsional</a:t>
                      </a:r>
                      <a:r>
                        <a:rPr lang="en-US" sz="1800" baseline="0" dirty="0"/>
                        <a:t> towards healthy side</a:t>
                      </a:r>
                      <a:endParaRPr lang="en-US" sz="1800" dirty="0"/>
                    </a:p>
                  </a:txBody>
                  <a:tcPr/>
                </a:tc>
                <a:tc>
                  <a:txBody>
                    <a:bodyPr/>
                    <a:lstStyle/>
                    <a:p>
                      <a:r>
                        <a:rPr lang="en-US" sz="1800" dirty="0"/>
                        <a:t>Skew deviation, saccadic pursuit</a:t>
                      </a:r>
                    </a:p>
                  </a:txBody>
                  <a:tcPr/>
                </a:tc>
                <a:extLst>
                  <a:ext uri="{0D108BD9-81ED-4DB2-BD59-A6C34878D82A}">
                    <a16:rowId xmlns:a16="http://schemas.microsoft.com/office/drawing/2014/main" val="10003"/>
                  </a:ext>
                </a:extLst>
              </a:tr>
              <a:tr h="916699">
                <a:tc>
                  <a:txBody>
                    <a:bodyPr/>
                    <a:lstStyle/>
                    <a:p>
                      <a:r>
                        <a:rPr lang="en-US" sz="1800" dirty="0"/>
                        <a:t>Brainstem at</a:t>
                      </a:r>
                      <a:r>
                        <a:rPr lang="en-US" sz="1800" baseline="0" dirty="0"/>
                        <a:t> the root entry of the vestibular nerve</a:t>
                      </a:r>
                      <a:endParaRPr lang="en-US" sz="1800" dirty="0"/>
                    </a:p>
                  </a:txBody>
                  <a:tcPr/>
                </a:tc>
                <a:tc>
                  <a:txBody>
                    <a:bodyPr/>
                    <a:lstStyle/>
                    <a:p>
                      <a:r>
                        <a:rPr lang="en-US" sz="1800" dirty="0"/>
                        <a:t>Identical to vestibular neuritis</a:t>
                      </a:r>
                    </a:p>
                  </a:txBody>
                  <a:tcPr/>
                </a:tc>
                <a:tc>
                  <a:txBody>
                    <a:bodyPr/>
                    <a:lstStyle/>
                    <a:p>
                      <a:r>
                        <a:rPr lang="en-US" sz="1800" dirty="0"/>
                        <a:t>Hearing</a:t>
                      </a:r>
                      <a:r>
                        <a:rPr lang="en-US" sz="1800" baseline="0" dirty="0"/>
                        <a:t> symptoms, hemi-ataxia, Horner’s</a:t>
                      </a:r>
                      <a:endParaRPr lang="en-US" sz="1800" dirty="0"/>
                    </a:p>
                  </a:txBody>
                  <a:tcPr/>
                </a:tc>
                <a:extLst>
                  <a:ext uri="{0D108BD9-81ED-4DB2-BD59-A6C34878D82A}">
                    <a16:rowId xmlns:a16="http://schemas.microsoft.com/office/drawing/2014/main" val="10004"/>
                  </a:ext>
                </a:extLst>
              </a:tr>
              <a:tr h="934982">
                <a:tc>
                  <a:txBody>
                    <a:bodyPr/>
                    <a:lstStyle/>
                    <a:p>
                      <a:r>
                        <a:rPr lang="en-US" sz="1800" dirty="0"/>
                        <a:t>PICA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Identical to vestibular neuritis plus gaze-evoked nystagmus towards lesion</a:t>
                      </a:r>
                    </a:p>
                  </a:txBody>
                  <a:tcPr/>
                </a:tc>
                <a:tc>
                  <a:txBody>
                    <a:bodyPr/>
                    <a:lstStyle/>
                    <a:p>
                      <a:r>
                        <a:rPr lang="en-US" sz="1800" dirty="0"/>
                        <a:t>Wallenberg’s syndrome</a:t>
                      </a:r>
                    </a:p>
                  </a:txBody>
                  <a:tcPr/>
                </a:tc>
                <a:extLst>
                  <a:ext uri="{0D108BD9-81ED-4DB2-BD59-A6C34878D82A}">
                    <a16:rowId xmlns:a16="http://schemas.microsoft.com/office/drawing/2014/main" val="10005"/>
                  </a:ext>
                </a:extLst>
              </a:tr>
              <a:tr h="415383">
                <a:tc>
                  <a:txBody>
                    <a:bodyPr/>
                    <a:lstStyle/>
                    <a:p>
                      <a:r>
                        <a:rPr lang="en-US" sz="1800" dirty="0"/>
                        <a:t>Cerebellar</a:t>
                      </a:r>
                    </a:p>
                  </a:txBody>
                  <a:tcPr/>
                </a:tc>
                <a:tc>
                  <a:txBody>
                    <a:bodyPr/>
                    <a:lstStyle/>
                    <a:p>
                      <a:r>
                        <a:rPr lang="en-US" sz="1800" dirty="0"/>
                        <a:t>Gaze-evoked nystagmus</a:t>
                      </a:r>
                    </a:p>
                  </a:txBody>
                  <a:tcPr/>
                </a:tc>
                <a:tc>
                  <a:txBody>
                    <a:bodyPr/>
                    <a:lstStyle/>
                    <a:p>
                      <a:r>
                        <a:rPr lang="en-US" sz="1800" dirty="0"/>
                        <a:t>Limb and/or truncal ataxia</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623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Single episode of prolonged vertigo: summary</a:t>
            </a:r>
          </a:p>
        </p:txBody>
      </p:sp>
      <p:sp>
        <p:nvSpPr>
          <p:cNvPr id="3" name="Subtitle 2"/>
          <p:cNvSpPr>
            <a:spLocks noGrp="1"/>
          </p:cNvSpPr>
          <p:nvPr>
            <p:ph idx="1"/>
          </p:nvPr>
        </p:nvSpPr>
        <p:spPr>
          <a:xfrm>
            <a:off x="737566" y="1870399"/>
            <a:ext cx="7947038" cy="3527795"/>
          </a:xfrm>
        </p:spPr>
        <p:txBody>
          <a:bodyPr>
            <a:normAutofit/>
          </a:bodyPr>
          <a:lstStyle/>
          <a:p>
            <a:pPr algn="l">
              <a:lnSpc>
                <a:spcPct val="90000"/>
              </a:lnSpc>
            </a:pPr>
            <a:r>
              <a:rPr lang="en-GB" sz="2800" dirty="0"/>
              <a:t>The key question is whether the vertigo is peripheral (inner ear) or central (brain) in origin.</a:t>
            </a:r>
          </a:p>
          <a:p>
            <a:pPr marL="0" indent="0" algn="l">
              <a:lnSpc>
                <a:spcPct val="90000"/>
              </a:lnSpc>
              <a:buNone/>
            </a:pPr>
            <a:endParaRPr lang="en-GB" sz="2800" dirty="0"/>
          </a:p>
          <a:p>
            <a:pPr algn="l">
              <a:lnSpc>
                <a:spcPct val="90000"/>
              </a:lnSpc>
            </a:pPr>
            <a:r>
              <a:rPr lang="en-GB" sz="2800" dirty="0"/>
              <a:t>A patient with clear brainstem or limb symptoms (</a:t>
            </a:r>
            <a:r>
              <a:rPr lang="en-GB" sz="2800" u="sng" dirty="0"/>
              <a:t>at any time</a:t>
            </a:r>
            <a:r>
              <a:rPr lang="en-GB" sz="2800" dirty="0"/>
              <a:t>), any red flags, or abnormal eye movements </a:t>
            </a:r>
            <a:r>
              <a:rPr lang="en-GB" sz="2800" i="1" dirty="0"/>
              <a:t>apart from a peripheral vestibular nystagmus </a:t>
            </a:r>
            <a:r>
              <a:rPr lang="en-GB" sz="2800" dirty="0"/>
              <a:t>has a central disorder until proven otherwise.</a:t>
            </a:r>
          </a:p>
          <a:p>
            <a:endParaRPr lang="en-US" dirty="0"/>
          </a:p>
        </p:txBody>
      </p:sp>
    </p:spTree>
    <p:extLst>
      <p:ext uri="{BB962C8B-B14F-4D97-AF65-F5344CB8AC3E}">
        <p14:creationId xmlns:p14="http://schemas.microsoft.com/office/powerpoint/2010/main" val="15110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54789867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17272311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1" y="274638"/>
            <a:ext cx="8229600" cy="752120"/>
          </a:xfrm>
        </p:spPr>
        <p:txBody>
          <a:bodyPr>
            <a:normAutofit/>
          </a:bodyPr>
          <a:lstStyle/>
          <a:p>
            <a:r>
              <a:rPr lang="en-US" sz="3600" dirty="0"/>
              <a:t>Simplified dizzy tree</a:t>
            </a:r>
          </a:p>
        </p:txBody>
      </p:sp>
      <p:cxnSp>
        <p:nvCxnSpPr>
          <p:cNvPr id="7" name="Straight Connector 6"/>
          <p:cNvCxnSpPr/>
          <p:nvPr/>
        </p:nvCxnSpPr>
        <p:spPr>
          <a:xfrm>
            <a:off x="2283466" y="1418548"/>
            <a:ext cx="45939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466"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63912"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82767" y="1026758"/>
            <a:ext cx="8445" cy="78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63971" y="1829035"/>
            <a:ext cx="1520060" cy="400110"/>
          </a:xfrm>
          <a:prstGeom prst="rect">
            <a:avLst/>
          </a:prstGeom>
          <a:noFill/>
          <a:ln>
            <a:solidFill>
              <a:srgbClr val="4F81BD"/>
            </a:solidFill>
          </a:ln>
        </p:spPr>
        <p:txBody>
          <a:bodyPr wrap="square" rtlCol="0">
            <a:spAutoFit/>
          </a:bodyPr>
          <a:lstStyle/>
          <a:p>
            <a:pPr algn="ctr"/>
            <a:r>
              <a:rPr lang="en-US" sz="2000" dirty="0"/>
              <a:t>Lightheaded</a:t>
            </a:r>
          </a:p>
        </p:txBody>
      </p:sp>
      <p:sp>
        <p:nvSpPr>
          <p:cNvPr id="13" name="TextBox 12"/>
          <p:cNvSpPr txBox="1"/>
          <p:nvPr/>
        </p:nvSpPr>
        <p:spPr>
          <a:xfrm>
            <a:off x="4123583" y="1829035"/>
            <a:ext cx="1221114" cy="400110"/>
          </a:xfrm>
          <a:prstGeom prst="rect">
            <a:avLst/>
          </a:prstGeom>
          <a:noFill/>
          <a:ln w="38100" cmpd="sng">
            <a:solidFill>
              <a:srgbClr val="FF0000"/>
            </a:solidFill>
          </a:ln>
        </p:spPr>
        <p:txBody>
          <a:bodyPr wrap="square" rtlCol="0">
            <a:spAutoFit/>
          </a:bodyPr>
          <a:lstStyle/>
          <a:p>
            <a:pPr algn="ctr"/>
            <a:r>
              <a:rPr lang="en-US" sz="2000" dirty="0"/>
              <a:t>Vertigo</a:t>
            </a:r>
          </a:p>
        </p:txBody>
      </p:sp>
      <p:sp>
        <p:nvSpPr>
          <p:cNvPr id="14" name="TextBox 13"/>
          <p:cNvSpPr txBox="1"/>
          <p:nvPr/>
        </p:nvSpPr>
        <p:spPr>
          <a:xfrm>
            <a:off x="6404516" y="1810336"/>
            <a:ext cx="1702466" cy="400110"/>
          </a:xfrm>
          <a:prstGeom prst="rect">
            <a:avLst/>
          </a:prstGeom>
          <a:noFill/>
          <a:ln>
            <a:solidFill>
              <a:srgbClr val="4F81BD"/>
            </a:solidFill>
          </a:ln>
        </p:spPr>
        <p:txBody>
          <a:bodyPr wrap="square" rtlCol="0">
            <a:spAutoFit/>
          </a:bodyPr>
          <a:lstStyle/>
          <a:p>
            <a:pPr algn="ctr"/>
            <a:r>
              <a:rPr lang="en-US" sz="2000" dirty="0"/>
              <a:t>Disequilibrium</a:t>
            </a:r>
          </a:p>
        </p:txBody>
      </p:sp>
      <p:sp>
        <p:nvSpPr>
          <p:cNvPr id="17" name="TextBox 16"/>
          <p:cNvSpPr txBox="1"/>
          <p:nvPr/>
        </p:nvSpPr>
        <p:spPr>
          <a:xfrm>
            <a:off x="594511" y="2805914"/>
            <a:ext cx="1290362" cy="646331"/>
          </a:xfrm>
          <a:prstGeom prst="rect">
            <a:avLst/>
          </a:prstGeom>
          <a:noFill/>
          <a:ln>
            <a:solidFill>
              <a:srgbClr val="4F81BD"/>
            </a:solidFill>
          </a:ln>
        </p:spPr>
        <p:txBody>
          <a:bodyPr wrap="square" rtlCol="0">
            <a:spAutoFit/>
          </a:bodyPr>
          <a:lstStyle/>
          <a:p>
            <a:r>
              <a:rPr lang="en-US" sz="2000" dirty="0"/>
              <a:t>Postural</a:t>
            </a:r>
          </a:p>
          <a:p>
            <a:r>
              <a:rPr lang="en-US" sz="1600" dirty="0"/>
              <a:t>1 OH</a:t>
            </a:r>
          </a:p>
        </p:txBody>
      </p:sp>
      <p:cxnSp>
        <p:nvCxnSpPr>
          <p:cNvPr id="19" name="Straight Arrow Connector 18"/>
          <p:cNvCxnSpPr/>
          <p:nvPr/>
        </p:nvCxnSpPr>
        <p:spPr>
          <a:xfrm>
            <a:off x="6890935" y="2210446"/>
            <a:ext cx="0" cy="621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58631" y="2832265"/>
            <a:ext cx="2621258" cy="1323439"/>
          </a:xfrm>
          <a:prstGeom prst="rect">
            <a:avLst/>
          </a:prstGeom>
          <a:noFill/>
          <a:ln>
            <a:solidFill>
              <a:srgbClr val="4F81BD"/>
            </a:solidFill>
          </a:ln>
        </p:spPr>
        <p:txBody>
          <a:bodyPr wrap="square" rtlCol="0">
            <a:spAutoFit/>
          </a:bodyPr>
          <a:lstStyle/>
          <a:p>
            <a:r>
              <a:rPr lang="en-US" sz="1600" dirty="0"/>
              <a:t>1 Uncompensated vestibular disorder</a:t>
            </a:r>
          </a:p>
          <a:p>
            <a:r>
              <a:rPr lang="en-US" sz="1600" dirty="0"/>
              <a:t>2 BPPV</a:t>
            </a:r>
          </a:p>
          <a:p>
            <a:r>
              <a:rPr lang="en-US" sz="1600" dirty="0"/>
              <a:t>3 MFDE</a:t>
            </a:r>
          </a:p>
          <a:p>
            <a:r>
              <a:rPr lang="en-US" sz="1600" dirty="0"/>
              <a:t>4 Neurological disorders</a:t>
            </a:r>
          </a:p>
        </p:txBody>
      </p:sp>
      <p:cxnSp>
        <p:nvCxnSpPr>
          <p:cNvPr id="24" name="Straight Connector 23"/>
          <p:cNvCxnSpPr/>
          <p:nvPr/>
        </p:nvCxnSpPr>
        <p:spPr>
          <a:xfrm>
            <a:off x="4891212" y="2229145"/>
            <a:ext cx="0" cy="209923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6072" y="4328379"/>
            <a:ext cx="19051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86072"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5267" y="4328379"/>
            <a:ext cx="0" cy="64847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511" y="4976858"/>
            <a:ext cx="3723245" cy="892552"/>
          </a:xfrm>
          <a:prstGeom prst="rect">
            <a:avLst/>
          </a:prstGeom>
          <a:noFill/>
          <a:ln>
            <a:solidFill>
              <a:srgbClr val="4F81BD"/>
            </a:solidFill>
          </a:ln>
        </p:spPr>
        <p:txBody>
          <a:bodyPr wrap="square" rtlCol="0">
            <a:spAutoFit/>
          </a:bodyPr>
          <a:lstStyle/>
          <a:p>
            <a:r>
              <a:rPr lang="en-US" sz="2000" dirty="0"/>
              <a:t>Single attack of prolonged vertigo</a:t>
            </a:r>
          </a:p>
          <a:p>
            <a:r>
              <a:rPr lang="en-US" sz="1600" dirty="0"/>
              <a:t>1 Vestibular neuritis</a:t>
            </a:r>
          </a:p>
          <a:p>
            <a:r>
              <a:rPr lang="en-US" sz="1600" dirty="0"/>
              <a:t>2 Stroke</a:t>
            </a:r>
          </a:p>
        </p:txBody>
      </p:sp>
      <p:sp>
        <p:nvSpPr>
          <p:cNvPr id="34" name="TextBox 33"/>
          <p:cNvSpPr txBox="1"/>
          <p:nvPr/>
        </p:nvSpPr>
        <p:spPr>
          <a:xfrm>
            <a:off x="4756096" y="4976858"/>
            <a:ext cx="2161862" cy="1138773"/>
          </a:xfrm>
          <a:prstGeom prst="rect">
            <a:avLst/>
          </a:prstGeom>
          <a:noFill/>
          <a:ln w="38100" cmpd="sng">
            <a:solidFill>
              <a:srgbClr val="FF0000"/>
            </a:solidFill>
          </a:ln>
        </p:spPr>
        <p:txBody>
          <a:bodyPr wrap="square" rtlCol="0">
            <a:spAutoFit/>
          </a:bodyPr>
          <a:lstStyle/>
          <a:p>
            <a:r>
              <a:rPr lang="en-US" sz="2000" dirty="0"/>
              <a:t>Recurrent attacks</a:t>
            </a:r>
          </a:p>
          <a:p>
            <a:r>
              <a:rPr lang="en-US" sz="1600" dirty="0"/>
              <a:t>1 BPPV</a:t>
            </a:r>
          </a:p>
          <a:p>
            <a:r>
              <a:rPr lang="en-US" sz="1600" dirty="0"/>
              <a:t>2 Migraine</a:t>
            </a:r>
          </a:p>
          <a:p>
            <a:r>
              <a:rPr lang="en-US" sz="1600" dirty="0"/>
              <a:t>3 Meniere’s</a:t>
            </a:r>
          </a:p>
        </p:txBody>
      </p:sp>
      <p:cxnSp>
        <p:nvCxnSpPr>
          <p:cNvPr id="53" name="Straight Connector 52"/>
          <p:cNvCxnSpPr/>
          <p:nvPr/>
        </p:nvCxnSpPr>
        <p:spPr>
          <a:xfrm>
            <a:off x="2269954" y="2229145"/>
            <a:ext cx="1" cy="310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02536" y="2553385"/>
            <a:ext cx="154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16048" y="2544035"/>
            <a:ext cx="0" cy="26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742862" y="2539875"/>
            <a:ext cx="3772" cy="266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175372" y="2805544"/>
            <a:ext cx="2396627" cy="892552"/>
          </a:xfrm>
          <a:prstGeom prst="rect">
            <a:avLst/>
          </a:prstGeom>
          <a:noFill/>
          <a:ln>
            <a:solidFill>
              <a:srgbClr val="4F81BD"/>
            </a:solidFill>
          </a:ln>
        </p:spPr>
        <p:txBody>
          <a:bodyPr wrap="square" rtlCol="0">
            <a:spAutoFit/>
          </a:bodyPr>
          <a:lstStyle/>
          <a:p>
            <a:r>
              <a:rPr lang="en-US" sz="2000" dirty="0"/>
              <a:t>Unrelated to posture</a:t>
            </a:r>
          </a:p>
          <a:p>
            <a:r>
              <a:rPr lang="en-US" sz="1600" dirty="0"/>
              <a:t>1 Cardiac</a:t>
            </a:r>
          </a:p>
          <a:p>
            <a:r>
              <a:rPr lang="en-US" sz="1600" dirty="0"/>
              <a:t>2 Anxiety or stress</a:t>
            </a:r>
          </a:p>
        </p:txBody>
      </p:sp>
      <p:cxnSp>
        <p:nvCxnSpPr>
          <p:cNvPr id="15" name="Straight Connector 14"/>
          <p:cNvCxnSpPr/>
          <p:nvPr/>
        </p:nvCxnSpPr>
        <p:spPr>
          <a:xfrm>
            <a:off x="4882767" y="4328379"/>
            <a:ext cx="5725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8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inner_ear"/>
          <p:cNvPicPr>
            <a:picLocks noChangeAspect="1" noChangeArrowheads="1"/>
          </p:cNvPicPr>
          <p:nvPr/>
        </p:nvPicPr>
        <p:blipFill>
          <a:blip r:embed="rId3"/>
          <a:srcRect/>
          <a:stretch>
            <a:fillRect/>
          </a:stretch>
        </p:blipFill>
        <p:spPr bwMode="auto">
          <a:xfrm>
            <a:off x="4850928" y="1760936"/>
            <a:ext cx="4145339" cy="2993922"/>
          </a:xfrm>
          <a:prstGeom prst="rect">
            <a:avLst/>
          </a:prstGeom>
          <a:noFill/>
          <a:ln w="9525">
            <a:noFill/>
            <a:miter lim="800000"/>
            <a:headEnd/>
            <a:tailEnd/>
          </a:ln>
        </p:spPr>
      </p:pic>
      <p:sp>
        <p:nvSpPr>
          <p:cNvPr id="32770" name="Title 4"/>
          <p:cNvSpPr>
            <a:spLocks noGrp="1"/>
          </p:cNvSpPr>
          <p:nvPr>
            <p:ph type="title"/>
          </p:nvPr>
        </p:nvSpPr>
        <p:spPr/>
        <p:txBody>
          <a:bodyPr/>
          <a:lstStyle/>
          <a:p>
            <a:pPr eaLnBrk="1" hangingPunct="1"/>
            <a:r>
              <a:rPr lang="en-GB" sz="2800"/>
              <a:t>Benign Paroxysmal Positional Vertigo</a:t>
            </a:r>
          </a:p>
        </p:txBody>
      </p:sp>
      <p:sp>
        <p:nvSpPr>
          <p:cNvPr id="2" name="TextBox 1"/>
          <p:cNvSpPr txBox="1"/>
          <p:nvPr/>
        </p:nvSpPr>
        <p:spPr>
          <a:xfrm>
            <a:off x="7293260" y="4012811"/>
            <a:ext cx="1252422" cy="400110"/>
          </a:xfrm>
          <a:prstGeom prst="rect">
            <a:avLst/>
          </a:prstGeom>
          <a:solidFill>
            <a:schemeClr val="bg1"/>
          </a:solidFill>
          <a:ln>
            <a:solidFill>
              <a:schemeClr val="bg1"/>
            </a:solidFill>
          </a:ln>
        </p:spPr>
        <p:txBody>
          <a:bodyPr wrap="square" rtlCol="0">
            <a:spAutoFit/>
          </a:bodyPr>
          <a:lstStyle/>
          <a:p>
            <a:r>
              <a:rPr lang="en-US" sz="2000" dirty="0"/>
              <a:t>cochlea</a:t>
            </a:r>
          </a:p>
        </p:txBody>
      </p:sp>
      <p:sp>
        <p:nvSpPr>
          <p:cNvPr id="5" name="Content Placeholder 2"/>
          <p:cNvSpPr txBox="1">
            <a:spLocks/>
          </p:cNvSpPr>
          <p:nvPr/>
        </p:nvSpPr>
        <p:spPr>
          <a:xfrm>
            <a:off x="457200" y="1417638"/>
            <a:ext cx="4785315" cy="47744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Affects almost 1:10 older people, women twice as much as men</a:t>
            </a:r>
          </a:p>
          <a:p>
            <a:r>
              <a:rPr lang="en-US" sz="2400" dirty="0"/>
              <a:t>A range of symptoms:</a:t>
            </a:r>
          </a:p>
          <a:p>
            <a:pPr lvl="1"/>
            <a:r>
              <a:rPr lang="en-US" sz="2000" dirty="0"/>
              <a:t>Brief vertigo with </a:t>
            </a:r>
            <a:r>
              <a:rPr lang="en-US" sz="2000" u="sng" dirty="0"/>
              <a:t>certain</a:t>
            </a:r>
            <a:r>
              <a:rPr lang="en-US" sz="2000" dirty="0"/>
              <a:t> head movements</a:t>
            </a:r>
          </a:p>
          <a:p>
            <a:pPr lvl="1"/>
            <a:r>
              <a:rPr lang="en-US" sz="2000" dirty="0"/>
              <a:t>Disequilibrium: ‘My balance is wrong.’</a:t>
            </a:r>
          </a:p>
          <a:p>
            <a:pPr lvl="1"/>
            <a:r>
              <a:rPr lang="en-US" sz="2000" dirty="0"/>
              <a:t>More prolonged dizziness can occur</a:t>
            </a:r>
          </a:p>
          <a:p>
            <a:r>
              <a:rPr lang="en-US" sz="2400" dirty="0"/>
              <a:t>A range of consequences:</a:t>
            </a:r>
          </a:p>
          <a:p>
            <a:pPr lvl="1"/>
            <a:r>
              <a:rPr lang="en-US" sz="2000" dirty="0"/>
              <a:t>Falls, fractures </a:t>
            </a:r>
          </a:p>
          <a:p>
            <a:pPr lvl="1"/>
            <a:r>
              <a:rPr lang="en-US" sz="2000" dirty="0"/>
              <a:t>Loss of independence</a:t>
            </a:r>
          </a:p>
          <a:p>
            <a:r>
              <a:rPr lang="en-US" sz="2400" dirty="0"/>
              <a:t>Very treatable!</a:t>
            </a:r>
          </a:p>
          <a:p>
            <a:endParaRPr lang="en-US" sz="2400" dirty="0"/>
          </a:p>
          <a:p>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Migrainous vertigo</a:t>
            </a:r>
            <a:br>
              <a:rPr lang="en-US" dirty="0"/>
            </a:br>
            <a:r>
              <a:rPr lang="en-US" sz="2700" dirty="0"/>
              <a:t>(a.k.a. vestibular migraine)</a:t>
            </a:r>
          </a:p>
        </p:txBody>
      </p:sp>
      <p:sp>
        <p:nvSpPr>
          <p:cNvPr id="3" name="Content Placeholder 2"/>
          <p:cNvSpPr>
            <a:spLocks noGrp="1"/>
          </p:cNvSpPr>
          <p:nvPr>
            <p:ph sz="half" idx="1"/>
          </p:nvPr>
        </p:nvSpPr>
        <p:spPr>
          <a:xfrm>
            <a:off x="457200" y="1931926"/>
            <a:ext cx="4038600" cy="4309681"/>
          </a:xfrm>
        </p:spPr>
        <p:txBody>
          <a:bodyPr>
            <a:normAutofit lnSpcReduction="10000"/>
          </a:bodyPr>
          <a:lstStyle/>
          <a:p>
            <a:pPr marL="0" indent="0">
              <a:buNone/>
            </a:pPr>
            <a:r>
              <a:rPr lang="en-US" sz="2000" u="sng" dirty="0"/>
              <a:t>Proposed criteria for migrainous vertigo:</a:t>
            </a:r>
          </a:p>
          <a:p>
            <a:pPr marL="457200" indent="-457200">
              <a:buFont typeface="+mj-lt"/>
              <a:buAutoNum type="alphaUcPeriod"/>
            </a:pPr>
            <a:r>
              <a:rPr lang="en-US" sz="2000" dirty="0"/>
              <a:t>Episodic vestibular symptoms</a:t>
            </a:r>
          </a:p>
          <a:p>
            <a:pPr marL="457200" indent="-457200">
              <a:buFont typeface="+mj-lt"/>
              <a:buAutoNum type="alphaUcPeriod"/>
            </a:pPr>
            <a:r>
              <a:rPr lang="en-US" sz="2000" dirty="0"/>
              <a:t>Migraine according to the IHS criteria</a:t>
            </a:r>
          </a:p>
          <a:p>
            <a:pPr marL="457200" indent="-457200">
              <a:buFont typeface="+mj-lt"/>
              <a:buAutoNum type="alphaUcPeriod"/>
            </a:pPr>
            <a:r>
              <a:rPr lang="en-US" sz="2000" dirty="0"/>
              <a:t>At least one of the following migrainous symptoms during at least two vertigo attacks:</a:t>
            </a:r>
          </a:p>
          <a:p>
            <a:pPr marL="857250" lvl="1" indent="-457200"/>
            <a:r>
              <a:rPr lang="en-US" sz="1600" dirty="0"/>
              <a:t>Migrainous headache</a:t>
            </a:r>
          </a:p>
          <a:p>
            <a:pPr marL="857250" lvl="1" indent="-457200"/>
            <a:r>
              <a:rPr lang="en-US" sz="1600" dirty="0"/>
              <a:t>Photophobia</a:t>
            </a:r>
          </a:p>
          <a:p>
            <a:pPr marL="857250" lvl="1" indent="-457200"/>
            <a:r>
              <a:rPr lang="en-US" sz="1600" dirty="0"/>
              <a:t>Phonophobia</a:t>
            </a:r>
          </a:p>
          <a:p>
            <a:pPr marL="857250" lvl="1" indent="-457200"/>
            <a:r>
              <a:rPr lang="en-US" sz="1600" dirty="0"/>
              <a:t>Visual or other auras</a:t>
            </a:r>
          </a:p>
          <a:p>
            <a:pPr marL="457200" indent="-457200">
              <a:buFont typeface="+mj-lt"/>
              <a:buAutoNum type="alphaUcPeriod"/>
            </a:pPr>
            <a:r>
              <a:rPr lang="en-US" sz="2000" dirty="0"/>
              <a:t>Other causes ruled out by appropriate investigations</a:t>
            </a:r>
          </a:p>
          <a:p>
            <a:pPr marL="0" indent="0">
              <a:buNone/>
            </a:pPr>
            <a:endParaRPr lang="en-US" sz="1800" dirty="0"/>
          </a:p>
        </p:txBody>
      </p:sp>
      <p:sp>
        <p:nvSpPr>
          <p:cNvPr id="6" name="Content Placeholder 5"/>
          <p:cNvSpPr>
            <a:spLocks noGrp="1"/>
          </p:cNvSpPr>
          <p:nvPr>
            <p:ph sz="half" idx="2"/>
          </p:nvPr>
        </p:nvSpPr>
        <p:spPr>
          <a:xfrm>
            <a:off x="4648200" y="1931926"/>
            <a:ext cx="4038600" cy="4194237"/>
          </a:xfrm>
        </p:spPr>
        <p:txBody>
          <a:bodyPr>
            <a:normAutofit lnSpcReduction="10000"/>
          </a:bodyPr>
          <a:lstStyle/>
          <a:p>
            <a:pPr marL="0" indent="0">
              <a:buNone/>
            </a:pPr>
            <a:r>
              <a:rPr lang="en-US" sz="2000" u="sng" dirty="0"/>
              <a:t>Proposed criteria for probable migrainous vertigo:</a:t>
            </a:r>
          </a:p>
          <a:p>
            <a:pPr marL="457200" indent="-457200">
              <a:buFont typeface="+mj-lt"/>
              <a:buAutoNum type="alphaUcPeriod"/>
            </a:pPr>
            <a:r>
              <a:rPr lang="en-US" sz="2000" dirty="0"/>
              <a:t>Episodic vestibular symptoms of at least moderate severity</a:t>
            </a:r>
          </a:p>
          <a:p>
            <a:pPr marL="457200" indent="-457200">
              <a:buFont typeface="+mj-lt"/>
              <a:buAutoNum type="alphaUcPeriod"/>
            </a:pPr>
            <a:r>
              <a:rPr lang="en-US" sz="2000" dirty="0"/>
              <a:t>At least one of the following:</a:t>
            </a:r>
          </a:p>
          <a:p>
            <a:pPr lvl="1"/>
            <a:r>
              <a:rPr lang="en-US" sz="1600" dirty="0"/>
              <a:t>Migraine according to the HIS criteria</a:t>
            </a:r>
          </a:p>
          <a:p>
            <a:pPr lvl="1"/>
            <a:r>
              <a:rPr lang="en-US" sz="1600" dirty="0"/>
              <a:t>Migrainous symptoms during vertigo</a:t>
            </a:r>
          </a:p>
          <a:p>
            <a:pPr lvl="1"/>
            <a:r>
              <a:rPr lang="en-US" sz="1600" dirty="0"/>
              <a:t>Migraine-specific triggers of vertigo </a:t>
            </a:r>
          </a:p>
          <a:p>
            <a:pPr lvl="1"/>
            <a:r>
              <a:rPr lang="en-US" sz="1600" dirty="0"/>
              <a:t>Response to anti-migraine drugs</a:t>
            </a:r>
          </a:p>
          <a:p>
            <a:pPr marL="457200" indent="-457200">
              <a:buFont typeface="+mj-lt"/>
              <a:buAutoNum type="alphaUcPeriod"/>
            </a:pPr>
            <a:r>
              <a:rPr lang="en-US" sz="2000" dirty="0"/>
              <a:t>Other causes ruled out by appropriate investigations</a:t>
            </a:r>
          </a:p>
        </p:txBody>
      </p:sp>
      <p:sp>
        <p:nvSpPr>
          <p:cNvPr id="7" name="TextBox 6"/>
          <p:cNvSpPr txBox="1"/>
          <p:nvPr/>
        </p:nvSpPr>
        <p:spPr>
          <a:xfrm>
            <a:off x="2632981" y="1417638"/>
            <a:ext cx="3725637" cy="400110"/>
          </a:xfrm>
          <a:prstGeom prst="rect">
            <a:avLst/>
          </a:prstGeom>
          <a:noFill/>
        </p:spPr>
        <p:txBody>
          <a:bodyPr wrap="square" rtlCol="0">
            <a:spAutoFit/>
          </a:bodyPr>
          <a:lstStyle/>
          <a:p>
            <a:r>
              <a:rPr lang="en-US" sz="2000" dirty="0"/>
              <a:t>…not the same as basilar migraine</a:t>
            </a:r>
          </a:p>
        </p:txBody>
      </p:sp>
    </p:spTree>
    <p:extLst>
      <p:ext uri="{BB962C8B-B14F-4D97-AF65-F5344CB8AC3E}">
        <p14:creationId xmlns:p14="http://schemas.microsoft.com/office/powerpoint/2010/main" val="372048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417638"/>
            <a:ext cx="8229600" cy="4525963"/>
          </a:xfrm>
        </p:spPr>
        <p:txBody>
          <a:bodyPr>
            <a:normAutofit/>
          </a:bodyPr>
          <a:lstStyle/>
          <a:p>
            <a:r>
              <a:rPr lang="en-US" dirty="0"/>
              <a:t>Dizziness is very common</a:t>
            </a:r>
          </a:p>
          <a:p>
            <a:r>
              <a:rPr lang="en-US" dirty="0"/>
              <a:t>Older can have more than one type of dizziness</a:t>
            </a:r>
          </a:p>
          <a:p>
            <a:r>
              <a:rPr lang="en-US" dirty="0"/>
              <a:t>A common AMU dilemma is distinguishing peripheral from central causes of vertigo</a:t>
            </a:r>
          </a:p>
          <a:p>
            <a:r>
              <a:rPr lang="en-US" dirty="0"/>
              <a:t>In vertigo, pattern recognition followed by proper examination of eye movements is key</a:t>
            </a:r>
          </a:p>
          <a:p>
            <a:r>
              <a:rPr lang="en-US" dirty="0"/>
              <a:t>Dizziness is treatable!</a:t>
            </a:r>
          </a:p>
          <a:p>
            <a:endParaRPr lang="en-US" dirty="0"/>
          </a:p>
          <a:p>
            <a:endParaRPr lang="en-US" dirty="0"/>
          </a:p>
        </p:txBody>
      </p:sp>
      <p:sp>
        <p:nvSpPr>
          <p:cNvPr id="5" name="Oval 4"/>
          <p:cNvSpPr/>
          <p:nvPr/>
        </p:nvSpPr>
        <p:spPr>
          <a:xfrm>
            <a:off x="4586332" y="4621983"/>
            <a:ext cx="2839998" cy="705646"/>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58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a:bodyPr>
          <a:lstStyle/>
          <a:p>
            <a:pPr eaLnBrk="1" hangingPunct="1"/>
            <a:r>
              <a:rPr lang="en-GB" dirty="0"/>
              <a:t>Meniere’s Disease</a:t>
            </a:r>
            <a:br>
              <a:rPr lang="en-GB" dirty="0"/>
            </a:br>
            <a:r>
              <a:rPr lang="en-GB" sz="2400" dirty="0"/>
              <a:t>(a.k.a. idiopathic endolymphatic hydrops)</a:t>
            </a:r>
          </a:p>
        </p:txBody>
      </p:sp>
      <p:sp>
        <p:nvSpPr>
          <p:cNvPr id="3" name="Content Placeholder 2"/>
          <p:cNvSpPr>
            <a:spLocks noGrp="1"/>
          </p:cNvSpPr>
          <p:nvPr>
            <p:ph sz="half" idx="1"/>
          </p:nvPr>
        </p:nvSpPr>
        <p:spPr>
          <a:xfrm>
            <a:off x="457200" y="1450681"/>
            <a:ext cx="4038600" cy="4525963"/>
          </a:xfrm>
        </p:spPr>
        <p:txBody>
          <a:bodyPr>
            <a:normAutofit/>
          </a:bodyPr>
          <a:lstStyle/>
          <a:p>
            <a:pPr marL="0" indent="0">
              <a:buNone/>
            </a:pPr>
            <a:r>
              <a:rPr lang="en-US" sz="2400" u="sng" dirty="0"/>
              <a:t>Clinical features</a:t>
            </a:r>
          </a:p>
          <a:p>
            <a:r>
              <a:rPr lang="en-US" sz="2400" dirty="0"/>
              <a:t>Prevalence 0.2-2 per 1000 people cf migrainous vertigo 10 per 1000 people</a:t>
            </a:r>
          </a:p>
          <a:p>
            <a:r>
              <a:rPr lang="en-US" sz="2400" dirty="0"/>
              <a:t>Recurrent attacks of vertigo with cochlear symptoms</a:t>
            </a:r>
          </a:p>
          <a:p>
            <a:r>
              <a:rPr lang="en-US" sz="2400" dirty="0"/>
              <a:t>Fluctuating then progressive hearing loss</a:t>
            </a:r>
          </a:p>
          <a:p>
            <a:r>
              <a:rPr lang="en-US" sz="2400" dirty="0"/>
              <a:t>Becomes bilateral in 40% of cases</a:t>
            </a:r>
          </a:p>
          <a:p>
            <a:r>
              <a:rPr lang="en-US" sz="2400" dirty="0"/>
              <a:t>40% also have BPPV</a:t>
            </a:r>
          </a:p>
        </p:txBody>
      </p:sp>
      <p:sp>
        <p:nvSpPr>
          <p:cNvPr id="4" name="Content Placeholder 3"/>
          <p:cNvSpPr>
            <a:spLocks noGrp="1"/>
          </p:cNvSpPr>
          <p:nvPr>
            <p:ph sz="half" idx="2"/>
          </p:nvPr>
        </p:nvSpPr>
        <p:spPr>
          <a:xfrm>
            <a:off x="4648200" y="1483724"/>
            <a:ext cx="4038600" cy="4525963"/>
          </a:xfrm>
        </p:spPr>
        <p:txBody>
          <a:bodyPr>
            <a:normAutofit/>
          </a:bodyPr>
          <a:lstStyle/>
          <a:p>
            <a:pPr marL="0" indent="0">
              <a:buNone/>
            </a:pPr>
            <a:r>
              <a:rPr lang="en-US" sz="2400" u="sng" dirty="0"/>
              <a:t>Investigations and treatment</a:t>
            </a:r>
          </a:p>
          <a:p>
            <a:r>
              <a:rPr lang="en-US" sz="2200" dirty="0"/>
              <a:t>Vestibular suppressants for acute attacks</a:t>
            </a:r>
          </a:p>
          <a:p>
            <a:r>
              <a:rPr lang="en-US" sz="2200" dirty="0"/>
              <a:t>Low salt diet, bendroflumethiazide, surgical options, ?regular betahistine</a:t>
            </a:r>
          </a:p>
          <a:p>
            <a:r>
              <a:rPr lang="en-US" sz="2200" dirty="0"/>
              <a:t>Refer ENT</a:t>
            </a:r>
          </a:p>
          <a:p>
            <a:r>
              <a:rPr lang="en-US" sz="2200" dirty="0"/>
              <a:t>Driving advice </a:t>
            </a:r>
          </a:p>
          <a:p>
            <a:r>
              <a:rPr lang="en-US" sz="2200" dirty="0">
                <a:hlinkClick r:id="rId3"/>
              </a:rPr>
              <a:t>www.tinnitus.org.uk</a:t>
            </a:r>
            <a:r>
              <a:rPr lang="en-US" sz="2200"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90880"/>
            <a:ext cx="8229600" cy="985319"/>
          </a:xfrm>
        </p:spPr>
        <p:txBody>
          <a:bodyPr/>
          <a:lstStyle/>
          <a:p>
            <a:pPr eaLnBrk="1" hangingPunct="1"/>
            <a:r>
              <a:rPr lang="en-GB" sz="2800" dirty="0"/>
              <a:t>Other causes of recurrent attacks of vertigo</a:t>
            </a:r>
          </a:p>
        </p:txBody>
      </p:sp>
      <p:sp>
        <p:nvSpPr>
          <p:cNvPr id="30722" name="Text Placeholder 2"/>
          <p:cNvSpPr>
            <a:spLocks noGrp="1"/>
          </p:cNvSpPr>
          <p:nvPr>
            <p:ph type="body" idx="1"/>
          </p:nvPr>
        </p:nvSpPr>
        <p:spPr>
          <a:xfrm>
            <a:off x="4970404" y="1993450"/>
            <a:ext cx="3364401" cy="2240427"/>
          </a:xfrm>
        </p:spPr>
        <p:txBody>
          <a:bodyPr>
            <a:normAutofit/>
          </a:bodyPr>
          <a:lstStyle/>
          <a:p>
            <a:pPr eaLnBrk="1" hangingPunct="1"/>
            <a:r>
              <a:rPr lang="en-GB" sz="2800" b="0" dirty="0"/>
              <a:t>Do not diagnose TIAs in cases of recurrent attacks of vertigo and no other symptoms.</a:t>
            </a:r>
            <a:endParaRPr lang="en-NZ" sz="2800" b="0" dirty="0"/>
          </a:p>
          <a:p>
            <a:pPr eaLnBrk="1" hangingPunct="1"/>
            <a:endParaRPr lang="en-GB" sz="900" b="0" dirty="0"/>
          </a:p>
        </p:txBody>
      </p:sp>
      <p:graphicFrame>
        <p:nvGraphicFramePr>
          <p:cNvPr id="7" name="Content Placeholder 6"/>
          <p:cNvGraphicFramePr>
            <a:graphicFrameLocks noGrp="1"/>
          </p:cNvGraphicFramePr>
          <p:nvPr>
            <p:ph sz="quarter" idx="4"/>
            <p:extLst>
              <p:ext uri="{D42A27DB-BD31-4B8C-83A1-F6EECF244321}">
                <p14:modId xmlns:p14="http://schemas.microsoft.com/office/powerpoint/2010/main" val="1219193760"/>
              </p:ext>
            </p:extLst>
          </p:nvPr>
        </p:nvGraphicFramePr>
        <p:xfrm>
          <a:off x="897849" y="1376200"/>
          <a:ext cx="3610084" cy="4498092"/>
        </p:xfrm>
        <a:graphic>
          <a:graphicData uri="http://schemas.openxmlformats.org/drawingml/2006/table">
            <a:tbl>
              <a:tblPr firstRow="1" bandRow="1">
                <a:tableStyleId>{D7AC3CCA-C797-4891-BE02-D94E43425B78}</a:tableStyleId>
              </a:tblPr>
              <a:tblGrid>
                <a:gridCol w="2654389">
                  <a:extLst>
                    <a:ext uri="{9D8B030D-6E8A-4147-A177-3AD203B41FA5}">
                      <a16:colId xmlns:a16="http://schemas.microsoft.com/office/drawing/2014/main" val="20000"/>
                    </a:ext>
                  </a:extLst>
                </a:gridCol>
                <a:gridCol w="955695">
                  <a:extLst>
                    <a:ext uri="{9D8B030D-6E8A-4147-A177-3AD203B41FA5}">
                      <a16:colId xmlns:a16="http://schemas.microsoft.com/office/drawing/2014/main" val="20001"/>
                    </a:ext>
                  </a:extLst>
                </a:gridCol>
              </a:tblGrid>
              <a:tr h="415161">
                <a:tc>
                  <a:txBody>
                    <a:bodyPr/>
                    <a:lstStyle/>
                    <a:p>
                      <a:r>
                        <a:rPr lang="en-GB" sz="1200" dirty="0">
                          <a:solidFill>
                            <a:schemeClr val="bg2">
                              <a:lumMod val="50000"/>
                            </a:schemeClr>
                          </a:solidFill>
                        </a:rPr>
                        <a:t>Symptom</a:t>
                      </a:r>
                    </a:p>
                  </a:txBody>
                  <a:tcPr/>
                </a:tc>
                <a:tc>
                  <a:txBody>
                    <a:bodyPr/>
                    <a:lstStyle/>
                    <a:p>
                      <a:r>
                        <a:rPr lang="en-GB" sz="1200" dirty="0">
                          <a:solidFill>
                            <a:schemeClr val="bg2">
                              <a:lumMod val="50000"/>
                            </a:schemeClr>
                          </a:solidFill>
                        </a:rPr>
                        <a:t>No of patients</a:t>
                      </a:r>
                    </a:p>
                  </a:txBody>
                  <a:tcPr/>
                </a:tc>
                <a:extLst>
                  <a:ext uri="{0D108BD9-81ED-4DB2-BD59-A6C34878D82A}">
                    <a16:rowId xmlns:a16="http://schemas.microsoft.com/office/drawing/2014/main" val="10000"/>
                  </a:ext>
                </a:extLst>
              </a:tr>
              <a:tr h="336741">
                <a:tc>
                  <a:txBody>
                    <a:bodyPr/>
                    <a:lstStyle/>
                    <a:p>
                      <a:r>
                        <a:rPr lang="en-GB" sz="1400" dirty="0">
                          <a:solidFill>
                            <a:srgbClr val="000000"/>
                          </a:solidFill>
                        </a:rPr>
                        <a:t>Visual (diplopia, field defects)</a:t>
                      </a:r>
                    </a:p>
                  </a:txBody>
                  <a:tcPr/>
                </a:tc>
                <a:tc>
                  <a:txBody>
                    <a:bodyPr/>
                    <a:lstStyle/>
                    <a:p>
                      <a:r>
                        <a:rPr lang="en-GB" sz="1400" dirty="0">
                          <a:solidFill>
                            <a:srgbClr val="000000"/>
                          </a:solidFill>
                        </a:rPr>
                        <a:t>29</a:t>
                      </a:r>
                    </a:p>
                  </a:txBody>
                  <a:tcPr/>
                </a:tc>
                <a:extLst>
                  <a:ext uri="{0D108BD9-81ED-4DB2-BD59-A6C34878D82A}">
                    <a16:rowId xmlns:a16="http://schemas.microsoft.com/office/drawing/2014/main" val="10001"/>
                  </a:ext>
                </a:extLst>
              </a:tr>
              <a:tr h="336741">
                <a:tc>
                  <a:txBody>
                    <a:bodyPr/>
                    <a:lstStyle/>
                    <a:p>
                      <a:r>
                        <a:rPr lang="en-GB" sz="1400" dirty="0">
                          <a:solidFill>
                            <a:srgbClr val="000000"/>
                          </a:solidFill>
                        </a:rPr>
                        <a:t>Drop attacks</a:t>
                      </a:r>
                    </a:p>
                  </a:txBody>
                  <a:tcPr/>
                </a:tc>
                <a:tc>
                  <a:txBody>
                    <a:bodyPr/>
                    <a:lstStyle/>
                    <a:p>
                      <a:r>
                        <a:rPr lang="en-GB" sz="1400" dirty="0">
                          <a:solidFill>
                            <a:srgbClr val="000000"/>
                          </a:solidFill>
                        </a:rPr>
                        <a:t>14</a:t>
                      </a:r>
                    </a:p>
                  </a:txBody>
                  <a:tcPr/>
                </a:tc>
                <a:extLst>
                  <a:ext uri="{0D108BD9-81ED-4DB2-BD59-A6C34878D82A}">
                    <a16:rowId xmlns:a16="http://schemas.microsoft.com/office/drawing/2014/main" val="10002"/>
                  </a:ext>
                </a:extLst>
              </a:tr>
              <a:tr h="336741">
                <a:tc>
                  <a:txBody>
                    <a:bodyPr/>
                    <a:lstStyle/>
                    <a:p>
                      <a:r>
                        <a:rPr lang="en-GB" sz="1400" dirty="0">
                          <a:solidFill>
                            <a:srgbClr val="000000"/>
                          </a:solidFill>
                        </a:rPr>
                        <a:t>Unsteadiness,</a:t>
                      </a:r>
                      <a:r>
                        <a:rPr lang="en-GB" sz="1400" baseline="0" dirty="0">
                          <a:solidFill>
                            <a:srgbClr val="000000"/>
                          </a:solidFill>
                        </a:rPr>
                        <a:t> inco-ordination</a:t>
                      </a:r>
                      <a:endParaRPr lang="en-GB" sz="1400" dirty="0">
                        <a:solidFill>
                          <a:srgbClr val="000000"/>
                        </a:solidFill>
                      </a:endParaRPr>
                    </a:p>
                  </a:txBody>
                  <a:tcPr/>
                </a:tc>
                <a:tc>
                  <a:txBody>
                    <a:bodyPr/>
                    <a:lstStyle/>
                    <a:p>
                      <a:r>
                        <a:rPr lang="en-GB" sz="1400" dirty="0">
                          <a:solidFill>
                            <a:srgbClr val="000000"/>
                          </a:solidFill>
                        </a:rPr>
                        <a:t>9</a:t>
                      </a:r>
                    </a:p>
                  </a:txBody>
                  <a:tcPr/>
                </a:tc>
                <a:extLst>
                  <a:ext uri="{0D108BD9-81ED-4DB2-BD59-A6C34878D82A}">
                    <a16:rowId xmlns:a16="http://schemas.microsoft.com/office/drawing/2014/main" val="10003"/>
                  </a:ext>
                </a:extLst>
              </a:tr>
              <a:tr h="336741">
                <a:tc>
                  <a:txBody>
                    <a:bodyPr/>
                    <a:lstStyle/>
                    <a:p>
                      <a:r>
                        <a:rPr lang="en-GB" sz="1400" dirty="0">
                          <a:solidFill>
                            <a:srgbClr val="000000"/>
                          </a:solidFill>
                        </a:rPr>
                        <a:t>Extremity weakness</a:t>
                      </a:r>
                    </a:p>
                  </a:txBody>
                  <a:tcPr/>
                </a:tc>
                <a:tc>
                  <a:txBody>
                    <a:bodyPr/>
                    <a:lstStyle/>
                    <a:p>
                      <a:r>
                        <a:rPr lang="en-GB" sz="1400" dirty="0">
                          <a:solidFill>
                            <a:srgbClr val="000000"/>
                          </a:solidFill>
                        </a:rPr>
                        <a:t>9</a:t>
                      </a:r>
                    </a:p>
                  </a:txBody>
                  <a:tcPr/>
                </a:tc>
                <a:extLst>
                  <a:ext uri="{0D108BD9-81ED-4DB2-BD59-A6C34878D82A}">
                    <a16:rowId xmlns:a16="http://schemas.microsoft.com/office/drawing/2014/main" val="10004"/>
                  </a:ext>
                </a:extLst>
              </a:tr>
              <a:tr h="336741">
                <a:tc>
                  <a:txBody>
                    <a:bodyPr/>
                    <a:lstStyle/>
                    <a:p>
                      <a:r>
                        <a:rPr lang="en-GB" sz="1400" dirty="0">
                          <a:solidFill>
                            <a:srgbClr val="000000"/>
                          </a:solidFill>
                        </a:rPr>
                        <a:t>Confusion</a:t>
                      </a:r>
                    </a:p>
                  </a:txBody>
                  <a:tcPr/>
                </a:tc>
                <a:tc>
                  <a:txBody>
                    <a:bodyPr/>
                    <a:lstStyle/>
                    <a:p>
                      <a:r>
                        <a:rPr lang="en-GB" sz="1400" dirty="0">
                          <a:solidFill>
                            <a:srgbClr val="000000"/>
                          </a:solidFill>
                        </a:rPr>
                        <a:t>7</a:t>
                      </a:r>
                    </a:p>
                  </a:txBody>
                  <a:tcPr/>
                </a:tc>
                <a:extLst>
                  <a:ext uri="{0D108BD9-81ED-4DB2-BD59-A6C34878D82A}">
                    <a16:rowId xmlns:a16="http://schemas.microsoft.com/office/drawing/2014/main" val="10005"/>
                  </a:ext>
                </a:extLst>
              </a:tr>
              <a:tr h="336741">
                <a:tc>
                  <a:txBody>
                    <a:bodyPr/>
                    <a:lstStyle/>
                    <a:p>
                      <a:r>
                        <a:rPr lang="en-GB" sz="1400" dirty="0">
                          <a:solidFill>
                            <a:srgbClr val="000000"/>
                          </a:solidFill>
                        </a:rPr>
                        <a:t>Headache </a:t>
                      </a:r>
                    </a:p>
                  </a:txBody>
                  <a:tcPr/>
                </a:tc>
                <a:tc>
                  <a:txBody>
                    <a:bodyPr/>
                    <a:lstStyle/>
                    <a:p>
                      <a:r>
                        <a:rPr lang="en-GB" sz="1400" dirty="0">
                          <a:solidFill>
                            <a:srgbClr val="000000"/>
                          </a:solidFill>
                        </a:rPr>
                        <a:t>6</a:t>
                      </a:r>
                    </a:p>
                  </a:txBody>
                  <a:tcPr/>
                </a:tc>
                <a:extLst>
                  <a:ext uri="{0D108BD9-81ED-4DB2-BD59-A6C34878D82A}">
                    <a16:rowId xmlns:a16="http://schemas.microsoft.com/office/drawing/2014/main" val="10006"/>
                  </a:ext>
                </a:extLst>
              </a:tr>
              <a:tr h="336741">
                <a:tc>
                  <a:txBody>
                    <a:bodyPr/>
                    <a:lstStyle/>
                    <a:p>
                      <a:r>
                        <a:rPr lang="en-GB" sz="1400" dirty="0">
                          <a:solidFill>
                            <a:srgbClr val="000000"/>
                          </a:solidFill>
                        </a:rPr>
                        <a:t>Hearing loss</a:t>
                      </a:r>
                    </a:p>
                  </a:txBody>
                  <a:tcPr/>
                </a:tc>
                <a:tc>
                  <a:txBody>
                    <a:bodyPr/>
                    <a:lstStyle/>
                    <a:p>
                      <a:r>
                        <a:rPr lang="en-GB" sz="1400" dirty="0">
                          <a:solidFill>
                            <a:srgbClr val="000000"/>
                          </a:solidFill>
                        </a:rPr>
                        <a:t>6</a:t>
                      </a:r>
                    </a:p>
                  </a:txBody>
                  <a:tcPr/>
                </a:tc>
                <a:extLst>
                  <a:ext uri="{0D108BD9-81ED-4DB2-BD59-A6C34878D82A}">
                    <a16:rowId xmlns:a16="http://schemas.microsoft.com/office/drawing/2014/main" val="10007"/>
                  </a:ext>
                </a:extLst>
              </a:tr>
              <a:tr h="336741">
                <a:tc>
                  <a:txBody>
                    <a:bodyPr/>
                    <a:lstStyle/>
                    <a:p>
                      <a:r>
                        <a:rPr lang="en-GB" sz="1400" dirty="0">
                          <a:solidFill>
                            <a:srgbClr val="000000"/>
                          </a:solidFill>
                        </a:rPr>
                        <a:t>Loss of consciousness*</a:t>
                      </a:r>
                    </a:p>
                  </a:txBody>
                  <a:tcPr/>
                </a:tc>
                <a:tc>
                  <a:txBody>
                    <a:bodyPr/>
                    <a:lstStyle/>
                    <a:p>
                      <a:r>
                        <a:rPr lang="en-GB" sz="1400" dirty="0">
                          <a:solidFill>
                            <a:srgbClr val="000000"/>
                          </a:solidFill>
                        </a:rPr>
                        <a:t>4</a:t>
                      </a:r>
                    </a:p>
                  </a:txBody>
                  <a:tcPr/>
                </a:tc>
                <a:extLst>
                  <a:ext uri="{0D108BD9-81ED-4DB2-BD59-A6C34878D82A}">
                    <a16:rowId xmlns:a16="http://schemas.microsoft.com/office/drawing/2014/main" val="10008"/>
                  </a:ext>
                </a:extLst>
              </a:tr>
              <a:tr h="336741">
                <a:tc>
                  <a:txBody>
                    <a:bodyPr/>
                    <a:lstStyle/>
                    <a:p>
                      <a:r>
                        <a:rPr lang="en-GB" sz="1400" dirty="0">
                          <a:solidFill>
                            <a:srgbClr val="000000"/>
                          </a:solidFill>
                        </a:rPr>
                        <a:t>Extremity</a:t>
                      </a:r>
                      <a:r>
                        <a:rPr lang="en-GB" sz="1400" baseline="0" dirty="0">
                          <a:solidFill>
                            <a:srgbClr val="000000"/>
                          </a:solidFill>
                        </a:rPr>
                        <a:t> numbness</a:t>
                      </a:r>
                      <a:endParaRPr lang="en-GB" sz="1400" dirty="0">
                        <a:solidFill>
                          <a:srgbClr val="000000"/>
                        </a:solidFill>
                      </a:endParaRPr>
                    </a:p>
                  </a:txBody>
                  <a:tcPr/>
                </a:tc>
                <a:tc>
                  <a:txBody>
                    <a:bodyPr/>
                    <a:lstStyle/>
                    <a:p>
                      <a:r>
                        <a:rPr lang="en-GB" sz="1400" dirty="0">
                          <a:solidFill>
                            <a:srgbClr val="000000"/>
                          </a:solidFill>
                        </a:rPr>
                        <a:t>4</a:t>
                      </a:r>
                    </a:p>
                  </a:txBody>
                  <a:tcPr/>
                </a:tc>
                <a:extLst>
                  <a:ext uri="{0D108BD9-81ED-4DB2-BD59-A6C34878D82A}">
                    <a16:rowId xmlns:a16="http://schemas.microsoft.com/office/drawing/2014/main" val="10009"/>
                  </a:ext>
                </a:extLst>
              </a:tr>
              <a:tr h="336741">
                <a:tc>
                  <a:txBody>
                    <a:bodyPr/>
                    <a:lstStyle/>
                    <a:p>
                      <a:r>
                        <a:rPr lang="en-GB" sz="1400" dirty="0">
                          <a:solidFill>
                            <a:srgbClr val="000000"/>
                          </a:solidFill>
                        </a:rPr>
                        <a:t>Dysarthria</a:t>
                      </a:r>
                    </a:p>
                  </a:txBody>
                  <a:tcPr/>
                </a:tc>
                <a:tc>
                  <a:txBody>
                    <a:bodyPr/>
                    <a:lstStyle/>
                    <a:p>
                      <a:r>
                        <a:rPr lang="en-GB" sz="1400" dirty="0">
                          <a:solidFill>
                            <a:srgbClr val="000000"/>
                          </a:solidFill>
                        </a:rPr>
                        <a:t>4</a:t>
                      </a:r>
                    </a:p>
                  </a:txBody>
                  <a:tcPr/>
                </a:tc>
                <a:extLst>
                  <a:ext uri="{0D108BD9-81ED-4DB2-BD59-A6C34878D82A}">
                    <a16:rowId xmlns:a16="http://schemas.microsoft.com/office/drawing/2014/main" val="10010"/>
                  </a:ext>
                </a:extLst>
              </a:tr>
              <a:tr h="336741">
                <a:tc>
                  <a:txBody>
                    <a:bodyPr/>
                    <a:lstStyle/>
                    <a:p>
                      <a:r>
                        <a:rPr lang="en-GB" sz="1400" dirty="0">
                          <a:solidFill>
                            <a:srgbClr val="000000"/>
                          </a:solidFill>
                        </a:rPr>
                        <a:t>Tinnitus</a:t>
                      </a:r>
                    </a:p>
                  </a:txBody>
                  <a:tcPr/>
                </a:tc>
                <a:tc>
                  <a:txBody>
                    <a:bodyPr/>
                    <a:lstStyle/>
                    <a:p>
                      <a:r>
                        <a:rPr lang="en-GB" sz="1400" dirty="0">
                          <a:solidFill>
                            <a:srgbClr val="000000"/>
                          </a:solidFill>
                        </a:rPr>
                        <a:t>4</a:t>
                      </a:r>
                    </a:p>
                  </a:txBody>
                  <a:tcPr/>
                </a:tc>
                <a:extLst>
                  <a:ext uri="{0D108BD9-81ED-4DB2-BD59-A6C34878D82A}">
                    <a16:rowId xmlns:a16="http://schemas.microsoft.com/office/drawing/2014/main" val="10011"/>
                  </a:ext>
                </a:extLst>
              </a:tr>
              <a:tr h="336741">
                <a:tc>
                  <a:txBody>
                    <a:bodyPr/>
                    <a:lstStyle/>
                    <a:p>
                      <a:r>
                        <a:rPr lang="en-GB" sz="1400" dirty="0">
                          <a:solidFill>
                            <a:srgbClr val="000000"/>
                          </a:solidFill>
                        </a:rPr>
                        <a:t>Peri-oral numbness</a:t>
                      </a:r>
                    </a:p>
                  </a:txBody>
                  <a:tcPr/>
                </a:tc>
                <a:tc>
                  <a:txBody>
                    <a:bodyPr/>
                    <a:lstStyle/>
                    <a:p>
                      <a:r>
                        <a:rPr lang="en-GB" sz="1400" dirty="0">
                          <a:solidFill>
                            <a:srgbClr val="000000"/>
                          </a:solidFill>
                        </a:rPr>
                        <a:t>2</a:t>
                      </a:r>
                    </a:p>
                  </a:txBody>
                  <a:tcPr/>
                </a:tc>
                <a:extLst>
                  <a:ext uri="{0D108BD9-81ED-4DB2-BD59-A6C34878D82A}">
                    <a16:rowId xmlns:a16="http://schemas.microsoft.com/office/drawing/2014/main" val="10012"/>
                  </a:ext>
                </a:extLst>
              </a:tr>
            </a:tbl>
          </a:graphicData>
        </a:graphic>
      </p:graphicFrame>
      <p:sp>
        <p:nvSpPr>
          <p:cNvPr id="2" name="TextBox 1"/>
          <p:cNvSpPr txBox="1"/>
          <p:nvPr/>
        </p:nvSpPr>
        <p:spPr>
          <a:xfrm>
            <a:off x="4970405" y="4461137"/>
            <a:ext cx="3716396" cy="1077218"/>
          </a:xfrm>
          <a:prstGeom prst="rect">
            <a:avLst/>
          </a:prstGeom>
          <a:noFill/>
        </p:spPr>
        <p:txBody>
          <a:bodyPr wrap="square" rtlCol="0">
            <a:spAutoFit/>
          </a:bodyPr>
          <a:lstStyle/>
          <a:p>
            <a:r>
              <a:rPr lang="en-US" sz="1600" dirty="0"/>
              <a:t>Grad A, </a:t>
            </a:r>
            <a:r>
              <a:rPr lang="en-US" sz="1600" dirty="0" err="1"/>
              <a:t>Baloh</a:t>
            </a:r>
            <a:r>
              <a:rPr lang="en-US" sz="1600" dirty="0"/>
              <a:t> RW. Vertigo of vascular origin: clinical and electronystagmographic features. </a:t>
            </a:r>
            <a:r>
              <a:rPr lang="en-US" sz="1600" i="1" dirty="0"/>
              <a:t>Arch </a:t>
            </a:r>
            <a:r>
              <a:rPr lang="en-US" sz="1600" i="1" dirty="0" err="1"/>
              <a:t>Neurol</a:t>
            </a:r>
            <a:r>
              <a:rPr lang="en-US" sz="1600" i="1" dirty="0"/>
              <a:t> </a:t>
            </a:r>
            <a:r>
              <a:rPr lang="en-US" sz="1600" dirty="0"/>
              <a:t>1989; 46: 281-4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4116841155"/>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31821469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1" y="274638"/>
            <a:ext cx="8229600" cy="752120"/>
          </a:xfrm>
        </p:spPr>
        <p:txBody>
          <a:bodyPr>
            <a:normAutofit/>
          </a:bodyPr>
          <a:lstStyle/>
          <a:p>
            <a:r>
              <a:rPr lang="en-US" sz="3600" dirty="0"/>
              <a:t>Simplified dizzy tree</a:t>
            </a:r>
          </a:p>
        </p:txBody>
      </p:sp>
      <p:cxnSp>
        <p:nvCxnSpPr>
          <p:cNvPr id="7" name="Straight Connector 6"/>
          <p:cNvCxnSpPr/>
          <p:nvPr/>
        </p:nvCxnSpPr>
        <p:spPr>
          <a:xfrm>
            <a:off x="2283466" y="1418548"/>
            <a:ext cx="45939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466"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63912"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82767" y="1026758"/>
            <a:ext cx="8445" cy="78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63971" y="1829035"/>
            <a:ext cx="1520060" cy="400110"/>
          </a:xfrm>
          <a:prstGeom prst="rect">
            <a:avLst/>
          </a:prstGeom>
          <a:noFill/>
          <a:ln>
            <a:solidFill>
              <a:srgbClr val="4F81BD"/>
            </a:solidFill>
          </a:ln>
        </p:spPr>
        <p:txBody>
          <a:bodyPr wrap="square" rtlCol="0">
            <a:spAutoFit/>
          </a:bodyPr>
          <a:lstStyle/>
          <a:p>
            <a:pPr algn="ctr"/>
            <a:r>
              <a:rPr lang="en-US" sz="2000" dirty="0"/>
              <a:t>Lightheaded</a:t>
            </a:r>
          </a:p>
        </p:txBody>
      </p:sp>
      <p:sp>
        <p:nvSpPr>
          <p:cNvPr id="13" name="TextBox 12"/>
          <p:cNvSpPr txBox="1"/>
          <p:nvPr/>
        </p:nvSpPr>
        <p:spPr>
          <a:xfrm>
            <a:off x="4123583" y="1829035"/>
            <a:ext cx="1221114" cy="400110"/>
          </a:xfrm>
          <a:prstGeom prst="rect">
            <a:avLst/>
          </a:prstGeom>
          <a:noFill/>
          <a:ln>
            <a:solidFill>
              <a:srgbClr val="4F81BD"/>
            </a:solidFill>
          </a:ln>
        </p:spPr>
        <p:txBody>
          <a:bodyPr wrap="square" rtlCol="0">
            <a:spAutoFit/>
          </a:bodyPr>
          <a:lstStyle/>
          <a:p>
            <a:pPr algn="ctr"/>
            <a:r>
              <a:rPr lang="en-US" sz="2000" dirty="0"/>
              <a:t>Vertigo</a:t>
            </a:r>
          </a:p>
        </p:txBody>
      </p:sp>
      <p:sp>
        <p:nvSpPr>
          <p:cNvPr id="14" name="TextBox 13"/>
          <p:cNvSpPr txBox="1"/>
          <p:nvPr/>
        </p:nvSpPr>
        <p:spPr>
          <a:xfrm>
            <a:off x="6404516" y="1810336"/>
            <a:ext cx="1702466" cy="400110"/>
          </a:xfrm>
          <a:prstGeom prst="rect">
            <a:avLst/>
          </a:prstGeom>
          <a:noFill/>
          <a:ln w="38100" cmpd="sng">
            <a:solidFill>
              <a:srgbClr val="FF0000"/>
            </a:solidFill>
          </a:ln>
        </p:spPr>
        <p:txBody>
          <a:bodyPr wrap="square" rtlCol="0">
            <a:spAutoFit/>
          </a:bodyPr>
          <a:lstStyle/>
          <a:p>
            <a:pPr algn="ctr"/>
            <a:r>
              <a:rPr lang="en-US" sz="2000" dirty="0"/>
              <a:t>Disequilibrium</a:t>
            </a:r>
          </a:p>
        </p:txBody>
      </p:sp>
      <p:sp>
        <p:nvSpPr>
          <p:cNvPr id="17" name="TextBox 16"/>
          <p:cNvSpPr txBox="1"/>
          <p:nvPr/>
        </p:nvSpPr>
        <p:spPr>
          <a:xfrm>
            <a:off x="594511" y="2805914"/>
            <a:ext cx="1290362" cy="646331"/>
          </a:xfrm>
          <a:prstGeom prst="rect">
            <a:avLst/>
          </a:prstGeom>
          <a:noFill/>
          <a:ln>
            <a:solidFill>
              <a:srgbClr val="4F81BD"/>
            </a:solidFill>
          </a:ln>
        </p:spPr>
        <p:txBody>
          <a:bodyPr wrap="square" rtlCol="0">
            <a:spAutoFit/>
          </a:bodyPr>
          <a:lstStyle/>
          <a:p>
            <a:r>
              <a:rPr lang="en-US" sz="2000" dirty="0"/>
              <a:t>Postural</a:t>
            </a:r>
          </a:p>
          <a:p>
            <a:r>
              <a:rPr lang="en-US" sz="1600" dirty="0"/>
              <a:t>1 OH</a:t>
            </a:r>
          </a:p>
        </p:txBody>
      </p:sp>
      <p:cxnSp>
        <p:nvCxnSpPr>
          <p:cNvPr id="19" name="Straight Arrow Connector 18"/>
          <p:cNvCxnSpPr/>
          <p:nvPr/>
        </p:nvCxnSpPr>
        <p:spPr>
          <a:xfrm>
            <a:off x="6890935" y="2210446"/>
            <a:ext cx="0" cy="62181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58631" y="2832265"/>
            <a:ext cx="2621258" cy="1323439"/>
          </a:xfrm>
          <a:prstGeom prst="rect">
            <a:avLst/>
          </a:prstGeom>
          <a:noFill/>
          <a:ln w="38100" cmpd="sng">
            <a:solidFill>
              <a:srgbClr val="FF0000"/>
            </a:solidFill>
          </a:ln>
        </p:spPr>
        <p:txBody>
          <a:bodyPr wrap="square" rtlCol="0">
            <a:spAutoFit/>
          </a:bodyPr>
          <a:lstStyle/>
          <a:p>
            <a:r>
              <a:rPr lang="en-US" sz="1600" dirty="0"/>
              <a:t>1 Uncompensated vestibular disorder</a:t>
            </a:r>
          </a:p>
          <a:p>
            <a:r>
              <a:rPr lang="en-US" sz="1600" dirty="0"/>
              <a:t>2 BPPV</a:t>
            </a:r>
          </a:p>
          <a:p>
            <a:r>
              <a:rPr lang="en-US" sz="1600" dirty="0"/>
              <a:t>3 MFDE</a:t>
            </a:r>
          </a:p>
          <a:p>
            <a:r>
              <a:rPr lang="en-US" sz="1600" dirty="0"/>
              <a:t>4 Neurological disorders</a:t>
            </a:r>
          </a:p>
        </p:txBody>
      </p:sp>
      <p:cxnSp>
        <p:nvCxnSpPr>
          <p:cNvPr id="24" name="Straight Connector 23"/>
          <p:cNvCxnSpPr/>
          <p:nvPr/>
        </p:nvCxnSpPr>
        <p:spPr>
          <a:xfrm>
            <a:off x="4891212" y="2229145"/>
            <a:ext cx="0" cy="2099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6072" y="4328379"/>
            <a:ext cx="24691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86072"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5267"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511" y="4976858"/>
            <a:ext cx="3723245" cy="892552"/>
          </a:xfrm>
          <a:prstGeom prst="rect">
            <a:avLst/>
          </a:prstGeom>
          <a:noFill/>
          <a:ln>
            <a:solidFill>
              <a:srgbClr val="4F81BD"/>
            </a:solidFill>
          </a:ln>
        </p:spPr>
        <p:txBody>
          <a:bodyPr wrap="square" rtlCol="0">
            <a:spAutoFit/>
          </a:bodyPr>
          <a:lstStyle/>
          <a:p>
            <a:r>
              <a:rPr lang="en-US" sz="2000" dirty="0"/>
              <a:t>Single attack of prolonged vertigo</a:t>
            </a:r>
          </a:p>
          <a:p>
            <a:r>
              <a:rPr lang="en-US" sz="1600" dirty="0"/>
              <a:t>1 Vestibular neuritis</a:t>
            </a:r>
          </a:p>
          <a:p>
            <a:r>
              <a:rPr lang="en-US" sz="1600" dirty="0"/>
              <a:t>2 Stroke</a:t>
            </a:r>
          </a:p>
        </p:txBody>
      </p:sp>
      <p:sp>
        <p:nvSpPr>
          <p:cNvPr id="34" name="TextBox 33"/>
          <p:cNvSpPr txBox="1"/>
          <p:nvPr/>
        </p:nvSpPr>
        <p:spPr>
          <a:xfrm>
            <a:off x="4756096" y="4976858"/>
            <a:ext cx="2161862" cy="1138773"/>
          </a:xfrm>
          <a:prstGeom prst="rect">
            <a:avLst/>
          </a:prstGeom>
          <a:noFill/>
          <a:ln>
            <a:solidFill>
              <a:srgbClr val="4F81BD"/>
            </a:solidFill>
          </a:ln>
        </p:spPr>
        <p:txBody>
          <a:bodyPr wrap="square" rtlCol="0">
            <a:spAutoFit/>
          </a:bodyPr>
          <a:lstStyle/>
          <a:p>
            <a:r>
              <a:rPr lang="en-US" sz="2000" dirty="0"/>
              <a:t>Recurrent attacks</a:t>
            </a:r>
          </a:p>
          <a:p>
            <a:r>
              <a:rPr lang="en-US" sz="1600" dirty="0"/>
              <a:t>1 BPPV</a:t>
            </a:r>
          </a:p>
          <a:p>
            <a:r>
              <a:rPr lang="en-US" sz="1600" dirty="0"/>
              <a:t>2 Migraine</a:t>
            </a:r>
          </a:p>
          <a:p>
            <a:r>
              <a:rPr lang="en-US" sz="1600" dirty="0"/>
              <a:t>3 Meniere’s</a:t>
            </a:r>
          </a:p>
        </p:txBody>
      </p:sp>
      <p:cxnSp>
        <p:nvCxnSpPr>
          <p:cNvPr id="53" name="Straight Connector 52"/>
          <p:cNvCxnSpPr/>
          <p:nvPr/>
        </p:nvCxnSpPr>
        <p:spPr>
          <a:xfrm>
            <a:off x="2269954" y="2229145"/>
            <a:ext cx="1" cy="310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02536" y="2553385"/>
            <a:ext cx="154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16048" y="2544035"/>
            <a:ext cx="0" cy="26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742862" y="2539875"/>
            <a:ext cx="3772" cy="266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175372" y="2805544"/>
            <a:ext cx="2396627" cy="892552"/>
          </a:xfrm>
          <a:prstGeom prst="rect">
            <a:avLst/>
          </a:prstGeom>
          <a:noFill/>
          <a:ln>
            <a:solidFill>
              <a:srgbClr val="4F81BD"/>
            </a:solidFill>
          </a:ln>
        </p:spPr>
        <p:txBody>
          <a:bodyPr wrap="square" rtlCol="0">
            <a:spAutoFit/>
          </a:bodyPr>
          <a:lstStyle/>
          <a:p>
            <a:r>
              <a:rPr lang="en-US" sz="2000" dirty="0"/>
              <a:t>Unrelated to posture</a:t>
            </a:r>
          </a:p>
          <a:p>
            <a:r>
              <a:rPr lang="en-US" sz="1600" dirty="0"/>
              <a:t>1 Cardiac</a:t>
            </a:r>
          </a:p>
          <a:p>
            <a:r>
              <a:rPr lang="en-US" sz="1600" dirty="0"/>
              <a:t>2 Anxiety or stress</a:t>
            </a:r>
          </a:p>
        </p:txBody>
      </p:sp>
    </p:spTree>
    <p:extLst>
      <p:ext uri="{BB962C8B-B14F-4D97-AF65-F5344CB8AC3E}">
        <p14:creationId xmlns:p14="http://schemas.microsoft.com/office/powerpoint/2010/main" val="82094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take a history in dizziness</a:t>
            </a:r>
          </a:p>
        </p:txBody>
      </p:sp>
      <p:pic>
        <p:nvPicPr>
          <p:cNvPr id="4" name="Content Placeholder 3"/>
          <p:cNvPicPr>
            <a:picLocks noGrp="1" noChangeAspect="1"/>
          </p:cNvPicPr>
          <p:nvPr>
            <p:ph sz="half" idx="1"/>
          </p:nvPr>
        </p:nvPicPr>
        <p:blipFill rotWithShape="1">
          <a:blip r:embed="rId3"/>
          <a:srcRect l="16497" r="16497"/>
          <a:stretch/>
        </p:blipFill>
        <p:spPr>
          <a:xfrm>
            <a:off x="5754571" y="1972455"/>
            <a:ext cx="2811806" cy="3151124"/>
          </a:xfrm>
        </p:spPr>
      </p:pic>
      <p:sp>
        <p:nvSpPr>
          <p:cNvPr id="5" name="Content Placeholder 4"/>
          <p:cNvSpPr>
            <a:spLocks noGrp="1"/>
          </p:cNvSpPr>
          <p:nvPr>
            <p:ph sz="half" idx="2"/>
          </p:nvPr>
        </p:nvSpPr>
        <p:spPr>
          <a:xfrm>
            <a:off x="623308" y="1430239"/>
            <a:ext cx="4875927" cy="4525963"/>
          </a:xfrm>
        </p:spPr>
        <p:txBody>
          <a:bodyPr>
            <a:normAutofit fontScale="92500" lnSpcReduction="20000"/>
          </a:bodyPr>
          <a:lstStyle/>
          <a:p>
            <a:pPr marL="514350" indent="-514350">
              <a:buFont typeface="+mj-lt"/>
              <a:buAutoNum type="arabicPeriod"/>
            </a:pPr>
            <a:r>
              <a:rPr lang="en-US" sz="2400" dirty="0"/>
              <a:t>Tell me all about your dizziness …</a:t>
            </a:r>
          </a:p>
          <a:p>
            <a:pPr marL="514350" indent="-514350">
              <a:buFont typeface="+mj-lt"/>
              <a:buAutoNum type="arabicPeriod"/>
            </a:pPr>
            <a:r>
              <a:rPr lang="en-US" sz="2400" dirty="0"/>
              <a:t>‘Do you feel lightheaded, or are things moving as if you have just stepped off a roundabout?’</a:t>
            </a:r>
          </a:p>
          <a:p>
            <a:pPr marL="514350" indent="-514350">
              <a:buFont typeface="+mj-lt"/>
              <a:buAutoNum type="arabicPeriod"/>
            </a:pPr>
            <a:r>
              <a:rPr lang="en-US" sz="2400" dirty="0"/>
              <a:t>Symptoms associated with the dizziness?</a:t>
            </a:r>
          </a:p>
          <a:p>
            <a:pPr marL="914400" lvl="1" indent="-514350"/>
            <a:r>
              <a:rPr lang="en-US" sz="2000" dirty="0"/>
              <a:t>Neurological</a:t>
            </a:r>
          </a:p>
          <a:p>
            <a:pPr marL="914400" lvl="1" indent="-514350"/>
            <a:r>
              <a:rPr lang="en-US" sz="2000" dirty="0"/>
              <a:t>Migraine</a:t>
            </a:r>
          </a:p>
          <a:p>
            <a:pPr marL="914400" lvl="1" indent="-514350"/>
            <a:r>
              <a:rPr lang="en-US" sz="2000" dirty="0"/>
              <a:t>Hearing/ears</a:t>
            </a:r>
          </a:p>
          <a:p>
            <a:pPr marL="514350" indent="-514350">
              <a:buFont typeface="+mj-lt"/>
              <a:buAutoNum type="arabicPeriod"/>
            </a:pPr>
            <a:r>
              <a:rPr lang="en-US" sz="2400" dirty="0"/>
              <a:t>Past medical history</a:t>
            </a:r>
          </a:p>
          <a:p>
            <a:pPr marL="514350" indent="-514350">
              <a:buFont typeface="+mj-lt"/>
              <a:buAutoNum type="arabicPeriod"/>
            </a:pPr>
            <a:r>
              <a:rPr lang="en-US" sz="2400" dirty="0"/>
              <a:t>Medication list</a:t>
            </a:r>
          </a:p>
          <a:p>
            <a:pPr marL="514350" indent="-514350">
              <a:buFont typeface="+mj-lt"/>
              <a:buAutoNum type="arabicPeriod"/>
            </a:pPr>
            <a:r>
              <a:rPr lang="en-US" sz="2400" dirty="0"/>
              <a:t>In recurrent dizziness: any triggers and whether completely back to normal between attacks</a:t>
            </a:r>
          </a:p>
        </p:txBody>
      </p:sp>
    </p:spTree>
    <p:extLst>
      <p:ext uri="{BB962C8B-B14F-4D97-AF65-F5344CB8AC3E}">
        <p14:creationId xmlns:p14="http://schemas.microsoft.com/office/powerpoint/2010/main" val="418915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examine a patient with dizziness</a:t>
            </a:r>
          </a:p>
        </p:txBody>
      </p:sp>
      <p:sp>
        <p:nvSpPr>
          <p:cNvPr id="3" name="Content Placeholder 2"/>
          <p:cNvSpPr>
            <a:spLocks noGrp="1"/>
          </p:cNvSpPr>
          <p:nvPr>
            <p:ph idx="1"/>
          </p:nvPr>
        </p:nvSpPr>
        <p:spPr>
          <a:xfrm>
            <a:off x="619340" y="1323068"/>
            <a:ext cx="4623175" cy="4708525"/>
          </a:xfrm>
        </p:spPr>
        <p:txBody>
          <a:bodyPr>
            <a:normAutofit/>
          </a:bodyPr>
          <a:lstStyle/>
          <a:p>
            <a:r>
              <a:rPr lang="en-US" sz="2200" dirty="0"/>
              <a:t>Lying and standing BP, pulse</a:t>
            </a:r>
          </a:p>
          <a:p>
            <a:r>
              <a:rPr lang="en-US" sz="2200" dirty="0"/>
              <a:t>Watch the patient walk</a:t>
            </a:r>
          </a:p>
          <a:p>
            <a:r>
              <a:rPr lang="en-US" sz="2200" dirty="0"/>
              <a:t>Neurological examination including cranial nerves</a:t>
            </a:r>
          </a:p>
          <a:p>
            <a:r>
              <a:rPr lang="en-US" sz="2200" dirty="0"/>
              <a:t>Document eye movements!!</a:t>
            </a:r>
          </a:p>
          <a:p>
            <a:pPr lvl="1"/>
            <a:r>
              <a:rPr lang="en-US" sz="1800" dirty="0"/>
              <a:t>Spontaneous nystagmus</a:t>
            </a:r>
          </a:p>
          <a:p>
            <a:pPr lvl="1"/>
            <a:r>
              <a:rPr lang="en-US" sz="1800" dirty="0"/>
              <a:t>Gaze-evoked nystagmus</a:t>
            </a:r>
          </a:p>
          <a:p>
            <a:pPr lvl="1"/>
            <a:r>
              <a:rPr lang="en-US" sz="1800" dirty="0"/>
              <a:t>Pursuit</a:t>
            </a:r>
          </a:p>
          <a:p>
            <a:pPr lvl="1"/>
            <a:r>
              <a:rPr lang="en-US" sz="1800" dirty="0"/>
              <a:t>Head-thrust test</a:t>
            </a:r>
          </a:p>
          <a:p>
            <a:pPr lvl="1"/>
            <a:r>
              <a:rPr lang="en-US" sz="1800" dirty="0"/>
              <a:t>Positional nystagmus</a:t>
            </a:r>
          </a:p>
          <a:p>
            <a:r>
              <a:rPr lang="en-US" sz="2200" dirty="0"/>
              <a:t>Depending on the history, an audiological examination may be required</a:t>
            </a:r>
          </a:p>
          <a:p>
            <a:endParaRPr lang="en-US" sz="2200" dirty="0"/>
          </a:p>
          <a:p>
            <a:endParaRPr lang="en-US" sz="2200" dirty="0"/>
          </a:p>
          <a:p>
            <a:endParaRPr lang="en-US" sz="2200" dirty="0"/>
          </a:p>
        </p:txBody>
      </p:sp>
      <p:pic>
        <p:nvPicPr>
          <p:cNvPr id="4" name="Picture 3"/>
          <p:cNvPicPr>
            <a:picLocks noChangeAspect="1"/>
          </p:cNvPicPr>
          <p:nvPr/>
        </p:nvPicPr>
        <p:blipFill>
          <a:blip r:embed="rId3"/>
          <a:stretch>
            <a:fillRect/>
          </a:stretch>
        </p:blipFill>
        <p:spPr>
          <a:xfrm>
            <a:off x="5097434" y="2044628"/>
            <a:ext cx="3589366" cy="2692025"/>
          </a:xfrm>
          <a:prstGeom prst="rect">
            <a:avLst/>
          </a:prstGeom>
        </p:spPr>
      </p:pic>
    </p:spTree>
    <p:extLst>
      <p:ext uri="{BB962C8B-B14F-4D97-AF65-F5344CB8AC3E}">
        <p14:creationId xmlns:p14="http://schemas.microsoft.com/office/powerpoint/2010/main" val="3232338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51238" y="274638"/>
            <a:ext cx="8229600" cy="1143000"/>
          </a:xfrm>
        </p:spPr>
        <p:txBody>
          <a:bodyPr/>
          <a:lstStyle/>
          <a:p>
            <a:pPr eaLnBrk="1" hangingPunct="1"/>
            <a:r>
              <a:rPr lang="en-GB" dirty="0"/>
              <a:t>Further reading</a:t>
            </a:r>
          </a:p>
        </p:txBody>
      </p:sp>
      <p:sp>
        <p:nvSpPr>
          <p:cNvPr id="39938" name="Content Placeholder 8"/>
          <p:cNvSpPr>
            <a:spLocks noGrp="1"/>
          </p:cNvSpPr>
          <p:nvPr>
            <p:ph sz="quarter" idx="4"/>
          </p:nvPr>
        </p:nvSpPr>
        <p:spPr>
          <a:xfrm>
            <a:off x="3657599" y="1905000"/>
            <a:ext cx="4809475" cy="3904288"/>
          </a:xfrm>
        </p:spPr>
        <p:txBody>
          <a:bodyPr>
            <a:normAutofit/>
          </a:bodyPr>
          <a:lstStyle/>
          <a:p>
            <a:pPr eaLnBrk="1" hangingPunct="1"/>
            <a:r>
              <a:rPr lang="en-GB" sz="2000" dirty="0"/>
              <a:t>Dizziness. A practical approach to diagnosis and management. Bronstein and Lempert (comes with videos on CD!)</a:t>
            </a:r>
          </a:p>
          <a:p>
            <a:pPr marL="0" indent="0" eaLnBrk="1" hangingPunct="1">
              <a:buNone/>
            </a:pPr>
            <a:r>
              <a:rPr lang="en-GB" sz="2000" dirty="0"/>
              <a:t>      Cambridge University Press, 2007</a:t>
            </a:r>
          </a:p>
          <a:p>
            <a:pPr eaLnBrk="1" hangingPunct="1"/>
            <a:endParaRPr lang="en-GB" sz="2000" dirty="0"/>
          </a:p>
          <a:p>
            <a:pPr eaLnBrk="1" hangingPunct="1"/>
            <a:endParaRPr lang="en-GB" sz="2000" dirty="0"/>
          </a:p>
          <a:p>
            <a:pPr eaLnBrk="1" hangingPunct="1"/>
            <a:r>
              <a:rPr lang="en-GB" sz="2000" dirty="0"/>
              <a:t>Vestibular Disorders. A case-study approach to diagnosis and treatment 3</a:t>
            </a:r>
            <a:r>
              <a:rPr lang="en-GB" sz="2000" baseline="30000" dirty="0"/>
              <a:t>rd</a:t>
            </a:r>
            <a:r>
              <a:rPr lang="en-GB" sz="2000" dirty="0"/>
              <a:t> Ed. Furman, Cass and Whitney.</a:t>
            </a:r>
          </a:p>
          <a:p>
            <a:pPr marL="0" indent="0" eaLnBrk="1" hangingPunct="1">
              <a:buNone/>
            </a:pPr>
            <a:r>
              <a:rPr lang="en-GB" sz="2000" dirty="0"/>
              <a:t>      Oxford University Press, 2010</a:t>
            </a:r>
          </a:p>
        </p:txBody>
      </p:sp>
      <p:pic>
        <p:nvPicPr>
          <p:cNvPr id="39939" name="Picture 2"/>
          <p:cNvPicPr>
            <a:picLocks noChangeAspect="1" noChangeArrowheads="1"/>
          </p:cNvPicPr>
          <p:nvPr/>
        </p:nvPicPr>
        <p:blipFill>
          <a:blip r:embed="rId3">
            <a:lum contrast="-10000"/>
          </a:blip>
          <a:srcRect l="16766" r="16168"/>
          <a:stretch>
            <a:fillRect/>
          </a:stretch>
        </p:blipFill>
        <p:spPr bwMode="auto">
          <a:xfrm rot="21217449">
            <a:off x="1035139" y="1106909"/>
            <a:ext cx="1511248" cy="2252879"/>
          </a:xfrm>
          <a:prstGeom prst="rect">
            <a:avLst/>
          </a:prstGeom>
          <a:noFill/>
          <a:ln w="9525">
            <a:noFill/>
            <a:miter lim="800000"/>
            <a:headEnd/>
            <a:tailEnd/>
          </a:ln>
        </p:spPr>
      </p:pic>
      <p:pic>
        <p:nvPicPr>
          <p:cNvPr id="2" name="Picture 1"/>
          <p:cNvPicPr>
            <a:picLocks noChangeAspect="1"/>
          </p:cNvPicPr>
          <p:nvPr/>
        </p:nvPicPr>
        <p:blipFill rotWithShape="1">
          <a:blip r:embed="rId4"/>
          <a:srcRect l="17931" t="4534" r="15555" b="5084"/>
          <a:stretch/>
        </p:blipFill>
        <p:spPr>
          <a:xfrm rot="1045507">
            <a:off x="1204590" y="3748695"/>
            <a:ext cx="1605830" cy="218203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113271899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163980167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GB" dirty="0"/>
              <a:t>Summary of Guidelines </a:t>
            </a:r>
            <a:br>
              <a:rPr lang="en-GB" dirty="0"/>
            </a:br>
            <a:r>
              <a:rPr lang="en-GB" dirty="0"/>
              <a:t>and MCQs</a:t>
            </a:r>
          </a:p>
        </p:txBody>
      </p:sp>
      <p:pic>
        <p:nvPicPr>
          <p:cNvPr id="5" name="Picture 4" descr="dizz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396" y="3087766"/>
            <a:ext cx="3494910" cy="2449125"/>
          </a:xfrm>
          <a:prstGeom prst="rect">
            <a:avLst/>
          </a:prstGeom>
        </p:spPr>
      </p:pic>
    </p:spTree>
    <p:extLst>
      <p:ext uri="{BB962C8B-B14F-4D97-AF65-F5344CB8AC3E}">
        <p14:creationId xmlns:p14="http://schemas.microsoft.com/office/powerpoint/2010/main" val="166099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1"/>
          </p:nvPr>
        </p:nvSpPr>
        <p:spPr/>
        <p:txBody>
          <a:bodyPr/>
          <a:lstStyle/>
          <a:p>
            <a:r>
              <a:rPr lang="en-US" dirty="0"/>
              <a:t>A 75 year old woman presented following a fall, she sustained a fractured wrist</a:t>
            </a:r>
          </a:p>
          <a:p>
            <a:r>
              <a:rPr lang="en-US" dirty="0"/>
              <a:t>She said she bent over to put her shoes on when she experienced a few moments of ‘everything moving’ and she keeled over</a:t>
            </a:r>
          </a:p>
          <a:p>
            <a:r>
              <a:rPr lang="en-US" dirty="0"/>
              <a:t>This has never happened before</a:t>
            </a:r>
          </a:p>
          <a:p>
            <a:r>
              <a:rPr lang="en-US" dirty="0"/>
              <a:t>Bloods, clinical exam, ECG, L+S BP all normal</a:t>
            </a:r>
          </a:p>
        </p:txBody>
      </p:sp>
    </p:spTree>
    <p:extLst>
      <p:ext uri="{BB962C8B-B14F-4D97-AF65-F5344CB8AC3E}">
        <p14:creationId xmlns:p14="http://schemas.microsoft.com/office/powerpoint/2010/main" val="281250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a:t>
            </a:r>
          </a:p>
        </p:txBody>
      </p:sp>
      <p:sp>
        <p:nvSpPr>
          <p:cNvPr id="3" name="Content Placeholder 2"/>
          <p:cNvSpPr>
            <a:spLocks noGrp="1"/>
          </p:cNvSpPr>
          <p:nvPr>
            <p:ph idx="1"/>
          </p:nvPr>
        </p:nvSpPr>
        <p:spPr/>
        <p:txBody>
          <a:bodyPr/>
          <a:lstStyle/>
          <a:p>
            <a:r>
              <a:rPr lang="en-US" dirty="0"/>
              <a:t>A 70 year old man has had three episodes of syncope in the last 12 months, after the last one his GP stopped his doxazosin</a:t>
            </a:r>
          </a:p>
          <a:p>
            <a:r>
              <a:rPr lang="en-US" dirty="0"/>
              <a:t>Since the last collapse when he bumped his head he feels his ‘balance is wrong’, he tends to veer to one side when walking</a:t>
            </a:r>
          </a:p>
          <a:p>
            <a:r>
              <a:rPr lang="en-US" dirty="0"/>
              <a:t>Bloods, clinical exam, ECG, L+S BP, CT head all normal</a:t>
            </a:r>
          </a:p>
        </p:txBody>
      </p:sp>
    </p:spTree>
    <p:extLst>
      <p:ext uri="{BB962C8B-B14F-4D97-AF65-F5344CB8AC3E}">
        <p14:creationId xmlns:p14="http://schemas.microsoft.com/office/powerpoint/2010/main" val="47136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a:t>
            </a:r>
          </a:p>
        </p:txBody>
      </p:sp>
      <p:sp>
        <p:nvSpPr>
          <p:cNvPr id="3" name="Content Placeholder 2"/>
          <p:cNvSpPr>
            <a:spLocks noGrp="1"/>
          </p:cNvSpPr>
          <p:nvPr>
            <p:ph idx="1"/>
          </p:nvPr>
        </p:nvSpPr>
        <p:spPr/>
        <p:txBody>
          <a:bodyPr/>
          <a:lstStyle/>
          <a:p>
            <a:r>
              <a:rPr lang="en-US" dirty="0"/>
              <a:t>A 40 year old man presented after several hours of vertigo, he has had this twice before in the last 12 months</a:t>
            </a:r>
          </a:p>
          <a:p>
            <a:r>
              <a:rPr lang="en-US" dirty="0"/>
              <a:t>He had no focal neurological symptoms or signs at any time</a:t>
            </a:r>
          </a:p>
          <a:p>
            <a:r>
              <a:rPr lang="en-US" dirty="0"/>
              <a:t>On examination, eye movements, cranial n’s, general neurological exam, gait and balance were all normal</a:t>
            </a:r>
          </a:p>
          <a:p>
            <a:endParaRPr lang="en-US" dirty="0"/>
          </a:p>
        </p:txBody>
      </p:sp>
    </p:spTree>
    <p:extLst>
      <p:ext uri="{BB962C8B-B14F-4D97-AF65-F5344CB8AC3E}">
        <p14:creationId xmlns:p14="http://schemas.microsoft.com/office/powerpoint/2010/main" val="335079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4</a:t>
            </a:r>
          </a:p>
        </p:txBody>
      </p:sp>
      <p:sp>
        <p:nvSpPr>
          <p:cNvPr id="3" name="Content Placeholder 2"/>
          <p:cNvSpPr>
            <a:spLocks noGrp="1"/>
          </p:cNvSpPr>
          <p:nvPr>
            <p:ph idx="1"/>
          </p:nvPr>
        </p:nvSpPr>
        <p:spPr>
          <a:xfrm>
            <a:off x="457200" y="1447775"/>
            <a:ext cx="8229600" cy="4525963"/>
          </a:xfrm>
        </p:spPr>
        <p:txBody>
          <a:bodyPr>
            <a:normAutofit fontScale="92500"/>
          </a:bodyPr>
          <a:lstStyle/>
          <a:p>
            <a:r>
              <a:rPr lang="en-US" dirty="0"/>
              <a:t>A 60 year old man presented with vertigo, vomiting and ataxia, he is now back to normal</a:t>
            </a:r>
          </a:p>
          <a:p>
            <a:r>
              <a:rPr lang="en-US" dirty="0"/>
              <a:t>The clerk-in noted he experienced left arm numbness for 10 minutes during the attack</a:t>
            </a:r>
          </a:p>
          <a:p>
            <a:r>
              <a:rPr lang="en-US" dirty="0"/>
              <a:t>On examination he was back to normal and eye movements, cranial n’s, general neurological exam, gait and balance were all normal</a:t>
            </a:r>
          </a:p>
          <a:p>
            <a:r>
              <a:rPr lang="en-US" dirty="0"/>
              <a:t>A colleague has diagnosed ‘viral labyrinthitis’ (proper term: vestibular neuritis)</a:t>
            </a:r>
          </a:p>
          <a:p>
            <a:endParaRPr lang="en-US" dirty="0"/>
          </a:p>
        </p:txBody>
      </p:sp>
    </p:spTree>
    <p:extLst>
      <p:ext uri="{BB962C8B-B14F-4D97-AF65-F5344CB8AC3E}">
        <p14:creationId xmlns:p14="http://schemas.microsoft.com/office/powerpoint/2010/main" val="4107030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5</a:t>
            </a:r>
          </a:p>
        </p:txBody>
      </p:sp>
      <p:sp>
        <p:nvSpPr>
          <p:cNvPr id="3" name="Content Placeholder 2"/>
          <p:cNvSpPr>
            <a:spLocks noGrp="1"/>
          </p:cNvSpPr>
          <p:nvPr>
            <p:ph idx="1"/>
          </p:nvPr>
        </p:nvSpPr>
        <p:spPr>
          <a:xfrm>
            <a:off x="457200" y="1447775"/>
            <a:ext cx="8229600" cy="4525963"/>
          </a:xfrm>
        </p:spPr>
        <p:txBody>
          <a:bodyPr>
            <a:normAutofit/>
          </a:bodyPr>
          <a:lstStyle/>
          <a:p>
            <a:r>
              <a:rPr lang="en-US" sz="2800" dirty="0"/>
              <a:t>A 25 year old footballer woke up feeling ‘a bit dizzy’. On his way to work he started to feel disequilibrium while walking and by the time he got to work he had severe vertigo, ataxia and vomiting.</a:t>
            </a:r>
          </a:p>
          <a:p>
            <a:r>
              <a:rPr lang="en-US" sz="2800" dirty="0"/>
              <a:t>On examination he had spontaneous horizontal nystagmus (with a slight rotational component) to the right. When he walked he veered to the left. The head thrust test was abnormal on the left.</a:t>
            </a:r>
          </a:p>
          <a:p>
            <a:r>
              <a:rPr lang="en-US" sz="2800" dirty="0"/>
              <a:t>The rest of the neurological examination was normal</a:t>
            </a:r>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401959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0" y="2522686"/>
            <a:ext cx="5358937" cy="2201821"/>
          </a:xfrm>
        </p:spPr>
        <p:txBody>
          <a:bodyPr rtlCol="0">
            <a:noAutofit/>
          </a:bodyPr>
          <a:lstStyle/>
          <a:p>
            <a:pPr eaLnBrk="1" fontAlgn="auto" hangingPunct="1">
              <a:spcAft>
                <a:spcPts val="0"/>
              </a:spcAft>
              <a:defRPr/>
            </a:pPr>
            <a:r>
              <a:rPr lang="en-GB" sz="4000" dirty="0"/>
              <a:t>Knowledge gaps is the main reason for diagnostic error in dizziness</a:t>
            </a:r>
          </a:p>
        </p:txBody>
      </p:sp>
      <p:graphicFrame>
        <p:nvGraphicFramePr>
          <p:cNvPr id="1056" name="Object 32"/>
          <p:cNvGraphicFramePr>
            <a:graphicFrameLocks noChangeAspect="1"/>
          </p:cNvGraphicFramePr>
          <p:nvPr>
            <p:extLst>
              <p:ext uri="{D42A27DB-BD31-4B8C-83A1-F6EECF244321}">
                <p14:modId xmlns:p14="http://schemas.microsoft.com/office/powerpoint/2010/main" val="1653537020"/>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3.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4286</TotalTime>
  <Words>6706</Words>
  <Application>Microsoft Macintosh PowerPoint</Application>
  <PresentationFormat>On-screen Show (4:3)</PresentationFormat>
  <Paragraphs>506</Paragraphs>
  <Slides>38</Slides>
  <Notes>38</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2" baseType="lpstr">
      <vt:lpstr>Arial</vt:lpstr>
      <vt:lpstr>Calibri</vt:lpstr>
      <vt:lpstr>Office Theme</vt:lpstr>
      <vt:lpstr>Clip</vt:lpstr>
      <vt:lpstr>Dizziness</vt:lpstr>
      <vt:lpstr>Learning objectives </vt:lpstr>
      <vt:lpstr>Outline</vt:lpstr>
      <vt:lpstr>Scenario 1</vt:lpstr>
      <vt:lpstr>Scenario 2</vt:lpstr>
      <vt:lpstr>Scenario 3</vt:lpstr>
      <vt:lpstr>Scenario 4</vt:lpstr>
      <vt:lpstr>Scenario 5</vt:lpstr>
      <vt:lpstr>Knowledge gaps is the main reason for diagnostic error in dizziness</vt:lpstr>
      <vt:lpstr>Simplified dizzy tree</vt:lpstr>
      <vt:lpstr>PowerPoint Presentation</vt:lpstr>
      <vt:lpstr>Facts n figures 1</vt:lpstr>
      <vt:lpstr>Facts n figures 2</vt:lpstr>
      <vt:lpstr>How common is dizziness in older people?</vt:lpstr>
      <vt:lpstr>Mini-tutorial: eye movements  in vertigo</vt:lpstr>
      <vt:lpstr>Examination of eye movements: look for</vt:lpstr>
      <vt:lpstr>Peripheral vs central nystagmus</vt:lpstr>
      <vt:lpstr>Simplified dizzy tree</vt:lpstr>
      <vt:lpstr>Single attack of prolonged vertigo: red flags</vt:lpstr>
      <vt:lpstr>Watch: https://youtu.be/1q-VTKPweuk</vt:lpstr>
      <vt:lpstr>Vestibular neuritis or ‘neuronitis’ (a.k.a. acute unilateral peripheral vestibulopathy)</vt:lpstr>
      <vt:lpstr>Resolution of eye signs in acute vestibular neuritis</vt:lpstr>
      <vt:lpstr>What would do you do in this situation?</vt:lpstr>
      <vt:lpstr>Abnormal eye movements in different types of stroke</vt:lpstr>
      <vt:lpstr>Single episode of prolonged vertigo: summary</vt:lpstr>
      <vt:lpstr>Any questions at this point?</vt:lpstr>
      <vt:lpstr>Simplified dizzy tree</vt:lpstr>
      <vt:lpstr>Benign Paroxysmal Positional Vertigo</vt:lpstr>
      <vt:lpstr>Migrainous vertigo (a.k.a. vestibular migraine)</vt:lpstr>
      <vt:lpstr>Meniere’s Disease (a.k.a. idiopathic endolymphatic hydrops)</vt:lpstr>
      <vt:lpstr>Other causes of recurrent attacks of vertigo</vt:lpstr>
      <vt:lpstr>Any questions at this point?</vt:lpstr>
      <vt:lpstr>Simplified dizzy tree</vt:lpstr>
      <vt:lpstr>How to take a history in dizziness</vt:lpstr>
      <vt:lpstr>How to examine a patient with dizziness</vt:lpstr>
      <vt:lpstr>Further reading</vt:lpstr>
      <vt:lpstr>Any questions at this point?</vt:lpstr>
      <vt:lpstr>Summary of Guidelines  and MCQs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229</cp:revision>
  <cp:lastPrinted>2015-09-26T10:53:56Z</cp:lastPrinted>
  <dcterms:created xsi:type="dcterms:W3CDTF">2013-03-23T11:23:04Z</dcterms:created>
  <dcterms:modified xsi:type="dcterms:W3CDTF">2023-07-29T10:02:48Z</dcterms:modified>
</cp:coreProperties>
</file>