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handoutMasterIdLst>
    <p:handoutMasterId r:id="rId34"/>
  </p:handoutMasterIdLst>
  <p:sldIdLst>
    <p:sldId id="402" r:id="rId2"/>
    <p:sldId id="416" r:id="rId3"/>
    <p:sldId id="418" r:id="rId4"/>
    <p:sldId id="417" r:id="rId5"/>
    <p:sldId id="419" r:id="rId6"/>
    <p:sldId id="420" r:id="rId7"/>
    <p:sldId id="421" r:id="rId8"/>
    <p:sldId id="422" r:id="rId9"/>
    <p:sldId id="403" r:id="rId10"/>
    <p:sldId id="409" r:id="rId11"/>
    <p:sldId id="423" r:id="rId12"/>
    <p:sldId id="410" r:id="rId13"/>
    <p:sldId id="404" r:id="rId14"/>
    <p:sldId id="424" r:id="rId15"/>
    <p:sldId id="425" r:id="rId16"/>
    <p:sldId id="426" r:id="rId17"/>
    <p:sldId id="406" r:id="rId18"/>
    <p:sldId id="431" r:id="rId19"/>
    <p:sldId id="427" r:id="rId20"/>
    <p:sldId id="429" r:id="rId21"/>
    <p:sldId id="441" r:id="rId22"/>
    <p:sldId id="407" r:id="rId23"/>
    <p:sldId id="433" r:id="rId24"/>
    <p:sldId id="434" r:id="rId25"/>
    <p:sldId id="432" r:id="rId26"/>
    <p:sldId id="435" r:id="rId27"/>
    <p:sldId id="436" r:id="rId28"/>
    <p:sldId id="439" r:id="rId29"/>
    <p:sldId id="437" r:id="rId30"/>
    <p:sldId id="438" r:id="rId31"/>
    <p:sldId id="440"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gray" scaleToFitPaper="1"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05"/>
    <p:restoredTop sz="84795" autoAdjust="0"/>
  </p:normalViewPr>
  <p:slideViewPr>
    <p:cSldViewPr snapToGrid="0" snapToObjects="1">
      <p:cViewPr>
        <p:scale>
          <a:sx n="96" d="100"/>
          <a:sy n="96" d="100"/>
        </p:scale>
        <p:origin x="1400" y="224"/>
      </p:cViewPr>
      <p:guideLst>
        <p:guide orient="horz" pos="2160"/>
        <p:guide pos="2880"/>
      </p:guideLst>
    </p:cSldViewPr>
  </p:slideViewPr>
  <p:notesTextViewPr>
    <p:cViewPr>
      <p:scale>
        <a:sx n="100" d="100"/>
        <a:sy n="100" d="100"/>
      </p:scale>
      <p:origin x="0" y="0"/>
    </p:cViewPr>
  </p:notesTextViewPr>
  <p:sorterViewPr>
    <p:cViewPr>
      <p:scale>
        <a:sx n="157" d="100"/>
        <a:sy n="157" d="100"/>
      </p:scale>
      <p:origin x="0" y="0"/>
    </p:cViewPr>
  </p:sorterViewPr>
  <p:notesViewPr>
    <p:cSldViewPr snapToGrid="0" snapToObjects="1">
      <p:cViewPr varScale="1">
        <p:scale>
          <a:sx n="76" d="100"/>
          <a:sy n="76" d="100"/>
        </p:scale>
        <p:origin x="-3280" y="-11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848993D-3EDA-834F-B67F-FCFB0B01259E}" type="datetimeFigureOut">
              <a:rPr lang="en-US" smtClean="0"/>
              <a:t>4/28/18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9B04CDB-02EB-A04A-919A-4178ED1E123A}" type="slidenum">
              <a:rPr lang="en-US" smtClean="0"/>
              <a:t>‹#›</a:t>
            </a:fld>
            <a:endParaRPr lang="en-US"/>
          </a:p>
        </p:txBody>
      </p:sp>
    </p:spTree>
    <p:extLst>
      <p:ext uri="{BB962C8B-B14F-4D97-AF65-F5344CB8AC3E}">
        <p14:creationId xmlns:p14="http://schemas.microsoft.com/office/powerpoint/2010/main" val="1581070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6E5A53-4BAD-7049-9503-D605A8910741}" type="datetimeFigureOut">
              <a:rPr lang="en-US" smtClean="0"/>
              <a:t>4/28/18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52892D-4333-EF4E-BBD3-49CD0B3E1F59}" type="slidenum">
              <a:rPr lang="en-US" smtClean="0"/>
              <a:t>‹#›</a:t>
            </a:fld>
            <a:endParaRPr lang="en-US"/>
          </a:p>
        </p:txBody>
      </p:sp>
    </p:spTree>
    <p:extLst>
      <p:ext uri="{BB962C8B-B14F-4D97-AF65-F5344CB8AC3E}">
        <p14:creationId xmlns:p14="http://schemas.microsoft.com/office/powerpoint/2010/main" val="300581489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b="1" dirty="0" smtClean="0"/>
              <a:t>In adults.</a:t>
            </a:r>
          </a:p>
          <a:p>
            <a:r>
              <a:rPr lang="en-GB" sz="1000" b="0" dirty="0" smtClean="0"/>
              <a:t>Seizures</a:t>
            </a:r>
            <a:r>
              <a:rPr lang="en-GB" sz="1000" b="0" baseline="0" dirty="0" smtClean="0"/>
              <a:t> account for 3% ED attendances and 1% hospital admissions. </a:t>
            </a:r>
          </a:p>
          <a:p>
            <a:r>
              <a:rPr lang="en-GB" sz="1000" b="0" baseline="0" dirty="0" smtClean="0"/>
              <a:t>T-C seizures often start without warning, often there is an initial cry followed by loss of tone and a fall, then a phase of tonic rigidity followed by regular </a:t>
            </a:r>
            <a:r>
              <a:rPr lang="en-GB" sz="1000" b="0" baseline="0" dirty="0" err="1" smtClean="0"/>
              <a:t>rythmic</a:t>
            </a:r>
            <a:r>
              <a:rPr lang="en-GB" sz="1000" b="0" baseline="0" dirty="0" smtClean="0"/>
              <a:t> shaking of all limbs/trunk/face. Lateral tongue biting, cyanosis, eyes open and duration 1-2 </a:t>
            </a:r>
            <a:r>
              <a:rPr lang="en-GB" sz="1000" b="0" baseline="0" dirty="0" err="1" smtClean="0"/>
              <a:t>mins</a:t>
            </a:r>
            <a:r>
              <a:rPr lang="en-GB" sz="1000" b="0" baseline="0" dirty="0" smtClean="0"/>
              <a:t> are typical features. Post-</a:t>
            </a:r>
            <a:r>
              <a:rPr lang="en-GB" sz="1000" b="0" baseline="0" dirty="0" err="1" smtClean="0"/>
              <a:t>ictal</a:t>
            </a:r>
            <a:r>
              <a:rPr lang="en-GB" sz="1000" b="0" baseline="0" dirty="0" smtClean="0"/>
              <a:t> confusion is usually longer than 10 </a:t>
            </a:r>
            <a:r>
              <a:rPr lang="en-GB" sz="1000" b="0" baseline="0" dirty="0" err="1" smtClean="0"/>
              <a:t>mins</a:t>
            </a:r>
            <a:r>
              <a:rPr lang="en-GB" sz="1000" b="0" baseline="0" dirty="0" smtClean="0"/>
              <a:t> (disorientation, poor concentration and short term memory).</a:t>
            </a:r>
          </a:p>
          <a:p>
            <a:r>
              <a:rPr lang="en-GB" sz="1000" b="0" baseline="0" dirty="0" smtClean="0"/>
              <a:t>T-C seizures can be the result of an acute illness: brain injury/infection, metabolic problems. They can be provoked e.g. by commonly prescribed meds and alcohol. Or they can be unprovoked.</a:t>
            </a:r>
          </a:p>
          <a:p>
            <a:r>
              <a:rPr lang="en-GB" sz="1000" b="0" baseline="0" dirty="0" smtClean="0"/>
              <a:t>If unprovoked first T-C seizure (with no other </a:t>
            </a:r>
            <a:r>
              <a:rPr lang="en-GB" sz="1000" b="0" baseline="0" dirty="0" err="1" smtClean="0"/>
              <a:t>prev</a:t>
            </a:r>
            <a:r>
              <a:rPr lang="en-GB" sz="1000" b="0" baseline="0" dirty="0" smtClean="0"/>
              <a:t> other seizure types) in neurological normal </a:t>
            </a:r>
            <a:r>
              <a:rPr lang="en-GB" sz="1000" b="0" baseline="0" dirty="0" err="1" smtClean="0"/>
              <a:t>pts</a:t>
            </a:r>
            <a:r>
              <a:rPr lang="en-GB" sz="1000" b="0" baseline="0" dirty="0" smtClean="0"/>
              <a:t> with normal EEG/MRI then only 1:3 will have another seizure, recurrent seizures are more likely in the first 3-6 months. These people are usually not offered treatment unless there are individual extenuating factors (e.g. need to return to driving asap).</a:t>
            </a:r>
          </a:p>
          <a:p>
            <a:r>
              <a:rPr lang="en-GB" sz="1000" b="0" baseline="0" dirty="0" smtClean="0"/>
              <a:t>If unprovoked first T-C seizure (with no other </a:t>
            </a:r>
            <a:r>
              <a:rPr lang="en-GB" sz="1000" b="0" baseline="0" dirty="0" err="1" smtClean="0"/>
              <a:t>prev</a:t>
            </a:r>
            <a:r>
              <a:rPr lang="en-GB" sz="1000" b="0" baseline="0" dirty="0" smtClean="0"/>
              <a:t> seizure types) but neurologically abnormal (e.g. learning </a:t>
            </a:r>
            <a:r>
              <a:rPr lang="en-GB" sz="1000" b="0" baseline="0" dirty="0" err="1" smtClean="0"/>
              <a:t>disabil</a:t>
            </a:r>
            <a:r>
              <a:rPr lang="en-GB" sz="1000" b="0" baseline="0" dirty="0" smtClean="0"/>
              <a:t>/</a:t>
            </a:r>
            <a:r>
              <a:rPr lang="en-GB" sz="1000" b="0" baseline="0" dirty="0" err="1" smtClean="0"/>
              <a:t>prev</a:t>
            </a:r>
            <a:r>
              <a:rPr lang="en-GB" sz="1000" b="0" baseline="0" dirty="0" smtClean="0"/>
              <a:t> brain injury) or </a:t>
            </a:r>
            <a:r>
              <a:rPr lang="en-GB" sz="1000" b="0" baseline="0" dirty="0" err="1" smtClean="0"/>
              <a:t>abormal</a:t>
            </a:r>
            <a:r>
              <a:rPr lang="en-GB" sz="1000" b="0" baseline="0" dirty="0" smtClean="0"/>
              <a:t> EEG/MRI then 3:4 will have another seizure and these people are usually offered treatment.</a:t>
            </a:r>
          </a:p>
          <a:p>
            <a:r>
              <a:rPr lang="en-GB" sz="1000" b="0" baseline="0" dirty="0" smtClean="0"/>
              <a:t>In </a:t>
            </a:r>
            <a:r>
              <a:rPr lang="en-GB" sz="1000" b="0" baseline="0" dirty="0" err="1" smtClean="0"/>
              <a:t>pts</a:t>
            </a:r>
            <a:r>
              <a:rPr lang="en-GB" sz="1000" b="0" baseline="0" dirty="0" smtClean="0"/>
              <a:t> with low risk of recurrence, early treatment reduces risk of further seizures but not long term prognosis or mortality.</a:t>
            </a:r>
          </a:p>
          <a:p>
            <a:r>
              <a:rPr lang="en-GB" sz="1000" b="0" baseline="0" dirty="0" smtClean="0"/>
              <a:t>However – in </a:t>
            </a:r>
            <a:r>
              <a:rPr lang="en-GB" sz="1000" b="1" baseline="0" dirty="0" smtClean="0"/>
              <a:t>half </a:t>
            </a:r>
            <a:r>
              <a:rPr lang="en-GB" sz="1000" b="0" baseline="0" dirty="0" smtClean="0"/>
              <a:t>of people with a “first fit” it is not their first fit at all, </a:t>
            </a:r>
            <a:r>
              <a:rPr lang="en-GB" sz="1000" b="1" baseline="0" dirty="0" smtClean="0"/>
              <a:t>they have had previous episodes not recognised to be seizures</a:t>
            </a:r>
            <a:r>
              <a:rPr lang="en-GB" sz="1000" b="0" baseline="0" dirty="0" smtClean="0"/>
              <a:t>, and non-specialists tend not to ask about these.</a:t>
            </a:r>
          </a:p>
          <a:p>
            <a:r>
              <a:rPr lang="en-GB" sz="1000" b="0" baseline="0" dirty="0" smtClean="0"/>
              <a:t>So let’s talk about the two main types of epilepsy, and seizure types within these.</a:t>
            </a:r>
          </a:p>
          <a:p>
            <a:r>
              <a:rPr lang="en-GB" sz="1000" b="0" baseline="0" dirty="0" smtClean="0"/>
              <a:t>Idiopathic generalised epilepsy: T-C seizures, absences, myoclonic jerks (juvenile myoclonic epilepsy – the most common form of idiopathic gen epilepsy).</a:t>
            </a:r>
          </a:p>
          <a:p>
            <a:r>
              <a:rPr lang="en-GB" sz="1000" b="0" baseline="0" dirty="0" smtClean="0"/>
              <a:t>‘Symptomatic’ focal epilepsy: T-C seizures and partial seizures (‘simple’ or ‘complex’). Most common.</a:t>
            </a:r>
          </a:p>
          <a:p>
            <a:r>
              <a:rPr lang="en-GB" sz="1000" b="0" baseline="0" dirty="0" smtClean="0"/>
              <a:t>Discuss clinical presentation of these different seizure types …</a:t>
            </a:r>
          </a:p>
          <a:p>
            <a:r>
              <a:rPr lang="en-GB" sz="1000" b="0" baseline="0" dirty="0" smtClean="0"/>
              <a:t>(For the purposes of this discussion we will exclude those people with severe epilepsy/learning disability and not discuss atonic/tonic seizures).</a:t>
            </a:r>
            <a:endParaRPr lang="en-GB" sz="1000" b="0" dirty="0" smtClean="0"/>
          </a:p>
          <a:p>
            <a:endParaRPr lang="en-GB" sz="1000" dirty="0"/>
          </a:p>
        </p:txBody>
      </p:sp>
      <p:sp>
        <p:nvSpPr>
          <p:cNvPr id="4" name="Slide Number Placeholder 3"/>
          <p:cNvSpPr>
            <a:spLocks noGrp="1"/>
          </p:cNvSpPr>
          <p:nvPr>
            <p:ph type="sldNum" sz="quarter" idx="10"/>
          </p:nvPr>
        </p:nvSpPr>
        <p:spPr/>
        <p:txBody>
          <a:bodyPr/>
          <a:lstStyle/>
          <a:p>
            <a:fld id="{D952892D-4333-EF4E-BBD3-49CD0B3E1F59}" type="slidenum">
              <a:rPr lang="en-US" smtClean="0"/>
              <a:t>2</a:t>
            </a:fld>
            <a:endParaRPr lang="en-US"/>
          </a:p>
        </p:txBody>
      </p:sp>
    </p:spTree>
    <p:extLst>
      <p:ext uri="{BB962C8B-B14F-4D97-AF65-F5344CB8AC3E}">
        <p14:creationId xmlns:p14="http://schemas.microsoft.com/office/powerpoint/2010/main" val="5253784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ED (</a:t>
            </a:r>
            <a:r>
              <a:rPr lang="en-US" dirty="0" err="1" smtClean="0"/>
              <a:t>altho</a:t>
            </a:r>
            <a:r>
              <a:rPr lang="en-US" dirty="0" smtClean="0"/>
              <a:t> these are patients</a:t>
            </a:r>
            <a:r>
              <a:rPr lang="en-US" baseline="0" dirty="0" smtClean="0"/>
              <a:t> were</a:t>
            </a:r>
            <a:r>
              <a:rPr lang="en-US" dirty="0" smtClean="0"/>
              <a:t> assessed by neuro-otologists</a:t>
            </a:r>
            <a:r>
              <a:rPr lang="en-US" baseline="0" dirty="0" smtClean="0"/>
              <a:t>!) there is a similar pattern, with BPPV the most common, followed by </a:t>
            </a:r>
            <a:r>
              <a:rPr lang="en-US" baseline="0" dirty="0" err="1" smtClean="0"/>
              <a:t>vesibular</a:t>
            </a:r>
            <a:r>
              <a:rPr lang="en-US" baseline="0" dirty="0" smtClean="0"/>
              <a:t> neuritis then migrainous vertigo then others. Stroke is an uncommon but important-not-to-miss cause of isolated vertigo.</a:t>
            </a:r>
            <a:endParaRPr lang="en-US" dirty="0"/>
          </a:p>
        </p:txBody>
      </p:sp>
      <p:sp>
        <p:nvSpPr>
          <p:cNvPr id="4" name="Slide Number Placeholder 3"/>
          <p:cNvSpPr>
            <a:spLocks noGrp="1"/>
          </p:cNvSpPr>
          <p:nvPr>
            <p:ph type="sldNum" sz="quarter" idx="10"/>
          </p:nvPr>
        </p:nvSpPr>
        <p:spPr/>
        <p:txBody>
          <a:bodyPr/>
          <a:lstStyle/>
          <a:p>
            <a:fld id="{D952892D-4333-EF4E-BBD3-49CD0B3E1F59}" type="slidenum">
              <a:rPr lang="en-US" smtClean="0"/>
              <a:t>18</a:t>
            </a:fld>
            <a:endParaRPr lang="en-US"/>
          </a:p>
        </p:txBody>
      </p:sp>
    </p:spTree>
    <p:extLst>
      <p:ext uri="{BB962C8B-B14F-4D97-AF65-F5344CB8AC3E}">
        <p14:creationId xmlns:p14="http://schemas.microsoft.com/office/powerpoint/2010/main" val="15703148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There are 3 basic types of dizziness: lightheaded, vertigo (which refers to a sensation of movement) and “disequilibrium” – a sort of vague chronic dizziness and balance problem.</a:t>
            </a:r>
          </a:p>
          <a:p>
            <a:r>
              <a:rPr lang="en-US" baseline="0" dirty="0" smtClean="0"/>
              <a:t>Your first task is to figure out what type of dizziness the patient is describing.</a:t>
            </a:r>
          </a:p>
          <a:p>
            <a:r>
              <a:rPr lang="en-US" baseline="0" dirty="0" smtClean="0"/>
              <a:t>Once you have done this, you can narrow things down with further history, clinical examination and – sometimes – investigations. </a:t>
            </a:r>
          </a:p>
          <a:p>
            <a:endParaRPr lang="en-US" baseline="0" dirty="0" smtClean="0"/>
          </a:p>
          <a:p>
            <a:r>
              <a:rPr lang="en-US" baseline="0" dirty="0" smtClean="0"/>
              <a:t>We’re going to go through this in more detail in a minute, but a few things to note about this diagram: 1) there are lots more diagnoses in these categories but we’re only going to cover the common ones; 2) we’re not going to cover general medical causes of dizziness; and 3) vertigo here means vertigo ALONE – with no other neurological symptoms.</a:t>
            </a:r>
          </a:p>
          <a:p>
            <a:r>
              <a:rPr lang="en-US" baseline="0" dirty="0" smtClean="0"/>
              <a:t>I’m not going to say anything about light-headedness, because we are most familiar with this type of dizziness and I want to focus on vertigo.</a:t>
            </a:r>
            <a:endParaRPr lang="en-US" dirty="0"/>
          </a:p>
        </p:txBody>
      </p:sp>
      <p:sp>
        <p:nvSpPr>
          <p:cNvPr id="4" name="Slide Number Placeholder 3"/>
          <p:cNvSpPr>
            <a:spLocks noGrp="1"/>
          </p:cNvSpPr>
          <p:nvPr>
            <p:ph type="sldNum" sz="quarter" idx="10"/>
          </p:nvPr>
        </p:nvSpPr>
        <p:spPr/>
        <p:txBody>
          <a:bodyPr/>
          <a:lstStyle/>
          <a:p>
            <a:fld id="{D952892D-4333-EF4E-BBD3-49CD0B3E1F59}" type="slidenum">
              <a:rPr lang="en-US" smtClean="0"/>
              <a:t>19</a:t>
            </a:fld>
            <a:endParaRPr lang="en-US"/>
          </a:p>
        </p:txBody>
      </p:sp>
    </p:spTree>
    <p:extLst>
      <p:ext uri="{BB962C8B-B14F-4D97-AF65-F5344CB8AC3E}">
        <p14:creationId xmlns:p14="http://schemas.microsoft.com/office/powerpoint/2010/main" val="19672486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[read slide]</a:t>
            </a:r>
          </a:p>
          <a:p>
            <a:pPr marL="0" marR="0" indent="0" algn="l" defTabSz="457200" rtl="0" eaLnBrk="1" fontAlgn="auto" latinLnBrk="0" hangingPunct="1">
              <a:lnSpc>
                <a:spcPct val="100000"/>
              </a:lnSpc>
              <a:spcBef>
                <a:spcPts val="0"/>
              </a:spcBef>
              <a:spcAft>
                <a:spcPts val="0"/>
              </a:spcAft>
              <a:buClrTx/>
              <a:buSzTx/>
              <a:buFontTx/>
              <a:buNone/>
              <a:tabLst/>
              <a:defRPr/>
            </a:pPr>
            <a:r>
              <a:rPr lang="en-GB" sz="1200" dirty="0" smtClean="0"/>
              <a:t>Now it’s important to remember that </a:t>
            </a:r>
            <a:r>
              <a:rPr lang="en-GB" sz="1200" baseline="0" dirty="0" smtClean="0"/>
              <a:t>ANY head movement makes most vestibular disorders worse. The most common form of BPPV causes vertigo when the head moves specifically in ONE direction [demonstrate]. So the typical history is brief vertigo when looking up, or stooping, lying flat or turning over in bed. By the way, if you move your head you have to move your neck. Neck problems such as ‘cervical </a:t>
            </a:r>
            <a:r>
              <a:rPr lang="en-GB" sz="1200" baseline="0" dirty="0" err="1" smtClean="0"/>
              <a:t>spondylosis</a:t>
            </a:r>
            <a:r>
              <a:rPr lang="en-GB" sz="1200" baseline="0" dirty="0" smtClean="0"/>
              <a:t>’ do not cause vertigo. ‘</a:t>
            </a:r>
            <a:r>
              <a:rPr lang="en-GB" sz="1200" baseline="0" dirty="0" err="1" smtClean="0"/>
              <a:t>Vertebrobasilar</a:t>
            </a:r>
            <a:r>
              <a:rPr lang="en-GB" sz="1200" baseline="0" dirty="0" smtClean="0"/>
              <a:t> insufficiency’ – originally a term to describe post </a:t>
            </a:r>
            <a:r>
              <a:rPr lang="en-GB" sz="1200" baseline="0" dirty="0" err="1" smtClean="0"/>
              <a:t>circ</a:t>
            </a:r>
            <a:r>
              <a:rPr lang="en-GB" sz="1200" baseline="0" dirty="0" smtClean="0"/>
              <a:t> TIAs – is not caused by neck extension. Please never diagnose these two conditions in people with vertigo. Please never prescribe a soft collar for a patient with vertigo!</a:t>
            </a:r>
          </a:p>
          <a:p>
            <a:pPr marL="0" marR="0" indent="0" algn="l" defTabSz="457200" rtl="0" eaLnBrk="1" fontAlgn="auto" latinLnBrk="0" hangingPunct="1">
              <a:lnSpc>
                <a:spcPct val="100000"/>
              </a:lnSpc>
              <a:spcBef>
                <a:spcPts val="0"/>
              </a:spcBef>
              <a:spcAft>
                <a:spcPts val="0"/>
              </a:spcAft>
              <a:buClrTx/>
              <a:buSzTx/>
              <a:buFontTx/>
              <a:buNone/>
              <a:tabLst/>
              <a:defRPr/>
            </a:pPr>
            <a:r>
              <a:rPr lang="en-GB" sz="1200" baseline="0" dirty="0" smtClean="0"/>
              <a:t>This condition is so easy to test for and treat, you should have a low threshold for looking for it.</a:t>
            </a:r>
            <a:endParaRPr lang="en-GB" sz="1200" dirty="0" smtClean="0"/>
          </a:p>
          <a:p>
            <a:endParaRPr lang="en-GB" sz="1200" dirty="0" smtClean="0"/>
          </a:p>
        </p:txBody>
      </p:sp>
      <p:sp>
        <p:nvSpPr>
          <p:cNvPr id="4" name="Slide Number Placeholder 3"/>
          <p:cNvSpPr>
            <a:spLocks noGrp="1"/>
          </p:cNvSpPr>
          <p:nvPr>
            <p:ph type="sldNum" sz="quarter" idx="10"/>
          </p:nvPr>
        </p:nvSpPr>
        <p:spPr/>
        <p:txBody>
          <a:bodyPr/>
          <a:lstStyle/>
          <a:p>
            <a:fld id="{D952892D-4333-EF4E-BBD3-49CD0B3E1F59}" type="slidenum">
              <a:rPr lang="en-US" smtClean="0"/>
              <a:t>20</a:t>
            </a:fld>
            <a:endParaRPr lang="en-US"/>
          </a:p>
        </p:txBody>
      </p:sp>
    </p:spTree>
    <p:extLst>
      <p:ext uri="{BB962C8B-B14F-4D97-AF65-F5344CB8AC3E}">
        <p14:creationId xmlns:p14="http://schemas.microsoft.com/office/powerpoint/2010/main" val="3035469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32771" name="Notes Placeholder 2"/>
          <p:cNvSpPr>
            <a:spLocks noGrp="1"/>
          </p:cNvSpPr>
          <p:nvPr>
            <p:ph type="body" idx="1"/>
          </p:nvPr>
        </p:nvSpPr>
        <p:spPr>
          <a:noFill/>
          <a:extLst>
            <a:ext uri="{FAA26D3D-D897-4be2-8F04-BA451C77F1D7}">
              <ma14:placeholderFlag xmlns:ma14="http://schemas.microsoft.com/office/mac/drawingml/2011/main" val="1"/>
            </a:ext>
          </a:extLst>
        </p:spPr>
        <p:txBody>
          <a:bodyPr/>
          <a:lstStyle/>
          <a:p>
            <a:endParaRPr lang="en-NZ">
              <a:latin typeface="Calibri" charset="0"/>
            </a:endParaRPr>
          </a:p>
        </p:txBody>
      </p:sp>
      <p:sp>
        <p:nvSpPr>
          <p:cNvPr id="32772" name="Slide Number Placeholder 3"/>
          <p:cNvSpPr>
            <a:spLocks noGrp="1"/>
          </p:cNvSpPr>
          <p:nvPr>
            <p:ph type="sldNum" sz="quarter" idx="5"/>
          </p:nvPr>
        </p:nvSpPr>
        <p:spPr>
          <a:noFill/>
        </p:spPr>
        <p:txBody>
          <a:bodyPr/>
          <a:lstStyle>
            <a:lvl1pPr defTabSz="966788" eaLnBrk="0" hangingPunct="0">
              <a:defRPr>
                <a:solidFill>
                  <a:schemeClr val="tx1"/>
                </a:solidFill>
                <a:latin typeface="Arial" charset="0"/>
                <a:ea typeface="ＭＳ Ｐゴシック" charset="0"/>
              </a:defRPr>
            </a:lvl1pPr>
            <a:lvl2pPr marL="742950" indent="-285750" defTabSz="966788" eaLnBrk="0" hangingPunct="0">
              <a:defRPr>
                <a:solidFill>
                  <a:schemeClr val="tx1"/>
                </a:solidFill>
                <a:latin typeface="Arial" charset="0"/>
                <a:ea typeface="ＭＳ Ｐゴシック" charset="0"/>
              </a:defRPr>
            </a:lvl2pPr>
            <a:lvl3pPr marL="1143000" indent="-228600" defTabSz="966788" eaLnBrk="0" hangingPunct="0">
              <a:defRPr>
                <a:solidFill>
                  <a:schemeClr val="tx1"/>
                </a:solidFill>
                <a:latin typeface="Arial" charset="0"/>
                <a:ea typeface="ＭＳ Ｐゴシック" charset="0"/>
              </a:defRPr>
            </a:lvl3pPr>
            <a:lvl4pPr marL="1600200" indent="-228600" defTabSz="966788" eaLnBrk="0" hangingPunct="0">
              <a:defRPr>
                <a:solidFill>
                  <a:schemeClr val="tx1"/>
                </a:solidFill>
                <a:latin typeface="Arial" charset="0"/>
                <a:ea typeface="ＭＳ Ｐゴシック" charset="0"/>
              </a:defRPr>
            </a:lvl4pPr>
            <a:lvl5pPr marL="2057400" indent="-228600" defTabSz="966788" eaLnBrk="0" hangingPunct="0">
              <a:defRPr>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95294FFE-933B-0F49-85DD-DF179A4A55DC}" type="slidenum">
              <a:rPr lang="en-GB">
                <a:latin typeface="Calibri" charset="0"/>
              </a:rPr>
              <a:pPr eaLnBrk="1" hangingPunct="1"/>
              <a:t>23</a:t>
            </a:fld>
            <a:endParaRPr lang="en-GB">
              <a:latin typeface="Calibri" charset="0"/>
            </a:endParaRPr>
          </a:p>
        </p:txBody>
      </p:sp>
    </p:spTree>
    <p:extLst>
      <p:ext uri="{BB962C8B-B14F-4D97-AF65-F5344CB8AC3E}">
        <p14:creationId xmlns:p14="http://schemas.microsoft.com/office/powerpoint/2010/main" val="5457340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952892D-4333-EF4E-BBD3-49CD0B3E1F59}" type="slidenum">
              <a:rPr lang="en-US" smtClean="0"/>
              <a:t>25</a:t>
            </a:fld>
            <a:endParaRPr lang="en-US"/>
          </a:p>
        </p:txBody>
      </p:sp>
    </p:spTree>
    <p:extLst>
      <p:ext uri="{BB962C8B-B14F-4D97-AF65-F5344CB8AC3E}">
        <p14:creationId xmlns:p14="http://schemas.microsoft.com/office/powerpoint/2010/main" val="12979977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Patients will never be able to recall the attack itself </a:t>
            </a:r>
            <a:r>
              <a:rPr lang="mr-IN" dirty="0" smtClean="0"/>
              <a:t>–</a:t>
            </a:r>
            <a:r>
              <a:rPr lang="en-US" dirty="0" smtClean="0"/>
              <a:t> they</a:t>
            </a:r>
            <a:r>
              <a:rPr lang="en-US" baseline="0" dirty="0" smtClean="0"/>
              <a:t> are left with a “gap” of variable duration.</a:t>
            </a:r>
            <a:endParaRPr lang="en-US" dirty="0"/>
          </a:p>
        </p:txBody>
      </p:sp>
      <p:sp>
        <p:nvSpPr>
          <p:cNvPr id="4" name="Slide Number Placeholder 3"/>
          <p:cNvSpPr>
            <a:spLocks noGrp="1"/>
          </p:cNvSpPr>
          <p:nvPr>
            <p:ph type="sldNum" sz="quarter" idx="10"/>
          </p:nvPr>
        </p:nvSpPr>
        <p:spPr/>
        <p:txBody>
          <a:bodyPr/>
          <a:lstStyle/>
          <a:p>
            <a:fld id="{D952892D-4333-EF4E-BBD3-49CD0B3E1F59}" type="slidenum">
              <a:rPr lang="en-US" smtClean="0"/>
              <a:t>28</a:t>
            </a:fld>
            <a:endParaRPr lang="en-US"/>
          </a:p>
        </p:txBody>
      </p:sp>
    </p:spTree>
    <p:extLst>
      <p:ext uri="{BB962C8B-B14F-4D97-AF65-F5344CB8AC3E}">
        <p14:creationId xmlns:p14="http://schemas.microsoft.com/office/powerpoint/2010/main" val="394263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UK figures.</a:t>
            </a:r>
          </a:p>
          <a:p>
            <a:r>
              <a:rPr lang="en-GB" dirty="0" smtClean="0"/>
              <a:t>Most important to note:</a:t>
            </a:r>
            <a:r>
              <a:rPr lang="en-GB" baseline="0" dirty="0" smtClean="0"/>
              <a:t> </a:t>
            </a:r>
            <a:r>
              <a:rPr lang="en-GB" b="1" dirty="0" smtClean="0"/>
              <a:t>the most common time</a:t>
            </a:r>
            <a:r>
              <a:rPr lang="en-GB" b="1" baseline="0" dirty="0" smtClean="0"/>
              <a:t> of life to start having epilepsy is in old age </a:t>
            </a:r>
            <a:r>
              <a:rPr lang="en-GB" baseline="0" dirty="0" smtClean="0"/>
              <a:t>(most people are not aware of this).</a:t>
            </a:r>
          </a:p>
          <a:p>
            <a:r>
              <a:rPr lang="en-GB" baseline="0" dirty="0" smtClean="0"/>
              <a:t>Mainly due to cerebrovascular disease and dementias.</a:t>
            </a:r>
            <a:endParaRPr lang="en-GB" dirty="0"/>
          </a:p>
        </p:txBody>
      </p:sp>
      <p:sp>
        <p:nvSpPr>
          <p:cNvPr id="4" name="Slide Number Placeholder 3"/>
          <p:cNvSpPr>
            <a:spLocks noGrp="1"/>
          </p:cNvSpPr>
          <p:nvPr>
            <p:ph type="sldNum" sz="quarter" idx="10"/>
          </p:nvPr>
        </p:nvSpPr>
        <p:spPr/>
        <p:txBody>
          <a:bodyPr/>
          <a:lstStyle/>
          <a:p>
            <a:fld id="{D952892D-4333-EF4E-BBD3-49CD0B3E1F59}" type="slidenum">
              <a:rPr lang="en-US" smtClean="0"/>
              <a:t>4</a:t>
            </a:fld>
            <a:endParaRPr lang="en-US"/>
          </a:p>
        </p:txBody>
      </p:sp>
    </p:spTree>
    <p:extLst>
      <p:ext uri="{BB962C8B-B14F-4D97-AF65-F5344CB8AC3E}">
        <p14:creationId xmlns:p14="http://schemas.microsoft.com/office/powerpoint/2010/main" val="1781612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Regular structured review should</a:t>
            </a:r>
            <a:r>
              <a:rPr lang="en-GB" baseline="0" dirty="0" smtClean="0"/>
              <a:t> be at least annually</a:t>
            </a:r>
            <a:endParaRPr lang="en-GB" dirty="0"/>
          </a:p>
        </p:txBody>
      </p:sp>
      <p:sp>
        <p:nvSpPr>
          <p:cNvPr id="4" name="Slide Number Placeholder 3"/>
          <p:cNvSpPr>
            <a:spLocks noGrp="1"/>
          </p:cNvSpPr>
          <p:nvPr>
            <p:ph type="sldNum" sz="quarter" idx="10"/>
          </p:nvPr>
        </p:nvSpPr>
        <p:spPr/>
        <p:txBody>
          <a:bodyPr/>
          <a:lstStyle/>
          <a:p>
            <a:fld id="{D952892D-4333-EF4E-BBD3-49CD0B3E1F59}" type="slidenum">
              <a:rPr lang="en-US" smtClean="0"/>
              <a:t>5</a:t>
            </a:fld>
            <a:endParaRPr lang="en-US"/>
          </a:p>
        </p:txBody>
      </p:sp>
    </p:spTree>
    <p:extLst>
      <p:ext uri="{BB962C8B-B14F-4D97-AF65-F5344CB8AC3E}">
        <p14:creationId xmlns:p14="http://schemas.microsoft.com/office/powerpoint/2010/main" val="438238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dirty="0" smtClean="0"/>
              <a:t>The actual NICE guideline on treatment is extremely long and detailed and goes in to lots of different seizure types and syndromes! This is a brief summary</a:t>
            </a:r>
            <a:r>
              <a:rPr lang="en-GB" sz="1000" baseline="0" dirty="0" smtClean="0"/>
              <a:t> for non-specialists …</a:t>
            </a:r>
            <a:endParaRPr lang="en-GB" sz="1000" dirty="0" smtClean="0"/>
          </a:p>
          <a:p>
            <a:endParaRPr lang="en-GB" sz="1000" dirty="0" smtClean="0"/>
          </a:p>
          <a:p>
            <a:r>
              <a:rPr lang="en-GB" sz="1000" dirty="0" smtClean="0"/>
              <a:t>*</a:t>
            </a:r>
            <a:r>
              <a:rPr lang="en-GB" sz="1000" b="0" i="0" u="none" strike="noStrike" kern="1200" baseline="0" dirty="0" smtClean="0">
                <a:solidFill>
                  <a:schemeClr val="tx1"/>
                </a:solidFill>
                <a:latin typeface="+mn-lt"/>
                <a:ea typeface="+mn-ea"/>
                <a:cs typeface="+mn-cs"/>
              </a:rPr>
              <a:t>AED therapy should be considered and discussed with children, young people and adults and their family and/or carers as appropriate after a first unprovoked seizure if:</a:t>
            </a:r>
          </a:p>
          <a:p>
            <a:r>
              <a:rPr lang="en-GB" sz="1000" b="0" i="0" u="none" strike="noStrike" kern="1200" baseline="0" dirty="0" smtClean="0">
                <a:solidFill>
                  <a:schemeClr val="tx1"/>
                </a:solidFill>
                <a:latin typeface="+mn-lt"/>
                <a:ea typeface="+mn-ea"/>
                <a:cs typeface="+mn-cs"/>
              </a:rPr>
              <a:t>- the child, young person or adult has a neurological deficit</a:t>
            </a:r>
          </a:p>
          <a:p>
            <a:r>
              <a:rPr lang="en-GB" sz="1000" b="0" i="0" u="none" strike="noStrike" kern="1200" baseline="0" dirty="0" smtClean="0">
                <a:solidFill>
                  <a:schemeClr val="tx1"/>
                </a:solidFill>
                <a:latin typeface="+mn-lt"/>
                <a:ea typeface="+mn-ea"/>
                <a:cs typeface="+mn-cs"/>
              </a:rPr>
              <a:t>- the EEG shows unequivocal epileptic activity</a:t>
            </a:r>
          </a:p>
          <a:p>
            <a:r>
              <a:rPr lang="en-GB" sz="1000" b="0" i="0" u="none" strike="noStrike" kern="1200" baseline="0" dirty="0" smtClean="0">
                <a:solidFill>
                  <a:schemeClr val="tx1"/>
                </a:solidFill>
                <a:latin typeface="+mn-lt"/>
                <a:ea typeface="+mn-ea"/>
                <a:cs typeface="+mn-cs"/>
              </a:rPr>
              <a:t>- the child, young person or adult and/or their family and/or carers consider the risk of having a further seizure unacceptable</a:t>
            </a:r>
          </a:p>
          <a:p>
            <a:pPr marL="171450" indent="-171450">
              <a:buFontTx/>
              <a:buChar char="-"/>
            </a:pPr>
            <a:r>
              <a:rPr lang="en-GB" sz="1000" b="0" i="0" u="none" strike="noStrike" kern="1200" baseline="0" dirty="0" smtClean="0">
                <a:solidFill>
                  <a:schemeClr val="tx1"/>
                </a:solidFill>
                <a:latin typeface="+mn-lt"/>
                <a:ea typeface="+mn-ea"/>
                <a:cs typeface="+mn-cs"/>
              </a:rPr>
              <a:t>brain imaging shows a structural abnormality. [2004]</a:t>
            </a:r>
          </a:p>
          <a:p>
            <a:pPr marL="0" indent="0">
              <a:buFontTx/>
              <a:buNone/>
            </a:pPr>
            <a:r>
              <a:rPr lang="en-GB" sz="1000" b="0" i="0" u="none" strike="noStrike" kern="1200" baseline="0" dirty="0" smtClean="0">
                <a:solidFill>
                  <a:schemeClr val="tx1"/>
                </a:solidFill>
                <a:latin typeface="+mn-lt"/>
                <a:ea typeface="+mn-ea"/>
                <a:cs typeface="+mn-cs"/>
              </a:rPr>
              <a:t>It should be recognised that some children, young people and adults (through their families and/or carers, in some instances) may choose not to take AED therapy following a full discussion of the risks and benefits.</a:t>
            </a:r>
            <a:endParaRPr lang="en-GB" sz="1000" dirty="0"/>
          </a:p>
        </p:txBody>
      </p:sp>
      <p:sp>
        <p:nvSpPr>
          <p:cNvPr id="4" name="Slide Number Placeholder 3"/>
          <p:cNvSpPr>
            <a:spLocks noGrp="1"/>
          </p:cNvSpPr>
          <p:nvPr>
            <p:ph type="sldNum" sz="quarter" idx="10"/>
          </p:nvPr>
        </p:nvSpPr>
        <p:spPr/>
        <p:txBody>
          <a:bodyPr/>
          <a:lstStyle/>
          <a:p>
            <a:fld id="{D952892D-4333-EF4E-BBD3-49CD0B3E1F59}" type="slidenum">
              <a:rPr lang="en-US" smtClean="0"/>
              <a:t>7</a:t>
            </a:fld>
            <a:endParaRPr lang="en-US"/>
          </a:p>
        </p:txBody>
      </p:sp>
    </p:spTree>
    <p:extLst>
      <p:ext uri="{BB962C8B-B14F-4D97-AF65-F5344CB8AC3E}">
        <p14:creationId xmlns:p14="http://schemas.microsoft.com/office/powerpoint/2010/main" val="1559541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a patient</a:t>
            </a:r>
            <a:r>
              <a:rPr lang="en-US" baseline="0" dirty="0" smtClean="0"/>
              <a:t> with a single attack of prolonged vertigo has any of these red flags then you must assume their vertigo is central.</a:t>
            </a:r>
          </a:p>
          <a:p>
            <a:r>
              <a:rPr lang="en-US" baseline="0" dirty="0" smtClean="0"/>
              <a:t>[read red flags]</a:t>
            </a:r>
          </a:p>
          <a:p>
            <a:r>
              <a:rPr lang="en-US" baseline="0" dirty="0" smtClean="0"/>
              <a:t>Example: man with vertigo/balance problems but numb left arm 10 </a:t>
            </a:r>
            <a:r>
              <a:rPr lang="en-US" baseline="0" dirty="0" err="1" smtClean="0"/>
              <a:t>mins</a:t>
            </a:r>
            <a:r>
              <a:rPr lang="en-US" baseline="0" dirty="0" smtClean="0"/>
              <a:t> diagnosed as VN = </a:t>
            </a:r>
            <a:r>
              <a:rPr lang="en-US" baseline="0" dirty="0" err="1" smtClean="0"/>
              <a:t>pontine</a:t>
            </a:r>
            <a:r>
              <a:rPr lang="en-US" baseline="0" dirty="0" smtClean="0"/>
              <a:t> infarct.</a:t>
            </a:r>
            <a:endParaRPr lang="en-US" dirty="0" smtClean="0"/>
          </a:p>
          <a:p>
            <a:r>
              <a:rPr lang="en-US" dirty="0" smtClean="0"/>
              <a:t>Now the knowledgeable ones among you will know that acute hearing loss and headache are both features of migraine, but NEVER diagnose migraine in</a:t>
            </a:r>
            <a:r>
              <a:rPr lang="en-US" baseline="0" dirty="0" smtClean="0"/>
              <a:t> an older person presenting for the first time with a single episode of prolonged vertigo. </a:t>
            </a:r>
          </a:p>
          <a:p>
            <a:r>
              <a:rPr lang="en-US" baseline="0" dirty="0" smtClean="0"/>
              <a:t>Reasons are: still need to meet IHS criteria; 10-34% of all stroke </a:t>
            </a:r>
            <a:r>
              <a:rPr lang="en-US" baseline="0" dirty="0" err="1" smtClean="0"/>
              <a:t>pts</a:t>
            </a:r>
            <a:r>
              <a:rPr lang="en-US" baseline="0" dirty="0" smtClean="0"/>
              <a:t> experience headaches around the time of their stroke – more common in post </a:t>
            </a:r>
            <a:r>
              <a:rPr lang="en-US" baseline="0" dirty="0" err="1" smtClean="0"/>
              <a:t>circ</a:t>
            </a:r>
            <a:r>
              <a:rPr lang="en-US" baseline="0" dirty="0" smtClean="0"/>
              <a:t> stroke. And some types of post </a:t>
            </a:r>
            <a:r>
              <a:rPr lang="en-US" baseline="0" dirty="0" err="1" smtClean="0"/>
              <a:t>circ</a:t>
            </a:r>
            <a:r>
              <a:rPr lang="en-US" baseline="0" dirty="0" smtClean="0"/>
              <a:t> strokes eg thalamus also cause “visual spectra” and odd sensory symptoms that may cause non-experts to confidently assume is due to migraine. I have seen registrars confidently diagnose migraine in these situations because they did not know what they did not know.</a:t>
            </a:r>
          </a:p>
          <a:p>
            <a:r>
              <a:rPr lang="en-US" baseline="0" dirty="0" smtClean="0"/>
              <a:t>Yes it is possible that you might come across a first episode of migrainous vertigo – but always investigate (MR scan is the investigation of choice) and consult a specialist. </a:t>
            </a:r>
          </a:p>
        </p:txBody>
      </p:sp>
      <p:sp>
        <p:nvSpPr>
          <p:cNvPr id="4" name="Slide Number Placeholder 3"/>
          <p:cNvSpPr>
            <a:spLocks noGrp="1"/>
          </p:cNvSpPr>
          <p:nvPr>
            <p:ph type="sldNum" sz="quarter" idx="10"/>
          </p:nvPr>
        </p:nvSpPr>
        <p:spPr/>
        <p:txBody>
          <a:bodyPr/>
          <a:lstStyle/>
          <a:p>
            <a:fld id="{D952892D-4333-EF4E-BBD3-49CD0B3E1F59}" type="slidenum">
              <a:rPr lang="en-US" smtClean="0"/>
              <a:t>10</a:t>
            </a:fld>
            <a:endParaRPr lang="en-US"/>
          </a:p>
        </p:txBody>
      </p:sp>
    </p:spTree>
    <p:extLst>
      <p:ext uri="{BB962C8B-B14F-4D97-AF65-F5344CB8AC3E}">
        <p14:creationId xmlns:p14="http://schemas.microsoft.com/office/powerpoint/2010/main" val="3677708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People</a:t>
            </a:r>
            <a:r>
              <a:rPr lang="en-GB" baseline="0" dirty="0" smtClean="0"/>
              <a:t> SAY that not being able to mobilise points to a central cause of vertigo, but older people can decompensate easier with a peripheral problem, and young people can compensate better with a central problem, so I don’t think this should be a “rule” – take all the features in to account!</a:t>
            </a:r>
            <a:endParaRPr lang="en-GB" dirty="0"/>
          </a:p>
        </p:txBody>
      </p:sp>
      <p:sp>
        <p:nvSpPr>
          <p:cNvPr id="4" name="Slide Number Placeholder 3"/>
          <p:cNvSpPr>
            <a:spLocks noGrp="1"/>
          </p:cNvSpPr>
          <p:nvPr>
            <p:ph type="sldNum" sz="quarter" idx="10"/>
          </p:nvPr>
        </p:nvSpPr>
        <p:spPr/>
        <p:txBody>
          <a:bodyPr/>
          <a:lstStyle/>
          <a:p>
            <a:fld id="{D952892D-4333-EF4E-BBD3-49CD0B3E1F59}" type="slidenum">
              <a:rPr lang="en-US" smtClean="0"/>
              <a:t>11</a:t>
            </a:fld>
            <a:endParaRPr lang="en-US"/>
          </a:p>
        </p:txBody>
      </p:sp>
    </p:spTree>
    <p:extLst>
      <p:ext uri="{BB962C8B-B14F-4D97-AF65-F5344CB8AC3E}">
        <p14:creationId xmlns:p14="http://schemas.microsoft.com/office/powerpoint/2010/main" val="21307737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*TACS=Trigeminal autonomic </a:t>
            </a:r>
            <a:r>
              <a:rPr lang="en-GB" dirty="0" err="1" smtClean="0"/>
              <a:t>cephalalgias</a:t>
            </a:r>
            <a:r>
              <a:rPr lang="en-GB" dirty="0" smtClean="0"/>
              <a:t> (</a:t>
            </a:r>
            <a:r>
              <a:rPr lang="en-GB" b="1" dirty="0" smtClean="0"/>
              <a:t>NOT the same as TGN</a:t>
            </a:r>
            <a:r>
              <a:rPr lang="en-GB" dirty="0" smtClean="0"/>
              <a:t>), e.g.</a:t>
            </a:r>
          </a:p>
          <a:p>
            <a:pPr marL="171450" indent="-171450">
              <a:buFont typeface="Arial"/>
              <a:buChar char="•"/>
            </a:pPr>
            <a:r>
              <a:rPr lang="en-GB" dirty="0" smtClean="0"/>
              <a:t>Cluster headache</a:t>
            </a:r>
          </a:p>
          <a:p>
            <a:pPr marL="171450" indent="-171450">
              <a:buFont typeface="Arial"/>
              <a:buChar char="•"/>
            </a:pPr>
            <a:r>
              <a:rPr lang="en-GB" dirty="0" smtClean="0"/>
              <a:t>Paroxysmal </a:t>
            </a:r>
            <a:r>
              <a:rPr lang="en-GB" dirty="0" err="1" smtClean="0"/>
              <a:t>hemicrania</a:t>
            </a:r>
            <a:endParaRPr lang="en-GB" dirty="0" smtClean="0"/>
          </a:p>
          <a:p>
            <a:pPr marL="171450" indent="-171450">
              <a:buFont typeface="Arial"/>
              <a:buChar char="•"/>
            </a:pPr>
            <a:r>
              <a:rPr lang="en-GB" dirty="0" smtClean="0"/>
              <a:t>Short-lasting </a:t>
            </a:r>
            <a:r>
              <a:rPr lang="en-GB" dirty="0" err="1" smtClean="0"/>
              <a:t>unliateral</a:t>
            </a:r>
            <a:r>
              <a:rPr lang="en-GB" dirty="0" smtClean="0"/>
              <a:t> </a:t>
            </a:r>
            <a:r>
              <a:rPr lang="en-GB" dirty="0" err="1" smtClean="0"/>
              <a:t>neuralgiform</a:t>
            </a:r>
            <a:r>
              <a:rPr lang="en-GB" dirty="0" smtClean="0"/>
              <a:t> headache attacks</a:t>
            </a:r>
            <a:r>
              <a:rPr lang="en-GB" baseline="0" dirty="0" smtClean="0"/>
              <a:t> (SUNCT)</a:t>
            </a:r>
          </a:p>
          <a:p>
            <a:pPr marL="171450" indent="-171450">
              <a:buFont typeface="Arial"/>
              <a:buChar char="•"/>
            </a:pPr>
            <a:endParaRPr lang="en-GB" baseline="0" dirty="0" smtClean="0"/>
          </a:p>
          <a:p>
            <a:pPr marL="0" indent="0">
              <a:buFont typeface="Arial"/>
              <a:buNone/>
            </a:pPr>
            <a:r>
              <a:rPr lang="en-GB" baseline="0" dirty="0" smtClean="0"/>
              <a:t>*RVCS=Reversible vasoconstriction syndrome</a:t>
            </a:r>
          </a:p>
          <a:p>
            <a:pPr marL="0" indent="0">
              <a:buFont typeface="Arial"/>
              <a:buNone/>
            </a:pPr>
            <a:r>
              <a:rPr lang="en-GB" baseline="0" dirty="0" smtClean="0"/>
              <a:t>The other categories are: headache due to a substance or its withdrawal (</a:t>
            </a:r>
            <a:r>
              <a:rPr lang="en-GB" baseline="0" dirty="0" err="1" smtClean="0"/>
              <a:t>incl</a:t>
            </a:r>
            <a:r>
              <a:rPr lang="en-GB" baseline="0" dirty="0" smtClean="0"/>
              <a:t> medication overuse headache but also many other diagnoses!); headache due to a disorder of homeostasis (e.g. high altitude, OSA, fasting!); headache due to disorders of the eyes, ears, neck </a:t>
            </a:r>
            <a:r>
              <a:rPr lang="en-GB" baseline="0" dirty="0" err="1" smtClean="0"/>
              <a:t>etc</a:t>
            </a:r>
            <a:r>
              <a:rPr lang="en-GB" baseline="0" dirty="0" smtClean="0"/>
              <a:t>; headache due to psychiatric disorder; and “other” (not classifiable/unspecified).</a:t>
            </a:r>
          </a:p>
          <a:p>
            <a:pPr marL="0" indent="0">
              <a:buFont typeface="Arial"/>
              <a:buNone/>
            </a:pPr>
            <a:endParaRPr lang="en-GB" baseline="0" dirty="0" smtClean="0"/>
          </a:p>
          <a:p>
            <a:pPr marL="0" indent="0">
              <a:buFont typeface="Arial"/>
              <a:buNone/>
            </a:pPr>
            <a:r>
              <a:rPr lang="en-GB" baseline="0" dirty="0" smtClean="0"/>
              <a:t>*TGN=trigeminal neuralgia</a:t>
            </a:r>
          </a:p>
          <a:p>
            <a:pPr marL="0" indent="0">
              <a:buFont typeface="Arial"/>
              <a:buNone/>
            </a:pPr>
            <a:r>
              <a:rPr lang="en-GB" baseline="0" dirty="0" smtClean="0"/>
              <a:t>There is also </a:t>
            </a:r>
            <a:r>
              <a:rPr lang="en-GB" baseline="0" dirty="0" err="1" smtClean="0"/>
              <a:t>occiptal</a:t>
            </a:r>
            <a:r>
              <a:rPr lang="en-GB" baseline="0" dirty="0" smtClean="0"/>
              <a:t> neuralgia, glossopharyngeal neuralgia, and many others in this category!</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D952892D-4333-EF4E-BBD3-49CD0B3E1F59}" type="slidenum">
              <a:rPr lang="en-US" smtClean="0"/>
              <a:t>14</a:t>
            </a:fld>
            <a:endParaRPr lang="en-US"/>
          </a:p>
        </p:txBody>
      </p:sp>
    </p:spTree>
    <p:extLst>
      <p:ext uri="{BB962C8B-B14F-4D97-AF65-F5344CB8AC3E}">
        <p14:creationId xmlns:p14="http://schemas.microsoft.com/office/powerpoint/2010/main" val="1302391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Diagnostic criteria is as per this description.</a:t>
            </a:r>
          </a:p>
          <a:p>
            <a:r>
              <a:rPr lang="en-GB" sz="1200" b="0" i="0" u="none" strike="noStrike" kern="1200" baseline="0" dirty="0" smtClean="0">
                <a:solidFill>
                  <a:schemeClr val="tx1"/>
                </a:solidFill>
                <a:latin typeface="+mn-lt"/>
                <a:ea typeface="+mn-ea"/>
                <a:cs typeface="+mn-cs"/>
              </a:rPr>
              <a:t>A. At least five attacks fulfilling criteria B–D</a:t>
            </a:r>
          </a:p>
          <a:p>
            <a:r>
              <a:rPr lang="en-GB" sz="1200" b="0" i="0" u="none" strike="noStrike" kern="1200" baseline="0" dirty="0" smtClean="0">
                <a:solidFill>
                  <a:schemeClr val="tx1"/>
                </a:solidFill>
                <a:latin typeface="+mn-lt"/>
                <a:ea typeface="+mn-ea"/>
                <a:cs typeface="+mn-cs"/>
              </a:rPr>
              <a:t>B. Severe or very severe unilateral orbital, supraorbital and/or temporal pain lasting 15–180 minutes (when untreated)</a:t>
            </a:r>
          </a:p>
          <a:p>
            <a:r>
              <a:rPr lang="en-GB" sz="1200" b="0" i="0" u="none" strike="noStrike" kern="1200" baseline="0" dirty="0" smtClean="0">
                <a:solidFill>
                  <a:schemeClr val="tx1"/>
                </a:solidFill>
                <a:latin typeface="+mn-lt"/>
                <a:ea typeface="+mn-ea"/>
                <a:cs typeface="+mn-cs"/>
              </a:rPr>
              <a:t>C. Either or both of the following:</a:t>
            </a:r>
          </a:p>
          <a:p>
            <a:r>
              <a:rPr lang="en-GB" sz="1200" b="0" i="0" u="none" strike="noStrike" kern="1200" baseline="0" dirty="0" smtClean="0">
                <a:solidFill>
                  <a:schemeClr val="tx1"/>
                </a:solidFill>
                <a:latin typeface="+mn-lt"/>
                <a:ea typeface="+mn-ea"/>
                <a:cs typeface="+mn-cs"/>
              </a:rPr>
              <a:t>1. at least one of the following symptoms or signs, </a:t>
            </a:r>
            <a:r>
              <a:rPr lang="en-GB" sz="1200" b="0" i="0" u="none" strike="noStrike" kern="1200" baseline="0" dirty="0" err="1" smtClean="0">
                <a:solidFill>
                  <a:schemeClr val="tx1"/>
                </a:solidFill>
                <a:latin typeface="+mn-lt"/>
                <a:ea typeface="+mn-ea"/>
                <a:cs typeface="+mn-cs"/>
              </a:rPr>
              <a:t>ipsilateral</a:t>
            </a:r>
            <a:r>
              <a:rPr lang="en-GB" sz="1200" b="0" i="0" u="none" strike="noStrike" kern="1200" baseline="0" dirty="0" smtClean="0">
                <a:solidFill>
                  <a:schemeClr val="tx1"/>
                </a:solidFill>
                <a:latin typeface="+mn-lt"/>
                <a:ea typeface="+mn-ea"/>
                <a:cs typeface="+mn-cs"/>
              </a:rPr>
              <a:t> to the headache:</a:t>
            </a:r>
          </a:p>
          <a:p>
            <a:r>
              <a:rPr lang="en-GB" sz="1200" b="0" i="0" u="none" strike="noStrike" kern="1200" baseline="0" dirty="0" smtClean="0">
                <a:solidFill>
                  <a:schemeClr val="tx1"/>
                </a:solidFill>
                <a:latin typeface="+mn-lt"/>
                <a:ea typeface="+mn-ea"/>
                <a:cs typeface="+mn-cs"/>
              </a:rPr>
              <a:t>a) </a:t>
            </a:r>
            <a:r>
              <a:rPr lang="en-GB" sz="1200" b="0" i="0" u="none" strike="noStrike" kern="1200" baseline="0" dirty="0" err="1" smtClean="0">
                <a:solidFill>
                  <a:schemeClr val="tx1"/>
                </a:solidFill>
                <a:latin typeface="+mn-lt"/>
                <a:ea typeface="+mn-ea"/>
                <a:cs typeface="+mn-cs"/>
              </a:rPr>
              <a:t>conjunctival</a:t>
            </a:r>
            <a:r>
              <a:rPr lang="en-GB" sz="1200" b="0" i="0" u="none" strike="noStrike" kern="1200" baseline="0" dirty="0" smtClean="0">
                <a:solidFill>
                  <a:schemeClr val="tx1"/>
                </a:solidFill>
                <a:latin typeface="+mn-lt"/>
                <a:ea typeface="+mn-ea"/>
                <a:cs typeface="+mn-cs"/>
              </a:rPr>
              <a:t> injection and/or lacrimation</a:t>
            </a:r>
          </a:p>
          <a:p>
            <a:r>
              <a:rPr lang="en-GB" sz="1200" b="0" i="0" u="none" strike="noStrike" kern="1200" baseline="0" dirty="0" smtClean="0">
                <a:solidFill>
                  <a:schemeClr val="tx1"/>
                </a:solidFill>
                <a:latin typeface="+mn-lt"/>
                <a:ea typeface="+mn-ea"/>
                <a:cs typeface="+mn-cs"/>
              </a:rPr>
              <a:t>b) nasal congestion and/or rhinorrhoea</a:t>
            </a:r>
          </a:p>
          <a:p>
            <a:r>
              <a:rPr lang="en-GB" sz="1200" b="0" i="0" u="none" strike="noStrike" kern="1200" baseline="0" dirty="0" smtClean="0">
                <a:solidFill>
                  <a:schemeClr val="tx1"/>
                </a:solidFill>
                <a:latin typeface="+mn-lt"/>
                <a:ea typeface="+mn-ea"/>
                <a:cs typeface="+mn-cs"/>
              </a:rPr>
              <a:t>c) eyelid oedema</a:t>
            </a:r>
          </a:p>
          <a:p>
            <a:r>
              <a:rPr lang="en-GB" sz="1200" b="0" i="0" u="none" strike="noStrike" kern="1200" baseline="0" dirty="0" smtClean="0">
                <a:solidFill>
                  <a:schemeClr val="tx1"/>
                </a:solidFill>
                <a:latin typeface="+mn-lt"/>
                <a:ea typeface="+mn-ea"/>
                <a:cs typeface="+mn-cs"/>
              </a:rPr>
              <a:t>d) forehead and facial sweating</a:t>
            </a:r>
          </a:p>
          <a:p>
            <a:r>
              <a:rPr lang="en-GB" sz="1200" b="0" i="0" u="none" strike="noStrike" kern="1200" baseline="0" dirty="0" smtClean="0">
                <a:solidFill>
                  <a:schemeClr val="tx1"/>
                </a:solidFill>
                <a:latin typeface="+mn-lt"/>
                <a:ea typeface="+mn-ea"/>
                <a:cs typeface="+mn-cs"/>
              </a:rPr>
              <a:t>e) forehead and facial flushing</a:t>
            </a:r>
          </a:p>
          <a:p>
            <a:r>
              <a:rPr lang="en-GB" sz="1200" b="0" i="0" u="none" strike="noStrike" kern="1200" baseline="0" dirty="0" smtClean="0">
                <a:solidFill>
                  <a:schemeClr val="tx1"/>
                </a:solidFill>
                <a:latin typeface="+mn-lt"/>
                <a:ea typeface="+mn-ea"/>
                <a:cs typeface="+mn-cs"/>
              </a:rPr>
              <a:t>f) sensation of fullness in the ear</a:t>
            </a:r>
          </a:p>
          <a:p>
            <a:r>
              <a:rPr lang="en-GB" sz="1200" b="0" i="0" u="none" strike="noStrike" kern="1200" baseline="0" dirty="0" smtClean="0">
                <a:solidFill>
                  <a:schemeClr val="tx1"/>
                </a:solidFill>
                <a:latin typeface="+mn-lt"/>
                <a:ea typeface="+mn-ea"/>
                <a:cs typeface="+mn-cs"/>
              </a:rPr>
              <a:t>g) </a:t>
            </a:r>
            <a:r>
              <a:rPr lang="en-GB" sz="1200" b="0" i="0" u="none" strike="noStrike" kern="1200" baseline="0" dirty="0" err="1" smtClean="0">
                <a:solidFill>
                  <a:schemeClr val="tx1"/>
                </a:solidFill>
                <a:latin typeface="+mn-lt"/>
                <a:ea typeface="+mn-ea"/>
                <a:cs typeface="+mn-cs"/>
              </a:rPr>
              <a:t>miosis</a:t>
            </a:r>
            <a:r>
              <a:rPr lang="en-GB" sz="1200" b="0" i="0" u="none" strike="noStrike" kern="1200" baseline="0" dirty="0" smtClean="0">
                <a:solidFill>
                  <a:schemeClr val="tx1"/>
                </a:solidFill>
                <a:latin typeface="+mn-lt"/>
                <a:ea typeface="+mn-ea"/>
                <a:cs typeface="+mn-cs"/>
              </a:rPr>
              <a:t> and/or ptosis</a:t>
            </a:r>
          </a:p>
          <a:p>
            <a:r>
              <a:rPr lang="en-GB" sz="1200" b="0" i="0" u="none" strike="noStrike" kern="1200" baseline="0" dirty="0" smtClean="0">
                <a:solidFill>
                  <a:schemeClr val="tx1"/>
                </a:solidFill>
                <a:latin typeface="+mn-lt"/>
                <a:ea typeface="+mn-ea"/>
                <a:cs typeface="+mn-cs"/>
              </a:rPr>
              <a:t>2. a sense of restlessness or agitation</a:t>
            </a:r>
          </a:p>
          <a:p>
            <a:r>
              <a:rPr lang="en-GB" sz="1200" b="0" i="0" u="none" strike="noStrike" kern="1200" baseline="0" dirty="0" smtClean="0">
                <a:solidFill>
                  <a:schemeClr val="tx1"/>
                </a:solidFill>
                <a:latin typeface="+mn-lt"/>
                <a:ea typeface="+mn-ea"/>
                <a:cs typeface="+mn-cs"/>
              </a:rPr>
              <a:t>D. Attacks have a frequency between one every other day and eight per day for more than half of the time when the disorder is active.</a:t>
            </a:r>
            <a:endParaRPr lang="en-GB" dirty="0"/>
          </a:p>
        </p:txBody>
      </p:sp>
      <p:sp>
        <p:nvSpPr>
          <p:cNvPr id="4" name="Slide Number Placeholder 3"/>
          <p:cNvSpPr>
            <a:spLocks noGrp="1"/>
          </p:cNvSpPr>
          <p:nvPr>
            <p:ph type="sldNum" sz="quarter" idx="10"/>
          </p:nvPr>
        </p:nvSpPr>
        <p:spPr/>
        <p:txBody>
          <a:bodyPr/>
          <a:lstStyle/>
          <a:p>
            <a:fld id="{D952892D-4333-EF4E-BBD3-49CD0B3E1F59}" type="slidenum">
              <a:rPr lang="en-US" smtClean="0"/>
              <a:t>15</a:t>
            </a:fld>
            <a:endParaRPr lang="en-US"/>
          </a:p>
        </p:txBody>
      </p:sp>
    </p:spTree>
    <p:extLst>
      <p:ext uri="{BB962C8B-B14F-4D97-AF65-F5344CB8AC3E}">
        <p14:creationId xmlns:p14="http://schemas.microsoft.com/office/powerpoint/2010/main" val="18822641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952892D-4333-EF4E-BBD3-49CD0B3E1F59}" type="slidenum">
              <a:rPr lang="en-US" smtClean="0"/>
              <a:t>16</a:t>
            </a:fld>
            <a:endParaRPr lang="en-US"/>
          </a:p>
        </p:txBody>
      </p:sp>
    </p:spTree>
    <p:extLst>
      <p:ext uri="{BB962C8B-B14F-4D97-AF65-F5344CB8AC3E}">
        <p14:creationId xmlns:p14="http://schemas.microsoft.com/office/powerpoint/2010/main" val="833984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
        <p:nvSpPr>
          <p:cNvPr id="4" name="Date Placeholder 3"/>
          <p:cNvSpPr>
            <a:spLocks noGrp="1"/>
          </p:cNvSpPr>
          <p:nvPr>
            <p:ph type="dt" sz="half" idx="10"/>
          </p:nvPr>
        </p:nvSpPr>
        <p:spPr/>
        <p:txBody>
          <a:bodyPr/>
          <a:lstStyle/>
          <a:p>
            <a:fld id="{B01A85B4-0C1A-2743-BC50-8F3CA4F4350C}" type="datetimeFigureOut">
              <a:rPr lang="en-US" smtClean="0"/>
              <a:t>4/28/18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3CBC1-757F-024C-8C68-B10163D0C5AC}" type="slidenum">
              <a:rPr lang="en-US" smtClean="0"/>
              <a:t>‹#›</a:t>
            </a:fld>
            <a:endParaRPr lang="en-US"/>
          </a:p>
        </p:txBody>
      </p:sp>
    </p:spTree>
    <p:extLst>
      <p:ext uri="{BB962C8B-B14F-4D97-AF65-F5344CB8AC3E}">
        <p14:creationId xmlns:p14="http://schemas.microsoft.com/office/powerpoint/2010/main" val="2831026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01A85B4-0C1A-2743-BC50-8F3CA4F4350C}" type="datetimeFigureOut">
              <a:rPr lang="en-US" smtClean="0"/>
              <a:t>4/28/18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3CBC1-757F-024C-8C68-B10163D0C5AC}" type="slidenum">
              <a:rPr lang="en-US" smtClean="0"/>
              <a:t>‹#›</a:t>
            </a:fld>
            <a:endParaRPr lang="en-US"/>
          </a:p>
        </p:txBody>
      </p:sp>
    </p:spTree>
    <p:extLst>
      <p:ext uri="{BB962C8B-B14F-4D97-AF65-F5344CB8AC3E}">
        <p14:creationId xmlns:p14="http://schemas.microsoft.com/office/powerpoint/2010/main" val="3207184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01A85B4-0C1A-2743-BC50-8F3CA4F4350C}" type="datetimeFigureOut">
              <a:rPr lang="en-US" smtClean="0"/>
              <a:t>4/28/18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3CBC1-757F-024C-8C68-B10163D0C5AC}" type="slidenum">
              <a:rPr lang="en-US" smtClean="0"/>
              <a:t>‹#›</a:t>
            </a:fld>
            <a:endParaRPr lang="en-US"/>
          </a:p>
        </p:txBody>
      </p:sp>
    </p:spTree>
    <p:extLst>
      <p:ext uri="{BB962C8B-B14F-4D97-AF65-F5344CB8AC3E}">
        <p14:creationId xmlns:p14="http://schemas.microsoft.com/office/powerpoint/2010/main" val="13492180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Non-Animating TItle Bar">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0382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15:guide id="3" pos="5653">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01A85B4-0C1A-2743-BC50-8F3CA4F4350C}" type="datetimeFigureOut">
              <a:rPr lang="en-US" smtClean="0"/>
              <a:t>4/28/18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3CBC1-757F-024C-8C68-B10163D0C5AC}" type="slidenum">
              <a:rPr lang="en-US" smtClean="0"/>
              <a:t>‹#›</a:t>
            </a:fld>
            <a:endParaRPr lang="en-US"/>
          </a:p>
        </p:txBody>
      </p:sp>
    </p:spTree>
    <p:extLst>
      <p:ext uri="{BB962C8B-B14F-4D97-AF65-F5344CB8AC3E}">
        <p14:creationId xmlns:p14="http://schemas.microsoft.com/office/powerpoint/2010/main" val="3899727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B01A85B4-0C1A-2743-BC50-8F3CA4F4350C}" type="datetimeFigureOut">
              <a:rPr lang="en-US" smtClean="0"/>
              <a:t>4/28/18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3CBC1-757F-024C-8C68-B10163D0C5AC}" type="slidenum">
              <a:rPr lang="en-US" smtClean="0"/>
              <a:t>‹#›</a:t>
            </a:fld>
            <a:endParaRPr lang="en-US"/>
          </a:p>
        </p:txBody>
      </p:sp>
    </p:spTree>
    <p:extLst>
      <p:ext uri="{BB962C8B-B14F-4D97-AF65-F5344CB8AC3E}">
        <p14:creationId xmlns:p14="http://schemas.microsoft.com/office/powerpoint/2010/main" val="1675107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B01A85B4-0C1A-2743-BC50-8F3CA4F4350C}" type="datetimeFigureOut">
              <a:rPr lang="en-US" smtClean="0"/>
              <a:t>4/28/18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03CBC1-757F-024C-8C68-B10163D0C5AC}" type="slidenum">
              <a:rPr lang="en-US" smtClean="0"/>
              <a:t>‹#›</a:t>
            </a:fld>
            <a:endParaRPr lang="en-US"/>
          </a:p>
        </p:txBody>
      </p:sp>
    </p:spTree>
    <p:extLst>
      <p:ext uri="{BB962C8B-B14F-4D97-AF65-F5344CB8AC3E}">
        <p14:creationId xmlns:p14="http://schemas.microsoft.com/office/powerpoint/2010/main" val="3631103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B01A85B4-0C1A-2743-BC50-8F3CA4F4350C}" type="datetimeFigureOut">
              <a:rPr lang="en-US" smtClean="0"/>
              <a:t>4/28/18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03CBC1-757F-024C-8C68-B10163D0C5AC}" type="slidenum">
              <a:rPr lang="en-US" smtClean="0"/>
              <a:t>‹#›</a:t>
            </a:fld>
            <a:endParaRPr lang="en-US"/>
          </a:p>
        </p:txBody>
      </p:sp>
    </p:spTree>
    <p:extLst>
      <p:ext uri="{BB962C8B-B14F-4D97-AF65-F5344CB8AC3E}">
        <p14:creationId xmlns:p14="http://schemas.microsoft.com/office/powerpoint/2010/main" val="3192754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B01A85B4-0C1A-2743-BC50-8F3CA4F4350C}" type="datetimeFigureOut">
              <a:rPr lang="en-US" smtClean="0"/>
              <a:t>4/28/18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03CBC1-757F-024C-8C68-B10163D0C5AC}" type="slidenum">
              <a:rPr lang="en-US" smtClean="0"/>
              <a:t>‹#›</a:t>
            </a:fld>
            <a:endParaRPr lang="en-US"/>
          </a:p>
        </p:txBody>
      </p:sp>
    </p:spTree>
    <p:extLst>
      <p:ext uri="{BB962C8B-B14F-4D97-AF65-F5344CB8AC3E}">
        <p14:creationId xmlns:p14="http://schemas.microsoft.com/office/powerpoint/2010/main" val="2253516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A85B4-0C1A-2743-BC50-8F3CA4F4350C}" type="datetimeFigureOut">
              <a:rPr lang="en-US" smtClean="0"/>
              <a:t>4/28/18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03CBC1-757F-024C-8C68-B10163D0C5AC}" type="slidenum">
              <a:rPr lang="en-US" smtClean="0"/>
              <a:t>‹#›</a:t>
            </a:fld>
            <a:endParaRPr lang="en-US"/>
          </a:p>
        </p:txBody>
      </p:sp>
    </p:spTree>
    <p:extLst>
      <p:ext uri="{BB962C8B-B14F-4D97-AF65-F5344CB8AC3E}">
        <p14:creationId xmlns:p14="http://schemas.microsoft.com/office/powerpoint/2010/main" val="2173805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01A85B4-0C1A-2743-BC50-8F3CA4F4350C}" type="datetimeFigureOut">
              <a:rPr lang="en-US" smtClean="0"/>
              <a:t>4/28/18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03CBC1-757F-024C-8C68-B10163D0C5AC}" type="slidenum">
              <a:rPr lang="en-US" smtClean="0"/>
              <a:t>‹#›</a:t>
            </a:fld>
            <a:endParaRPr lang="en-US"/>
          </a:p>
        </p:txBody>
      </p:sp>
    </p:spTree>
    <p:extLst>
      <p:ext uri="{BB962C8B-B14F-4D97-AF65-F5344CB8AC3E}">
        <p14:creationId xmlns:p14="http://schemas.microsoft.com/office/powerpoint/2010/main" val="2960052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01A85B4-0C1A-2743-BC50-8F3CA4F4350C}" type="datetimeFigureOut">
              <a:rPr lang="en-US" smtClean="0"/>
              <a:t>4/28/18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03CBC1-757F-024C-8C68-B10163D0C5AC}" type="slidenum">
              <a:rPr lang="en-US" smtClean="0"/>
              <a:t>‹#›</a:t>
            </a:fld>
            <a:endParaRPr lang="en-US"/>
          </a:p>
        </p:txBody>
      </p:sp>
    </p:spTree>
    <p:extLst>
      <p:ext uri="{BB962C8B-B14F-4D97-AF65-F5344CB8AC3E}">
        <p14:creationId xmlns:p14="http://schemas.microsoft.com/office/powerpoint/2010/main" val="234850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1A85B4-0C1A-2743-BC50-8F3CA4F4350C}" type="datetimeFigureOut">
              <a:rPr lang="en-US" smtClean="0"/>
              <a:t>4/28/18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03CBC1-757F-024C-8C68-B10163D0C5AC}" type="slidenum">
              <a:rPr lang="en-US" smtClean="0"/>
              <a:t>‹#›</a:t>
            </a:fld>
            <a:endParaRPr lang="en-US"/>
          </a:p>
        </p:txBody>
      </p:sp>
      <p:sp>
        <p:nvSpPr>
          <p:cNvPr id="10" name="Rectangle 9"/>
          <p:cNvSpPr/>
          <p:nvPr userDrawn="1"/>
        </p:nvSpPr>
        <p:spPr>
          <a:xfrm>
            <a:off x="457200" y="6356350"/>
            <a:ext cx="8229600" cy="365125"/>
          </a:xfrm>
          <a:prstGeom prst="rect">
            <a:avLst/>
          </a:prstGeom>
          <a:solidFill>
            <a:srgbClr val="008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2049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ctr" defTabSz="457200" rtl="0" eaLnBrk="1" latinLnBrk="0" hangingPunct="1">
        <a:spcBef>
          <a:spcPct val="0"/>
        </a:spcBef>
        <a:buNone/>
        <a:defRPr sz="4400" b="1" kern="1200">
          <a:solidFill>
            <a:schemeClr val="tx2"/>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s://youtu.be/1q-VTKPweuk"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53813"/>
            <a:ext cx="7772400" cy="1470025"/>
          </a:xfrm>
        </p:spPr>
        <p:txBody>
          <a:bodyPr/>
          <a:lstStyle/>
          <a:p>
            <a:r>
              <a:rPr lang="en-GB" dirty="0" smtClean="0"/>
              <a:t>Case 1:</a:t>
            </a:r>
            <a:br>
              <a:rPr lang="en-GB" dirty="0" smtClean="0"/>
            </a:br>
            <a:r>
              <a:rPr lang="en-GB" dirty="0" smtClean="0"/>
              <a:t>First tonic-clonic seizure</a:t>
            </a:r>
            <a:endParaRPr lang="en-GB" dirty="0"/>
          </a:p>
        </p:txBody>
      </p:sp>
    </p:spTree>
    <p:extLst>
      <p:ext uri="{BB962C8B-B14F-4D97-AF65-F5344CB8AC3E}">
        <p14:creationId xmlns:p14="http://schemas.microsoft.com/office/powerpoint/2010/main" val="1772217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Single attack of prolonged vertigo: red flags</a:t>
            </a:r>
            <a:endParaRPr lang="en-US" sz="3200" dirty="0"/>
          </a:p>
        </p:txBody>
      </p:sp>
      <p:sp>
        <p:nvSpPr>
          <p:cNvPr id="3" name="Content Placeholder 2"/>
          <p:cNvSpPr>
            <a:spLocks noGrp="1"/>
          </p:cNvSpPr>
          <p:nvPr>
            <p:ph sz="half" idx="1"/>
          </p:nvPr>
        </p:nvSpPr>
        <p:spPr>
          <a:xfrm>
            <a:off x="1051645" y="1872386"/>
            <a:ext cx="3601293" cy="3943229"/>
          </a:xfrm>
        </p:spPr>
        <p:txBody>
          <a:bodyPr>
            <a:normAutofit lnSpcReduction="10000"/>
          </a:bodyPr>
          <a:lstStyle/>
          <a:p>
            <a:r>
              <a:rPr lang="en-US" sz="2400" dirty="0" smtClean="0"/>
              <a:t>Focal neurological symptoms or signs at any time </a:t>
            </a:r>
          </a:p>
          <a:p>
            <a:r>
              <a:rPr lang="en-US" sz="2400" dirty="0"/>
              <a:t>Headache</a:t>
            </a:r>
          </a:p>
          <a:p>
            <a:r>
              <a:rPr lang="en-US" sz="2400" dirty="0" smtClean="0"/>
              <a:t>Acute </a:t>
            </a:r>
            <a:r>
              <a:rPr lang="en-US" sz="2400" dirty="0"/>
              <a:t>hearing loss</a:t>
            </a:r>
          </a:p>
          <a:p>
            <a:r>
              <a:rPr lang="en-US" sz="2400" dirty="0" smtClean="0"/>
              <a:t>Abnormal eye movements </a:t>
            </a:r>
            <a:r>
              <a:rPr lang="en-US" sz="2400" u="sng" dirty="0" smtClean="0"/>
              <a:t>not</a:t>
            </a:r>
            <a:r>
              <a:rPr lang="en-US" sz="2400" dirty="0" smtClean="0"/>
              <a:t> consistent with acute unilateral vestibular failure</a:t>
            </a:r>
          </a:p>
          <a:p>
            <a:endParaRPr lang="en-US" sz="2400" dirty="0" smtClean="0"/>
          </a:p>
          <a:p>
            <a:endParaRPr lang="en-US" sz="2400" dirty="0" smtClean="0"/>
          </a:p>
          <a:p>
            <a:endParaRPr lang="en-US" sz="2400" dirty="0" smtClean="0"/>
          </a:p>
          <a:p>
            <a:endParaRPr lang="en-US" sz="2400" dirty="0"/>
          </a:p>
        </p:txBody>
      </p:sp>
      <p:pic>
        <p:nvPicPr>
          <p:cNvPr id="6" name="Picture 5"/>
          <p:cNvPicPr>
            <a:picLocks noChangeAspect="1"/>
          </p:cNvPicPr>
          <p:nvPr/>
        </p:nvPicPr>
        <p:blipFill>
          <a:blip r:embed="rId3"/>
          <a:stretch>
            <a:fillRect/>
          </a:stretch>
        </p:blipFill>
        <p:spPr>
          <a:xfrm>
            <a:off x="4490799" y="1872386"/>
            <a:ext cx="3553743" cy="3782035"/>
          </a:xfrm>
          <a:prstGeom prst="rect">
            <a:avLst/>
          </a:prstGeom>
        </p:spPr>
      </p:pic>
    </p:spTree>
    <p:extLst>
      <p:ext uri="{BB962C8B-B14F-4D97-AF65-F5344CB8AC3E}">
        <p14:creationId xmlns:p14="http://schemas.microsoft.com/office/powerpoint/2010/main" val="31366488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Peripheral </a:t>
            </a:r>
            <a:r>
              <a:rPr lang="en-GB" sz="3600" dirty="0" err="1" smtClean="0"/>
              <a:t>vs</a:t>
            </a:r>
            <a:r>
              <a:rPr lang="en-GB" sz="3600" dirty="0" smtClean="0"/>
              <a:t> central nystagmus</a:t>
            </a:r>
            <a:endParaRPr lang="en-GB" sz="3600" dirty="0"/>
          </a:p>
        </p:txBody>
      </p:sp>
      <p:sp>
        <p:nvSpPr>
          <p:cNvPr id="3" name="Content Placeholder 2"/>
          <p:cNvSpPr>
            <a:spLocks noGrp="1"/>
          </p:cNvSpPr>
          <p:nvPr>
            <p:ph sz="half" idx="1"/>
          </p:nvPr>
        </p:nvSpPr>
        <p:spPr>
          <a:xfrm>
            <a:off x="457200" y="1465416"/>
            <a:ext cx="4038600" cy="4525963"/>
          </a:xfrm>
        </p:spPr>
        <p:txBody>
          <a:bodyPr/>
          <a:lstStyle/>
          <a:p>
            <a:r>
              <a:rPr lang="en-GB" sz="2600" dirty="0" smtClean="0"/>
              <a:t>Horizontal (with a torsional component)</a:t>
            </a:r>
          </a:p>
          <a:p>
            <a:r>
              <a:rPr lang="en-GB" sz="2600" dirty="0" smtClean="0"/>
              <a:t>Fast component away from the affected side</a:t>
            </a:r>
          </a:p>
          <a:p>
            <a:r>
              <a:rPr lang="en-GB" sz="2600" dirty="0" smtClean="0"/>
              <a:t>Does not change direction with direction of gaze</a:t>
            </a:r>
          </a:p>
          <a:p>
            <a:r>
              <a:rPr lang="en-GB" sz="2600" dirty="0" smtClean="0"/>
              <a:t>Inhibited by fixation</a:t>
            </a:r>
          </a:p>
          <a:p>
            <a:r>
              <a:rPr lang="en-GB" sz="2600" dirty="0" smtClean="0"/>
              <a:t>Fades after a few days</a:t>
            </a:r>
          </a:p>
          <a:p>
            <a:endParaRPr lang="en-GB" dirty="0"/>
          </a:p>
        </p:txBody>
      </p:sp>
      <p:sp>
        <p:nvSpPr>
          <p:cNvPr id="4" name="Content Placeholder 3"/>
          <p:cNvSpPr>
            <a:spLocks noGrp="1"/>
          </p:cNvSpPr>
          <p:nvPr>
            <p:ph sz="half" idx="2"/>
          </p:nvPr>
        </p:nvSpPr>
        <p:spPr>
          <a:xfrm>
            <a:off x="4648200" y="1465416"/>
            <a:ext cx="4038600" cy="4525963"/>
          </a:xfrm>
        </p:spPr>
        <p:txBody>
          <a:bodyPr>
            <a:normAutofit/>
          </a:bodyPr>
          <a:lstStyle/>
          <a:p>
            <a:r>
              <a:rPr lang="en-GB" sz="2600" dirty="0" smtClean="0"/>
              <a:t>Vertical, horizontal or torsional</a:t>
            </a:r>
          </a:p>
          <a:p>
            <a:r>
              <a:rPr lang="en-GB" sz="2600" dirty="0" smtClean="0"/>
              <a:t>Fast component towards the affected side</a:t>
            </a:r>
          </a:p>
          <a:p>
            <a:r>
              <a:rPr lang="en-GB" sz="2600" dirty="0" smtClean="0"/>
              <a:t>May change direction with direction of gaze</a:t>
            </a:r>
          </a:p>
          <a:p>
            <a:r>
              <a:rPr lang="en-GB" sz="2600" dirty="0" smtClean="0"/>
              <a:t>Not inhibited by fixation</a:t>
            </a:r>
          </a:p>
          <a:p>
            <a:r>
              <a:rPr lang="en-GB" sz="2600" dirty="0" smtClean="0"/>
              <a:t>Lasts weeks or months</a:t>
            </a:r>
            <a:endParaRPr lang="en-GB" sz="2600" dirty="0"/>
          </a:p>
        </p:txBody>
      </p:sp>
    </p:spTree>
    <p:extLst>
      <p:ext uri="{BB962C8B-B14F-4D97-AF65-F5344CB8AC3E}">
        <p14:creationId xmlns:p14="http://schemas.microsoft.com/office/powerpoint/2010/main" val="20893458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71454"/>
            <a:ext cx="7772400" cy="1470025"/>
          </a:xfrm>
        </p:spPr>
        <p:txBody>
          <a:bodyPr/>
          <a:lstStyle/>
          <a:p>
            <a:r>
              <a:rPr lang="en-GB" dirty="0">
                <a:hlinkClick r:id="rId2"/>
              </a:rPr>
              <a:t>https://youtu.be/1q-</a:t>
            </a:r>
            <a:r>
              <a:rPr lang="en-GB" dirty="0" smtClean="0">
                <a:hlinkClick r:id="rId2"/>
              </a:rPr>
              <a:t>VTKPweuk</a:t>
            </a:r>
            <a:r>
              <a:rPr lang="en-GB" dirty="0" smtClean="0"/>
              <a:t> </a:t>
            </a:r>
            <a:endParaRPr lang="en-GB" dirty="0"/>
          </a:p>
        </p:txBody>
      </p:sp>
      <p:sp>
        <p:nvSpPr>
          <p:cNvPr id="3" name="TextBox 2"/>
          <p:cNvSpPr txBox="1"/>
          <p:nvPr/>
        </p:nvSpPr>
        <p:spPr>
          <a:xfrm>
            <a:off x="1895061" y="1925123"/>
            <a:ext cx="5353878" cy="646331"/>
          </a:xfrm>
          <a:prstGeom prst="rect">
            <a:avLst/>
          </a:prstGeom>
          <a:noFill/>
        </p:spPr>
        <p:txBody>
          <a:bodyPr wrap="square" rtlCol="0">
            <a:spAutoFit/>
          </a:bodyPr>
          <a:lstStyle/>
          <a:p>
            <a:pPr algn="ctr"/>
            <a:r>
              <a:rPr lang="en-US" sz="3600" b="1" dirty="0" smtClean="0">
                <a:solidFill>
                  <a:schemeClr val="tx2"/>
                </a:solidFill>
              </a:rPr>
              <a:t>The HINTS examination</a:t>
            </a:r>
            <a:endParaRPr lang="en-US" sz="3600" b="1" dirty="0">
              <a:solidFill>
                <a:schemeClr val="tx2"/>
              </a:solidFill>
            </a:endParaRPr>
          </a:p>
        </p:txBody>
      </p:sp>
    </p:spTree>
    <p:extLst>
      <p:ext uri="{BB962C8B-B14F-4D97-AF65-F5344CB8AC3E}">
        <p14:creationId xmlns:p14="http://schemas.microsoft.com/office/powerpoint/2010/main" val="31470127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35761"/>
            <a:ext cx="7772400" cy="1470025"/>
          </a:xfrm>
        </p:spPr>
        <p:txBody>
          <a:bodyPr/>
          <a:lstStyle/>
          <a:p>
            <a:r>
              <a:rPr lang="en-GB" dirty="0" smtClean="0"/>
              <a:t>Case 4:</a:t>
            </a:r>
            <a:br>
              <a:rPr lang="en-GB" dirty="0" smtClean="0"/>
            </a:br>
            <a:r>
              <a:rPr lang="en-GB" dirty="0" smtClean="0"/>
              <a:t>Severe headache</a:t>
            </a:r>
            <a:endParaRPr lang="en-GB" dirty="0"/>
          </a:p>
        </p:txBody>
      </p:sp>
    </p:spTree>
    <p:extLst>
      <p:ext uri="{BB962C8B-B14F-4D97-AF65-F5344CB8AC3E}">
        <p14:creationId xmlns:p14="http://schemas.microsoft.com/office/powerpoint/2010/main" val="2530210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1987" y="607690"/>
            <a:ext cx="1799254" cy="830997"/>
          </a:xfrm>
          <a:prstGeom prst="rect">
            <a:avLst/>
          </a:prstGeom>
          <a:solidFill>
            <a:schemeClr val="accent1">
              <a:lumMod val="60000"/>
              <a:lumOff val="40000"/>
            </a:schemeClr>
          </a:solidFill>
          <a:ln w="19050">
            <a:solidFill>
              <a:schemeClr val="tx1"/>
            </a:solidFill>
          </a:ln>
        </p:spPr>
        <p:txBody>
          <a:bodyPr wrap="square" rtlCol="0">
            <a:spAutoFit/>
          </a:bodyPr>
          <a:lstStyle/>
          <a:p>
            <a:pPr algn="ctr"/>
            <a:r>
              <a:rPr lang="en-GB" sz="2400" dirty="0" smtClean="0"/>
              <a:t>Primary</a:t>
            </a:r>
          </a:p>
          <a:p>
            <a:pPr algn="ctr"/>
            <a:r>
              <a:rPr lang="en-GB" sz="2400" dirty="0" smtClean="0"/>
              <a:t>headache</a:t>
            </a:r>
            <a:endParaRPr lang="en-GB" sz="2400" dirty="0"/>
          </a:p>
        </p:txBody>
      </p:sp>
      <p:sp>
        <p:nvSpPr>
          <p:cNvPr id="3" name="TextBox 2"/>
          <p:cNvSpPr txBox="1"/>
          <p:nvPr/>
        </p:nvSpPr>
        <p:spPr>
          <a:xfrm>
            <a:off x="3468671" y="607690"/>
            <a:ext cx="1834533" cy="830997"/>
          </a:xfrm>
          <a:prstGeom prst="rect">
            <a:avLst/>
          </a:prstGeom>
          <a:solidFill>
            <a:srgbClr val="95B3D7"/>
          </a:solidFill>
          <a:ln w="19050">
            <a:solidFill>
              <a:schemeClr val="tx1"/>
            </a:solidFill>
          </a:ln>
        </p:spPr>
        <p:txBody>
          <a:bodyPr wrap="square" rtlCol="0">
            <a:spAutoFit/>
          </a:bodyPr>
          <a:lstStyle/>
          <a:p>
            <a:pPr algn="ctr"/>
            <a:r>
              <a:rPr lang="en-GB" sz="2400" dirty="0" smtClean="0"/>
              <a:t>Secondary headache</a:t>
            </a:r>
            <a:endParaRPr lang="en-GB" sz="2400" dirty="0"/>
          </a:p>
        </p:txBody>
      </p:sp>
      <p:sp>
        <p:nvSpPr>
          <p:cNvPr id="4" name="TextBox 3"/>
          <p:cNvSpPr txBox="1"/>
          <p:nvPr/>
        </p:nvSpPr>
        <p:spPr>
          <a:xfrm>
            <a:off x="6068071" y="607690"/>
            <a:ext cx="2386289" cy="830997"/>
          </a:xfrm>
          <a:prstGeom prst="rect">
            <a:avLst/>
          </a:prstGeom>
          <a:solidFill>
            <a:srgbClr val="95B3D7"/>
          </a:solidFill>
          <a:ln w="19050">
            <a:solidFill>
              <a:schemeClr val="tx1"/>
            </a:solidFill>
          </a:ln>
        </p:spPr>
        <p:txBody>
          <a:bodyPr wrap="square" rtlCol="0">
            <a:spAutoFit/>
          </a:bodyPr>
          <a:lstStyle/>
          <a:p>
            <a:pPr algn="ctr"/>
            <a:r>
              <a:rPr lang="en-GB" sz="2400" dirty="0" smtClean="0"/>
              <a:t>Painful cranial neuropathies</a:t>
            </a:r>
            <a:endParaRPr lang="en-GB" sz="2400" dirty="0"/>
          </a:p>
        </p:txBody>
      </p:sp>
      <p:cxnSp>
        <p:nvCxnSpPr>
          <p:cNvPr id="6" name="Straight Arrow Connector 5"/>
          <p:cNvCxnSpPr>
            <a:stCxn id="2" idx="2"/>
          </p:cNvCxnSpPr>
          <p:nvPr/>
        </p:nvCxnSpPr>
        <p:spPr>
          <a:xfrm>
            <a:off x="1781614" y="1438687"/>
            <a:ext cx="0" cy="633217"/>
          </a:xfrm>
          <a:prstGeom prst="straightConnector1">
            <a:avLst/>
          </a:prstGeom>
          <a:ln>
            <a:solidFill>
              <a:schemeClr val="tx1"/>
            </a:solidFill>
            <a:tailEnd type="arrow" w="lg" len="lg"/>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4385938" y="1438687"/>
            <a:ext cx="0" cy="633217"/>
          </a:xfrm>
          <a:prstGeom prst="straightConnector1">
            <a:avLst/>
          </a:prstGeom>
          <a:ln>
            <a:solidFill>
              <a:schemeClr val="tx1"/>
            </a:solidFill>
            <a:tailEnd type="arrow" w="lg" len="lg"/>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7519453" y="1438687"/>
            <a:ext cx="0" cy="633217"/>
          </a:xfrm>
          <a:prstGeom prst="straightConnector1">
            <a:avLst/>
          </a:prstGeom>
          <a:ln>
            <a:solidFill>
              <a:schemeClr val="tx1"/>
            </a:solidFill>
            <a:tailEnd type="arrow" w="lg" len="lg"/>
          </a:ln>
          <a:effectLst/>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440993" y="2067397"/>
            <a:ext cx="2557763" cy="3139321"/>
          </a:xfrm>
          <a:prstGeom prst="rect">
            <a:avLst/>
          </a:prstGeom>
          <a:noFill/>
          <a:ln w="19050">
            <a:solidFill>
              <a:schemeClr val="tx1"/>
            </a:solidFill>
          </a:ln>
        </p:spPr>
        <p:txBody>
          <a:bodyPr wrap="square" rtlCol="0">
            <a:spAutoFit/>
          </a:bodyPr>
          <a:lstStyle/>
          <a:p>
            <a:r>
              <a:rPr lang="en-GB" sz="2000" b="1" dirty="0" smtClean="0"/>
              <a:t>Migraine</a:t>
            </a:r>
          </a:p>
          <a:p>
            <a:r>
              <a:rPr lang="en-GB" dirty="0" smtClean="0"/>
              <a:t>(and its many subtypes!)</a:t>
            </a:r>
          </a:p>
          <a:p>
            <a:r>
              <a:rPr lang="en-GB" sz="2000" b="1" dirty="0" smtClean="0"/>
              <a:t>TTH</a:t>
            </a:r>
          </a:p>
          <a:p>
            <a:r>
              <a:rPr lang="en-GB" sz="2000" b="1" dirty="0" smtClean="0"/>
              <a:t>TACS*</a:t>
            </a:r>
          </a:p>
          <a:p>
            <a:r>
              <a:rPr lang="en-GB" sz="2000" dirty="0" smtClean="0"/>
              <a:t>e.g. cluster headache</a:t>
            </a:r>
          </a:p>
          <a:p>
            <a:r>
              <a:rPr lang="en-GB" sz="2000" b="1" dirty="0" smtClean="0"/>
              <a:t>Other primary headaches</a:t>
            </a:r>
          </a:p>
          <a:p>
            <a:r>
              <a:rPr lang="en-GB" sz="2000" dirty="0" smtClean="0"/>
              <a:t>e.g. 	1</a:t>
            </a:r>
            <a:r>
              <a:rPr lang="en-GB" sz="2000" baseline="30000" dirty="0" smtClean="0"/>
              <a:t>o</a:t>
            </a:r>
            <a:r>
              <a:rPr lang="en-GB" sz="2000" dirty="0" smtClean="0"/>
              <a:t> cough</a:t>
            </a:r>
          </a:p>
          <a:p>
            <a:r>
              <a:rPr lang="en-GB" sz="2000" dirty="0" smtClean="0"/>
              <a:t>       	1</a:t>
            </a:r>
            <a:r>
              <a:rPr lang="en-GB" sz="2000" baseline="30000" dirty="0" smtClean="0"/>
              <a:t>o</a:t>
            </a:r>
            <a:r>
              <a:rPr lang="en-GB" sz="2000" dirty="0" smtClean="0"/>
              <a:t> thunderclap</a:t>
            </a:r>
          </a:p>
          <a:p>
            <a:r>
              <a:rPr lang="en-GB" sz="2000" dirty="0"/>
              <a:t>	</a:t>
            </a:r>
            <a:r>
              <a:rPr lang="en-GB" sz="2000" dirty="0" smtClean="0"/>
              <a:t>1</a:t>
            </a:r>
            <a:r>
              <a:rPr lang="en-GB" sz="2000" baseline="30000" dirty="0" smtClean="0"/>
              <a:t>o</a:t>
            </a:r>
            <a:r>
              <a:rPr lang="en-GB" sz="2000" dirty="0" smtClean="0"/>
              <a:t> exercise</a:t>
            </a:r>
          </a:p>
        </p:txBody>
      </p:sp>
      <p:sp>
        <p:nvSpPr>
          <p:cNvPr id="11" name="TextBox 10"/>
          <p:cNvSpPr txBox="1"/>
          <p:nvPr/>
        </p:nvSpPr>
        <p:spPr>
          <a:xfrm>
            <a:off x="3318732" y="2067397"/>
            <a:ext cx="3366729" cy="3477875"/>
          </a:xfrm>
          <a:prstGeom prst="rect">
            <a:avLst/>
          </a:prstGeom>
          <a:noFill/>
          <a:ln w="19050">
            <a:solidFill>
              <a:schemeClr val="tx1"/>
            </a:solidFill>
          </a:ln>
        </p:spPr>
        <p:txBody>
          <a:bodyPr wrap="square" rtlCol="0">
            <a:spAutoFit/>
          </a:bodyPr>
          <a:lstStyle/>
          <a:p>
            <a:r>
              <a:rPr lang="en-GB" sz="2000" b="1" dirty="0" smtClean="0"/>
              <a:t>Head trauma</a:t>
            </a:r>
          </a:p>
          <a:p>
            <a:r>
              <a:rPr lang="en-GB" sz="2000" b="1" dirty="0" smtClean="0"/>
              <a:t>Vascular</a:t>
            </a:r>
          </a:p>
          <a:p>
            <a:r>
              <a:rPr lang="en-GB" sz="2000" dirty="0" smtClean="0"/>
              <a:t>e.g. 	ICH</a:t>
            </a:r>
          </a:p>
          <a:p>
            <a:r>
              <a:rPr lang="en-GB" sz="2000" dirty="0"/>
              <a:t>	</a:t>
            </a:r>
            <a:r>
              <a:rPr lang="en-GB" sz="2000" dirty="0" smtClean="0"/>
              <a:t>SAH</a:t>
            </a:r>
          </a:p>
          <a:p>
            <a:r>
              <a:rPr lang="en-GB" sz="2000" dirty="0"/>
              <a:t>	</a:t>
            </a:r>
            <a:r>
              <a:rPr lang="en-GB" sz="2000" dirty="0" smtClean="0"/>
              <a:t>Giant cell arteritis</a:t>
            </a:r>
          </a:p>
          <a:p>
            <a:r>
              <a:rPr lang="en-GB" sz="2000" dirty="0"/>
              <a:t>	</a:t>
            </a:r>
            <a:r>
              <a:rPr lang="en-GB" sz="2000" dirty="0" smtClean="0"/>
              <a:t>RVCS*</a:t>
            </a:r>
          </a:p>
          <a:p>
            <a:r>
              <a:rPr lang="en-GB" sz="2000" b="1" dirty="0" smtClean="0"/>
              <a:t>Non-vascular</a:t>
            </a:r>
          </a:p>
          <a:p>
            <a:r>
              <a:rPr lang="en-GB" sz="2000" dirty="0" smtClean="0"/>
              <a:t>e.g. 	intracranial hypertension</a:t>
            </a:r>
          </a:p>
          <a:p>
            <a:r>
              <a:rPr lang="en-GB" sz="2000" dirty="0"/>
              <a:t>	i</a:t>
            </a:r>
            <a:r>
              <a:rPr lang="en-GB" sz="2000" dirty="0" smtClean="0"/>
              <a:t>ntracranial hypotension</a:t>
            </a:r>
          </a:p>
          <a:p>
            <a:r>
              <a:rPr lang="en-GB" sz="2000" b="1" dirty="0" smtClean="0"/>
              <a:t>Infection</a:t>
            </a:r>
          </a:p>
          <a:p>
            <a:r>
              <a:rPr lang="en-GB" sz="2000" b="1" dirty="0"/>
              <a:t>5</a:t>
            </a:r>
            <a:r>
              <a:rPr lang="en-GB" sz="2000" b="1" dirty="0" smtClean="0"/>
              <a:t> other categories </a:t>
            </a:r>
            <a:r>
              <a:rPr lang="en-GB" sz="2000" dirty="0" smtClean="0"/>
              <a:t>(not listed)</a:t>
            </a:r>
          </a:p>
        </p:txBody>
      </p:sp>
      <p:sp>
        <p:nvSpPr>
          <p:cNvPr id="12" name="TextBox 11"/>
          <p:cNvSpPr txBox="1"/>
          <p:nvPr/>
        </p:nvSpPr>
        <p:spPr>
          <a:xfrm>
            <a:off x="6943700" y="2067397"/>
            <a:ext cx="1223500" cy="400110"/>
          </a:xfrm>
          <a:prstGeom prst="rect">
            <a:avLst/>
          </a:prstGeom>
          <a:noFill/>
          <a:ln w="19050">
            <a:solidFill>
              <a:schemeClr val="tx1"/>
            </a:solidFill>
          </a:ln>
        </p:spPr>
        <p:txBody>
          <a:bodyPr wrap="square" rtlCol="0">
            <a:spAutoFit/>
          </a:bodyPr>
          <a:lstStyle/>
          <a:p>
            <a:r>
              <a:rPr lang="en-GB" sz="2000" dirty="0" smtClean="0"/>
              <a:t>e.g. TGN</a:t>
            </a:r>
          </a:p>
        </p:txBody>
      </p:sp>
    </p:spTree>
    <p:extLst>
      <p:ext uri="{BB962C8B-B14F-4D97-AF65-F5344CB8AC3E}">
        <p14:creationId xmlns:p14="http://schemas.microsoft.com/office/powerpoint/2010/main" val="3944435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Cluster headache</a:t>
            </a:r>
            <a:endParaRPr lang="en-GB" dirty="0"/>
          </a:p>
        </p:txBody>
      </p:sp>
      <p:sp>
        <p:nvSpPr>
          <p:cNvPr id="3" name="Content Placeholder 2"/>
          <p:cNvSpPr>
            <a:spLocks noGrp="1"/>
          </p:cNvSpPr>
          <p:nvPr>
            <p:ph idx="1"/>
          </p:nvPr>
        </p:nvSpPr>
        <p:spPr>
          <a:xfrm>
            <a:off x="606612" y="1449014"/>
            <a:ext cx="8229600" cy="4675094"/>
          </a:xfrm>
        </p:spPr>
        <p:txBody>
          <a:bodyPr>
            <a:noAutofit/>
          </a:bodyPr>
          <a:lstStyle/>
          <a:p>
            <a:pPr marL="0" indent="0">
              <a:buNone/>
            </a:pPr>
            <a:r>
              <a:rPr lang="en-GB" sz="2800" dirty="0" smtClean="0"/>
              <a:t>Description:</a:t>
            </a:r>
          </a:p>
          <a:p>
            <a:pPr marL="0" indent="0">
              <a:buNone/>
            </a:pPr>
            <a:r>
              <a:rPr lang="en-GB" sz="2800" dirty="0" smtClean="0"/>
              <a:t>Attacks </a:t>
            </a:r>
            <a:r>
              <a:rPr lang="en-GB" sz="2800" dirty="0"/>
              <a:t>of severe, strictly unilateral pain which is orbital</a:t>
            </a:r>
            <a:r>
              <a:rPr lang="en-GB" sz="2800" dirty="0" smtClean="0"/>
              <a:t>, supraorbital</a:t>
            </a:r>
            <a:r>
              <a:rPr lang="en-GB" sz="2800" dirty="0"/>
              <a:t>, temporal or in any combination </a:t>
            </a:r>
            <a:r>
              <a:rPr lang="en-GB" sz="2800" dirty="0" smtClean="0"/>
              <a:t>of these </a:t>
            </a:r>
            <a:r>
              <a:rPr lang="en-GB" sz="2800" dirty="0"/>
              <a:t>sites, lasting 15–180 minutes and occurring </a:t>
            </a:r>
            <a:r>
              <a:rPr lang="en-GB" sz="2800" dirty="0" smtClean="0"/>
              <a:t>from once </a:t>
            </a:r>
            <a:r>
              <a:rPr lang="en-GB" sz="2800" dirty="0"/>
              <a:t>every other day to eight times a day. The pain </a:t>
            </a:r>
            <a:r>
              <a:rPr lang="en-GB" sz="2800" dirty="0" smtClean="0"/>
              <a:t>is associated </a:t>
            </a:r>
            <a:r>
              <a:rPr lang="en-GB" sz="2800" dirty="0"/>
              <a:t>with </a:t>
            </a:r>
            <a:r>
              <a:rPr lang="en-GB" sz="2800" dirty="0" err="1"/>
              <a:t>ipsilateral</a:t>
            </a:r>
            <a:r>
              <a:rPr lang="en-GB" sz="2800" dirty="0"/>
              <a:t> </a:t>
            </a:r>
            <a:r>
              <a:rPr lang="en-GB" sz="2800" dirty="0" err="1"/>
              <a:t>conjunctival</a:t>
            </a:r>
            <a:r>
              <a:rPr lang="en-GB" sz="2800" dirty="0"/>
              <a:t> injection</a:t>
            </a:r>
            <a:r>
              <a:rPr lang="en-GB" sz="2800" dirty="0" smtClean="0"/>
              <a:t>, lacrimation, nasal </a:t>
            </a:r>
            <a:r>
              <a:rPr lang="en-GB" sz="2800" dirty="0"/>
              <a:t>congestion, rhinorrhoea, forehead </a:t>
            </a:r>
            <a:r>
              <a:rPr lang="en-GB" sz="2800" dirty="0" smtClean="0"/>
              <a:t>and facial </a:t>
            </a:r>
            <a:r>
              <a:rPr lang="en-GB" sz="2800" dirty="0"/>
              <a:t>sweating, </a:t>
            </a:r>
            <a:r>
              <a:rPr lang="en-GB" sz="2800" dirty="0" err="1"/>
              <a:t>miosis</a:t>
            </a:r>
            <a:r>
              <a:rPr lang="en-GB" sz="2800" dirty="0"/>
              <a:t>, ptosis and/or eyelid oedema</a:t>
            </a:r>
            <a:r>
              <a:rPr lang="en-GB" sz="2800" dirty="0" smtClean="0"/>
              <a:t>, and</a:t>
            </a:r>
            <a:r>
              <a:rPr lang="en-GB" sz="2800" dirty="0"/>
              <a:t>/or with restlessness or agitation.</a:t>
            </a:r>
          </a:p>
        </p:txBody>
      </p:sp>
    </p:spTree>
    <p:extLst>
      <p:ext uri="{BB962C8B-B14F-4D97-AF65-F5344CB8AC3E}">
        <p14:creationId xmlns:p14="http://schemas.microsoft.com/office/powerpoint/2010/main" val="6453664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Treatment for cluster headache (NICE)</a:t>
            </a:r>
            <a:endParaRPr lang="en-GB" sz="3600" dirty="0"/>
          </a:p>
        </p:txBody>
      </p:sp>
      <p:sp>
        <p:nvSpPr>
          <p:cNvPr id="3" name="Content Placeholder 2"/>
          <p:cNvSpPr>
            <a:spLocks noGrp="1"/>
          </p:cNvSpPr>
          <p:nvPr>
            <p:ph idx="1"/>
          </p:nvPr>
        </p:nvSpPr>
        <p:spPr/>
        <p:txBody>
          <a:bodyPr/>
          <a:lstStyle/>
          <a:p>
            <a:r>
              <a:rPr lang="en-GB" dirty="0" smtClean="0"/>
              <a:t>Acute treatment</a:t>
            </a:r>
          </a:p>
          <a:p>
            <a:pPr lvl="1"/>
            <a:r>
              <a:rPr lang="en-GB" dirty="0" smtClean="0"/>
              <a:t>Oxygen (&gt;12L RB) and </a:t>
            </a:r>
            <a:r>
              <a:rPr lang="en-GB" u="sng" dirty="0" smtClean="0"/>
              <a:t>nasal or SC </a:t>
            </a:r>
            <a:r>
              <a:rPr lang="en-GB" dirty="0" err="1" smtClean="0"/>
              <a:t>tryptan</a:t>
            </a:r>
            <a:endParaRPr lang="en-GB" dirty="0" smtClean="0"/>
          </a:p>
          <a:p>
            <a:pPr lvl="1"/>
            <a:r>
              <a:rPr lang="en-GB" dirty="0" smtClean="0"/>
              <a:t>+/- metoclopramide or </a:t>
            </a:r>
            <a:r>
              <a:rPr lang="en-GB" dirty="0" err="1" smtClean="0"/>
              <a:t>prochlorperazine</a:t>
            </a:r>
            <a:endParaRPr lang="en-GB" dirty="0" smtClean="0"/>
          </a:p>
          <a:p>
            <a:pPr lvl="1"/>
            <a:r>
              <a:rPr lang="en-GB" dirty="0" smtClean="0"/>
              <a:t>Do not use oral </a:t>
            </a:r>
            <a:r>
              <a:rPr lang="en-GB" dirty="0" err="1" smtClean="0"/>
              <a:t>tryptans</a:t>
            </a:r>
            <a:r>
              <a:rPr lang="en-GB" dirty="0" smtClean="0"/>
              <a:t>, </a:t>
            </a:r>
            <a:r>
              <a:rPr lang="en-GB" dirty="0" err="1" smtClean="0"/>
              <a:t>paracetamol</a:t>
            </a:r>
            <a:r>
              <a:rPr lang="en-GB" dirty="0" smtClean="0"/>
              <a:t>, NSAIDs opioids or ergots in acute cluster headache</a:t>
            </a:r>
          </a:p>
          <a:p>
            <a:r>
              <a:rPr lang="en-GB" dirty="0" smtClean="0"/>
              <a:t>Prophylactic treatment</a:t>
            </a:r>
          </a:p>
          <a:p>
            <a:pPr lvl="1"/>
            <a:r>
              <a:rPr lang="en-GB" dirty="0" smtClean="0"/>
              <a:t>Verapamil</a:t>
            </a:r>
            <a:endParaRPr lang="en-GB" dirty="0"/>
          </a:p>
        </p:txBody>
      </p:sp>
    </p:spTree>
    <p:extLst>
      <p:ext uri="{BB962C8B-B14F-4D97-AF65-F5344CB8AC3E}">
        <p14:creationId xmlns:p14="http://schemas.microsoft.com/office/powerpoint/2010/main" val="6313768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2304" y="2209257"/>
            <a:ext cx="7772400" cy="1470025"/>
          </a:xfrm>
        </p:spPr>
        <p:txBody>
          <a:bodyPr>
            <a:normAutofit/>
          </a:bodyPr>
          <a:lstStyle/>
          <a:p>
            <a:r>
              <a:rPr lang="en-GB" dirty="0" smtClean="0"/>
              <a:t>Case 8:</a:t>
            </a:r>
            <a:br>
              <a:rPr lang="en-GB" dirty="0" smtClean="0"/>
            </a:br>
            <a:r>
              <a:rPr lang="en-GB" dirty="0" smtClean="0"/>
              <a:t>Fall due </a:t>
            </a:r>
            <a:r>
              <a:rPr lang="en-GB" smtClean="0"/>
              <a:t>to dizziness</a:t>
            </a:r>
            <a:endParaRPr lang="en-GB" dirty="0"/>
          </a:p>
        </p:txBody>
      </p:sp>
    </p:spTree>
    <p:extLst>
      <p:ext uri="{BB962C8B-B14F-4D97-AF65-F5344CB8AC3E}">
        <p14:creationId xmlns:p14="http://schemas.microsoft.com/office/powerpoint/2010/main" val="36901684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 n figures</a:t>
            </a:r>
            <a:endParaRPr lang="en-US" dirty="0"/>
          </a:p>
        </p:txBody>
      </p:sp>
      <p:graphicFrame>
        <p:nvGraphicFramePr>
          <p:cNvPr id="4" name="Content Placeholder 3"/>
          <p:cNvGraphicFramePr>
            <a:graphicFrameLocks noGrp="1"/>
          </p:cNvGraphicFramePr>
          <p:nvPr>
            <p:ph idx="1"/>
            <p:extLst/>
          </p:nvPr>
        </p:nvGraphicFramePr>
        <p:xfrm>
          <a:off x="457200" y="1951459"/>
          <a:ext cx="8229600" cy="2479040"/>
        </p:xfrm>
        <a:graphic>
          <a:graphicData uri="http://schemas.openxmlformats.org/drawingml/2006/table">
            <a:tbl>
              <a:tblPr firstRow="1" bandRow="1">
                <a:tableStyleId>{5C22544A-7EE6-4342-B048-85BDC9FD1C3A}</a:tableStyleId>
              </a:tblPr>
              <a:tblGrid>
                <a:gridCol w="4114800"/>
                <a:gridCol w="4114800"/>
              </a:tblGrid>
              <a:tr h="370840">
                <a:tc gridSpan="2">
                  <a:txBody>
                    <a:bodyPr/>
                    <a:lstStyle/>
                    <a:p>
                      <a:r>
                        <a:rPr lang="en-US" dirty="0" smtClean="0"/>
                        <a:t>Diagnosis of vertigo in the Emergency Department (by neuro-otologists)</a:t>
                      </a:r>
                      <a:endParaRPr lang="en-US" dirty="0"/>
                    </a:p>
                  </a:txBody>
                  <a:tcPr/>
                </a:tc>
                <a:tc hMerge="1">
                  <a:txBody>
                    <a:bodyPr/>
                    <a:lstStyle/>
                    <a:p>
                      <a:endParaRPr lang="en-US" dirty="0"/>
                    </a:p>
                  </a:txBody>
                  <a:tcPr/>
                </a:tc>
              </a:tr>
              <a:tr h="370840">
                <a:tc>
                  <a:txBody>
                    <a:bodyPr/>
                    <a:lstStyle/>
                    <a:p>
                      <a:r>
                        <a:rPr lang="en-US" dirty="0" smtClean="0">
                          <a:solidFill>
                            <a:srgbClr val="1F497D"/>
                          </a:solidFill>
                        </a:rPr>
                        <a:t>Diagnosis</a:t>
                      </a:r>
                      <a:endParaRPr lang="en-US" dirty="0">
                        <a:solidFill>
                          <a:srgbClr val="1F497D"/>
                        </a:solidFill>
                      </a:endParaRPr>
                    </a:p>
                  </a:txBody>
                  <a:tcPr/>
                </a:tc>
                <a:tc>
                  <a:txBody>
                    <a:bodyPr/>
                    <a:lstStyle/>
                    <a:p>
                      <a:r>
                        <a:rPr lang="en-US" dirty="0" smtClean="0">
                          <a:solidFill>
                            <a:srgbClr val="1F497D"/>
                          </a:solidFill>
                        </a:rPr>
                        <a:t>% of cases</a:t>
                      </a:r>
                      <a:endParaRPr lang="en-US" dirty="0">
                        <a:solidFill>
                          <a:srgbClr val="1F497D"/>
                        </a:solidFill>
                      </a:endParaRPr>
                    </a:p>
                  </a:txBody>
                  <a:tcPr/>
                </a:tc>
              </a:tr>
              <a:tr h="370840">
                <a:tc>
                  <a:txBody>
                    <a:bodyPr/>
                    <a:lstStyle/>
                    <a:p>
                      <a:r>
                        <a:rPr lang="en-US" dirty="0" smtClean="0"/>
                        <a:t>BPPV</a:t>
                      </a:r>
                    </a:p>
                    <a:p>
                      <a:r>
                        <a:rPr lang="en-US" dirty="0" smtClean="0"/>
                        <a:t>Vestibular neuritis</a:t>
                      </a:r>
                    </a:p>
                    <a:p>
                      <a:r>
                        <a:rPr lang="en-US" dirty="0" smtClean="0"/>
                        <a:t>Migrainous vertigo</a:t>
                      </a:r>
                    </a:p>
                    <a:p>
                      <a:r>
                        <a:rPr lang="en-US" dirty="0" smtClean="0"/>
                        <a:t>Anxiety</a:t>
                      </a:r>
                    </a:p>
                    <a:p>
                      <a:r>
                        <a:rPr lang="en-US" dirty="0" smtClean="0"/>
                        <a:t>Stroke</a:t>
                      </a:r>
                    </a:p>
                    <a:p>
                      <a:r>
                        <a:rPr lang="en-US" dirty="0" smtClean="0"/>
                        <a:t>Pre-syncope</a:t>
                      </a:r>
                      <a:endParaRPr lang="en-US" dirty="0"/>
                    </a:p>
                  </a:txBody>
                  <a:tcPr/>
                </a:tc>
                <a:tc>
                  <a:txBody>
                    <a:bodyPr/>
                    <a:lstStyle/>
                    <a:p>
                      <a:r>
                        <a:rPr lang="en-US" dirty="0" smtClean="0"/>
                        <a:t>31</a:t>
                      </a:r>
                    </a:p>
                    <a:p>
                      <a:r>
                        <a:rPr lang="en-US" dirty="0" smtClean="0"/>
                        <a:t>28</a:t>
                      </a:r>
                    </a:p>
                    <a:p>
                      <a:r>
                        <a:rPr lang="en-US" dirty="0" smtClean="0"/>
                        <a:t>12</a:t>
                      </a:r>
                    </a:p>
                    <a:p>
                      <a:r>
                        <a:rPr lang="en-US" dirty="0" smtClean="0"/>
                        <a:t>11</a:t>
                      </a:r>
                    </a:p>
                    <a:p>
                      <a:r>
                        <a:rPr lang="en-US" dirty="0" smtClean="0"/>
                        <a:t>4</a:t>
                      </a:r>
                    </a:p>
                    <a:p>
                      <a:r>
                        <a:rPr lang="en-US" dirty="0" smtClean="0"/>
                        <a:t>4</a:t>
                      </a:r>
                    </a:p>
                  </a:txBody>
                  <a:tcPr/>
                </a:tc>
              </a:tr>
            </a:tbl>
          </a:graphicData>
        </a:graphic>
      </p:graphicFrame>
      <p:sp>
        <p:nvSpPr>
          <p:cNvPr id="5" name="TextBox 4"/>
          <p:cNvSpPr txBox="1"/>
          <p:nvPr/>
        </p:nvSpPr>
        <p:spPr>
          <a:xfrm>
            <a:off x="457201" y="4737169"/>
            <a:ext cx="8229600" cy="584776"/>
          </a:xfrm>
          <a:prstGeom prst="rect">
            <a:avLst/>
          </a:prstGeom>
          <a:noFill/>
        </p:spPr>
        <p:txBody>
          <a:bodyPr wrap="square" rtlCol="0">
            <a:spAutoFit/>
          </a:bodyPr>
          <a:lstStyle/>
          <a:p>
            <a:r>
              <a:rPr lang="en-US" sz="1600" dirty="0" err="1" smtClean="0"/>
              <a:t>Cutfield</a:t>
            </a:r>
            <a:r>
              <a:rPr lang="en-US" sz="1600" dirty="0" smtClean="0"/>
              <a:t> NJ, </a:t>
            </a:r>
            <a:r>
              <a:rPr lang="en-US" sz="1600" dirty="0" err="1" smtClean="0"/>
              <a:t>Seemungal</a:t>
            </a:r>
            <a:r>
              <a:rPr lang="en-US" sz="1600" dirty="0" smtClean="0"/>
              <a:t> BM, Millington H, Bronstein AM. Diagnosis of acute vertigo in the Emergency Department. </a:t>
            </a:r>
            <a:r>
              <a:rPr lang="en-US" sz="1600" i="1" dirty="0" err="1" smtClean="0"/>
              <a:t>Emerg</a:t>
            </a:r>
            <a:r>
              <a:rPr lang="en-US" sz="1600" i="1" dirty="0" smtClean="0"/>
              <a:t> Med J </a:t>
            </a:r>
            <a:r>
              <a:rPr lang="en-US" sz="1600" dirty="0" smtClean="0"/>
              <a:t>2011; 28: 538-9</a:t>
            </a:r>
            <a:endParaRPr lang="en-US" sz="1600" dirty="0"/>
          </a:p>
        </p:txBody>
      </p:sp>
    </p:spTree>
    <p:extLst>
      <p:ext uri="{BB962C8B-B14F-4D97-AF65-F5344CB8AC3E}">
        <p14:creationId xmlns:p14="http://schemas.microsoft.com/office/powerpoint/2010/main" val="5019864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511" y="274638"/>
            <a:ext cx="8229600" cy="752120"/>
          </a:xfrm>
        </p:spPr>
        <p:txBody>
          <a:bodyPr>
            <a:normAutofit/>
          </a:bodyPr>
          <a:lstStyle/>
          <a:p>
            <a:r>
              <a:rPr lang="en-US" sz="3600" dirty="0" smtClean="0"/>
              <a:t>Simplified dizzy tree</a:t>
            </a:r>
            <a:endParaRPr lang="en-US" sz="3600" dirty="0"/>
          </a:p>
        </p:txBody>
      </p:sp>
      <p:cxnSp>
        <p:nvCxnSpPr>
          <p:cNvPr id="7" name="Straight Connector 6"/>
          <p:cNvCxnSpPr/>
          <p:nvPr/>
        </p:nvCxnSpPr>
        <p:spPr>
          <a:xfrm>
            <a:off x="2283466" y="1418548"/>
            <a:ext cx="4593957"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2283466" y="1418548"/>
            <a:ext cx="0" cy="3917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a:off x="6863912" y="1418548"/>
            <a:ext cx="0" cy="3917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a:off x="4882767" y="1026758"/>
            <a:ext cx="8445" cy="78357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1563971" y="1829035"/>
            <a:ext cx="1520060" cy="400110"/>
          </a:xfrm>
          <a:prstGeom prst="rect">
            <a:avLst/>
          </a:prstGeom>
          <a:noFill/>
          <a:ln>
            <a:solidFill>
              <a:srgbClr val="4F81BD"/>
            </a:solidFill>
          </a:ln>
        </p:spPr>
        <p:txBody>
          <a:bodyPr wrap="square" rtlCol="0">
            <a:spAutoFit/>
          </a:bodyPr>
          <a:lstStyle/>
          <a:p>
            <a:pPr algn="ctr"/>
            <a:r>
              <a:rPr lang="en-US" sz="2000" dirty="0" smtClean="0"/>
              <a:t>Lightheaded</a:t>
            </a:r>
            <a:endParaRPr lang="en-US" sz="2000" dirty="0"/>
          </a:p>
        </p:txBody>
      </p:sp>
      <p:sp>
        <p:nvSpPr>
          <p:cNvPr id="13" name="TextBox 12"/>
          <p:cNvSpPr txBox="1"/>
          <p:nvPr/>
        </p:nvSpPr>
        <p:spPr>
          <a:xfrm>
            <a:off x="4123583" y="1829035"/>
            <a:ext cx="1221114" cy="400110"/>
          </a:xfrm>
          <a:prstGeom prst="rect">
            <a:avLst/>
          </a:prstGeom>
          <a:noFill/>
          <a:ln>
            <a:solidFill>
              <a:srgbClr val="4F81BD"/>
            </a:solidFill>
          </a:ln>
        </p:spPr>
        <p:txBody>
          <a:bodyPr wrap="square" rtlCol="0">
            <a:spAutoFit/>
          </a:bodyPr>
          <a:lstStyle/>
          <a:p>
            <a:pPr algn="ctr"/>
            <a:r>
              <a:rPr lang="en-US" sz="2000" dirty="0" smtClean="0"/>
              <a:t>Vertigo</a:t>
            </a:r>
            <a:endParaRPr lang="en-US" sz="2000" dirty="0"/>
          </a:p>
        </p:txBody>
      </p:sp>
      <p:sp>
        <p:nvSpPr>
          <p:cNvPr id="14" name="TextBox 13"/>
          <p:cNvSpPr txBox="1"/>
          <p:nvPr/>
        </p:nvSpPr>
        <p:spPr>
          <a:xfrm>
            <a:off x="6404516" y="1810336"/>
            <a:ext cx="1702466" cy="400110"/>
          </a:xfrm>
          <a:prstGeom prst="rect">
            <a:avLst/>
          </a:prstGeom>
          <a:noFill/>
          <a:ln>
            <a:solidFill>
              <a:srgbClr val="4F81BD"/>
            </a:solidFill>
          </a:ln>
        </p:spPr>
        <p:txBody>
          <a:bodyPr wrap="square" rtlCol="0">
            <a:spAutoFit/>
          </a:bodyPr>
          <a:lstStyle/>
          <a:p>
            <a:pPr algn="ctr"/>
            <a:r>
              <a:rPr lang="en-US" sz="2000" dirty="0" smtClean="0"/>
              <a:t>Disequilibrium</a:t>
            </a:r>
            <a:endParaRPr lang="en-US" sz="2000" dirty="0"/>
          </a:p>
        </p:txBody>
      </p:sp>
      <p:sp>
        <p:nvSpPr>
          <p:cNvPr id="17" name="TextBox 16"/>
          <p:cNvSpPr txBox="1"/>
          <p:nvPr/>
        </p:nvSpPr>
        <p:spPr>
          <a:xfrm>
            <a:off x="594511" y="2805914"/>
            <a:ext cx="1290362" cy="646331"/>
          </a:xfrm>
          <a:prstGeom prst="rect">
            <a:avLst/>
          </a:prstGeom>
          <a:noFill/>
          <a:ln>
            <a:solidFill>
              <a:srgbClr val="4F81BD"/>
            </a:solidFill>
          </a:ln>
        </p:spPr>
        <p:txBody>
          <a:bodyPr wrap="square" rtlCol="0">
            <a:spAutoFit/>
          </a:bodyPr>
          <a:lstStyle/>
          <a:p>
            <a:r>
              <a:rPr lang="en-US" sz="2000" dirty="0" smtClean="0"/>
              <a:t>Postural</a:t>
            </a:r>
          </a:p>
          <a:p>
            <a:r>
              <a:rPr lang="en-US" sz="1600" dirty="0" smtClean="0"/>
              <a:t>1 OH</a:t>
            </a:r>
          </a:p>
        </p:txBody>
      </p:sp>
      <p:cxnSp>
        <p:nvCxnSpPr>
          <p:cNvPr id="19" name="Straight Arrow Connector 18"/>
          <p:cNvCxnSpPr/>
          <p:nvPr/>
        </p:nvCxnSpPr>
        <p:spPr>
          <a:xfrm>
            <a:off x="6890935" y="2210446"/>
            <a:ext cx="0" cy="62181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5958631" y="2832265"/>
            <a:ext cx="2621258" cy="1323439"/>
          </a:xfrm>
          <a:prstGeom prst="rect">
            <a:avLst/>
          </a:prstGeom>
          <a:noFill/>
          <a:ln>
            <a:solidFill>
              <a:srgbClr val="4F81BD"/>
            </a:solidFill>
          </a:ln>
        </p:spPr>
        <p:txBody>
          <a:bodyPr wrap="square" rtlCol="0">
            <a:spAutoFit/>
          </a:bodyPr>
          <a:lstStyle/>
          <a:p>
            <a:r>
              <a:rPr lang="en-US" sz="1600" dirty="0" smtClean="0"/>
              <a:t>1 Uncompensated vestibular disorder</a:t>
            </a:r>
          </a:p>
          <a:p>
            <a:r>
              <a:rPr lang="en-US" sz="1600" dirty="0" smtClean="0"/>
              <a:t>2 BPPV</a:t>
            </a:r>
          </a:p>
          <a:p>
            <a:r>
              <a:rPr lang="en-US" sz="1600" dirty="0" smtClean="0"/>
              <a:t>3 MFDE</a:t>
            </a:r>
          </a:p>
          <a:p>
            <a:r>
              <a:rPr lang="en-US" sz="1600" dirty="0" smtClean="0"/>
              <a:t>4 Neurological disorders</a:t>
            </a:r>
            <a:endParaRPr lang="en-US" sz="1600" dirty="0"/>
          </a:p>
        </p:txBody>
      </p:sp>
      <p:cxnSp>
        <p:nvCxnSpPr>
          <p:cNvPr id="24" name="Straight Connector 23"/>
          <p:cNvCxnSpPr/>
          <p:nvPr/>
        </p:nvCxnSpPr>
        <p:spPr>
          <a:xfrm>
            <a:off x="4891212" y="2229145"/>
            <a:ext cx="0" cy="2099234"/>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2986072" y="4328379"/>
            <a:ext cx="246919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a:off x="2986072" y="4328379"/>
            <a:ext cx="0" cy="64847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a:off x="5455267" y="4328379"/>
            <a:ext cx="0" cy="64847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594511" y="4976858"/>
            <a:ext cx="3723245" cy="892552"/>
          </a:xfrm>
          <a:prstGeom prst="rect">
            <a:avLst/>
          </a:prstGeom>
          <a:noFill/>
          <a:ln>
            <a:solidFill>
              <a:srgbClr val="4F81BD"/>
            </a:solidFill>
          </a:ln>
        </p:spPr>
        <p:txBody>
          <a:bodyPr wrap="square" rtlCol="0">
            <a:spAutoFit/>
          </a:bodyPr>
          <a:lstStyle/>
          <a:p>
            <a:r>
              <a:rPr lang="en-US" sz="2000" dirty="0" smtClean="0"/>
              <a:t>Single attack of prolonged vertigo</a:t>
            </a:r>
          </a:p>
          <a:p>
            <a:r>
              <a:rPr lang="en-US" sz="1600" dirty="0" smtClean="0"/>
              <a:t>1 Vestibular neuritis</a:t>
            </a:r>
          </a:p>
          <a:p>
            <a:r>
              <a:rPr lang="en-US" sz="1600" dirty="0" smtClean="0"/>
              <a:t>2 Stroke</a:t>
            </a:r>
          </a:p>
        </p:txBody>
      </p:sp>
      <p:sp>
        <p:nvSpPr>
          <p:cNvPr id="34" name="TextBox 33"/>
          <p:cNvSpPr txBox="1"/>
          <p:nvPr/>
        </p:nvSpPr>
        <p:spPr>
          <a:xfrm>
            <a:off x="4756096" y="4976858"/>
            <a:ext cx="2161862" cy="1138773"/>
          </a:xfrm>
          <a:prstGeom prst="rect">
            <a:avLst/>
          </a:prstGeom>
          <a:noFill/>
          <a:ln>
            <a:solidFill>
              <a:srgbClr val="4F81BD"/>
            </a:solidFill>
          </a:ln>
        </p:spPr>
        <p:txBody>
          <a:bodyPr wrap="square" rtlCol="0">
            <a:spAutoFit/>
          </a:bodyPr>
          <a:lstStyle/>
          <a:p>
            <a:r>
              <a:rPr lang="en-US" sz="2000" dirty="0" smtClean="0"/>
              <a:t>Recurrent attacks</a:t>
            </a:r>
          </a:p>
          <a:p>
            <a:r>
              <a:rPr lang="en-US" sz="1600" dirty="0" smtClean="0"/>
              <a:t>1 BPPV</a:t>
            </a:r>
          </a:p>
          <a:p>
            <a:r>
              <a:rPr lang="en-US" sz="1600" dirty="0" smtClean="0"/>
              <a:t>2 Migraine</a:t>
            </a:r>
          </a:p>
          <a:p>
            <a:r>
              <a:rPr lang="en-US" sz="1600" dirty="0" smtClean="0"/>
              <a:t>3 Meniere’s</a:t>
            </a:r>
            <a:endParaRPr lang="en-US" sz="1600" dirty="0"/>
          </a:p>
        </p:txBody>
      </p:sp>
      <p:cxnSp>
        <p:nvCxnSpPr>
          <p:cNvPr id="53" name="Straight Connector 52"/>
          <p:cNvCxnSpPr/>
          <p:nvPr/>
        </p:nvCxnSpPr>
        <p:spPr>
          <a:xfrm>
            <a:off x="2269954" y="2229145"/>
            <a:ext cx="1" cy="310730"/>
          </a:xfrm>
          <a:prstGeom prst="line">
            <a:avLst/>
          </a:prstGeom>
        </p:spPr>
        <p:style>
          <a:lnRef idx="2">
            <a:schemeClr val="accent1"/>
          </a:lnRef>
          <a:fillRef idx="0">
            <a:schemeClr val="accent1"/>
          </a:fillRef>
          <a:effectRef idx="1">
            <a:schemeClr val="accent1"/>
          </a:effectRef>
          <a:fontRef idx="minor">
            <a:schemeClr val="tx1"/>
          </a:fontRef>
        </p:style>
      </p:cxnSp>
      <p:cxnSp>
        <p:nvCxnSpPr>
          <p:cNvPr id="57" name="Straight Connector 56"/>
          <p:cNvCxnSpPr/>
          <p:nvPr/>
        </p:nvCxnSpPr>
        <p:spPr>
          <a:xfrm>
            <a:off x="1202536" y="2553385"/>
            <a:ext cx="1540326"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p:nvPr/>
        </p:nvCxnSpPr>
        <p:spPr>
          <a:xfrm>
            <a:off x="1216048" y="2544035"/>
            <a:ext cx="0" cy="26187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p:nvPr/>
        </p:nvCxnSpPr>
        <p:spPr>
          <a:xfrm>
            <a:off x="2742862" y="2539875"/>
            <a:ext cx="3772" cy="2660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2175372" y="2805544"/>
            <a:ext cx="2396627" cy="892552"/>
          </a:xfrm>
          <a:prstGeom prst="rect">
            <a:avLst/>
          </a:prstGeom>
          <a:noFill/>
          <a:ln>
            <a:solidFill>
              <a:srgbClr val="4F81BD"/>
            </a:solidFill>
          </a:ln>
        </p:spPr>
        <p:txBody>
          <a:bodyPr wrap="square" rtlCol="0">
            <a:spAutoFit/>
          </a:bodyPr>
          <a:lstStyle/>
          <a:p>
            <a:r>
              <a:rPr lang="en-US" sz="2000" dirty="0" smtClean="0"/>
              <a:t>Unrelated to posture</a:t>
            </a:r>
          </a:p>
          <a:p>
            <a:r>
              <a:rPr lang="en-US" sz="1600" dirty="0" smtClean="0"/>
              <a:t>1 Cardiac</a:t>
            </a:r>
          </a:p>
          <a:p>
            <a:r>
              <a:rPr lang="en-US" sz="1600" dirty="0" smtClean="0"/>
              <a:t>2 Anxiety or stress</a:t>
            </a:r>
          </a:p>
        </p:txBody>
      </p:sp>
    </p:spTree>
    <p:extLst>
      <p:ext uri="{BB962C8B-B14F-4D97-AF65-F5344CB8AC3E}">
        <p14:creationId xmlns:p14="http://schemas.microsoft.com/office/powerpoint/2010/main" val="214137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0" grpId="0" animBg="1"/>
      <p:bldP spid="31" grpId="0" animBg="1"/>
      <p:bldP spid="34" grpId="0" animBg="1"/>
      <p:bldP spid="6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r>
              <a:rPr lang="en-GB" sz="3600" dirty="0">
                <a:latin typeface="Arial" charset="0"/>
              </a:rPr>
              <a:t>Seizures and epilepsy</a:t>
            </a:r>
          </a:p>
        </p:txBody>
      </p:sp>
      <p:sp>
        <p:nvSpPr>
          <p:cNvPr id="4099" name="Text Box 3"/>
          <p:cNvSpPr txBox="1">
            <a:spLocks noChangeArrowheads="1"/>
          </p:cNvSpPr>
          <p:nvPr/>
        </p:nvSpPr>
        <p:spPr bwMode="auto">
          <a:xfrm>
            <a:off x="2163518" y="1447800"/>
            <a:ext cx="1722682" cy="461665"/>
          </a:xfrm>
          <a:prstGeom prst="rect">
            <a:avLst/>
          </a:prstGeom>
          <a:noFill/>
          <a:ln w="1905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GB" dirty="0" smtClean="0">
                <a:latin typeface="+mn-lt"/>
              </a:rPr>
              <a:t>T-C seizure</a:t>
            </a:r>
            <a:endParaRPr lang="en-GB" dirty="0">
              <a:latin typeface="+mn-lt"/>
            </a:endParaRPr>
          </a:p>
        </p:txBody>
      </p:sp>
      <p:sp>
        <p:nvSpPr>
          <p:cNvPr id="4100" name="Line 4"/>
          <p:cNvSpPr>
            <a:spLocks noChangeShapeType="1"/>
          </p:cNvSpPr>
          <p:nvPr/>
        </p:nvSpPr>
        <p:spPr bwMode="auto">
          <a:xfrm>
            <a:off x="3886200" y="1676400"/>
            <a:ext cx="1676400" cy="0"/>
          </a:xfrm>
          <a:prstGeom prst="line">
            <a:avLst/>
          </a:prstGeom>
          <a:noFill/>
          <a:ln w="31750">
            <a:solidFill>
              <a:schemeClr val="tx1"/>
            </a:solidFill>
            <a:round/>
            <a:headEnd/>
            <a:tailEnd type="arrow"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01" name="Line 5"/>
          <p:cNvSpPr>
            <a:spLocks noChangeShapeType="1"/>
          </p:cNvSpPr>
          <p:nvPr/>
        </p:nvSpPr>
        <p:spPr bwMode="auto">
          <a:xfrm>
            <a:off x="4343400" y="1676400"/>
            <a:ext cx="0" cy="1905000"/>
          </a:xfrm>
          <a:prstGeom prst="line">
            <a:avLst/>
          </a:prstGeom>
          <a:noFill/>
          <a:ln w="317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02" name="Line 6"/>
          <p:cNvSpPr>
            <a:spLocks noChangeShapeType="1"/>
          </p:cNvSpPr>
          <p:nvPr/>
        </p:nvSpPr>
        <p:spPr bwMode="auto">
          <a:xfrm>
            <a:off x="4343400" y="2286000"/>
            <a:ext cx="1219200" cy="0"/>
          </a:xfrm>
          <a:prstGeom prst="line">
            <a:avLst/>
          </a:prstGeom>
          <a:noFill/>
          <a:ln w="31750">
            <a:solidFill>
              <a:schemeClr val="tx1"/>
            </a:solidFill>
            <a:round/>
            <a:headEnd/>
            <a:tailEnd type="arrow"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03" name="Line 7"/>
          <p:cNvSpPr>
            <a:spLocks noChangeShapeType="1"/>
          </p:cNvSpPr>
          <p:nvPr/>
        </p:nvSpPr>
        <p:spPr bwMode="auto">
          <a:xfrm>
            <a:off x="4343400" y="2895600"/>
            <a:ext cx="1219200" cy="0"/>
          </a:xfrm>
          <a:prstGeom prst="line">
            <a:avLst/>
          </a:prstGeom>
          <a:noFill/>
          <a:ln w="31750">
            <a:solidFill>
              <a:schemeClr val="tx1"/>
            </a:solidFill>
            <a:round/>
            <a:headEnd/>
            <a:tailEnd type="arrow"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04" name="Text Box 8"/>
          <p:cNvSpPr txBox="1">
            <a:spLocks noChangeArrowheads="1"/>
          </p:cNvSpPr>
          <p:nvPr/>
        </p:nvSpPr>
        <p:spPr bwMode="auto">
          <a:xfrm>
            <a:off x="5715000" y="2057400"/>
            <a:ext cx="15240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r>
              <a:rPr lang="en-GB" sz="2000" dirty="0">
                <a:latin typeface="+mn-lt"/>
              </a:rPr>
              <a:t>Provoked</a:t>
            </a:r>
            <a:endParaRPr lang="en-GB" dirty="0">
              <a:latin typeface="+mn-lt"/>
            </a:endParaRPr>
          </a:p>
        </p:txBody>
      </p:sp>
      <p:sp>
        <p:nvSpPr>
          <p:cNvPr id="4105" name="Text Box 9"/>
          <p:cNvSpPr txBox="1">
            <a:spLocks noChangeArrowheads="1"/>
          </p:cNvSpPr>
          <p:nvPr/>
        </p:nvSpPr>
        <p:spPr bwMode="auto">
          <a:xfrm>
            <a:off x="5724525" y="1484313"/>
            <a:ext cx="25908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r>
              <a:rPr lang="en-GB" sz="2000" dirty="0">
                <a:latin typeface="+mn-lt"/>
              </a:rPr>
              <a:t>Due to acute illness</a:t>
            </a:r>
            <a:endParaRPr lang="en-GB" dirty="0">
              <a:latin typeface="+mn-lt"/>
            </a:endParaRPr>
          </a:p>
        </p:txBody>
      </p:sp>
      <p:sp>
        <p:nvSpPr>
          <p:cNvPr id="4106" name="Text Box 10"/>
          <p:cNvSpPr txBox="1">
            <a:spLocks noChangeArrowheads="1"/>
          </p:cNvSpPr>
          <p:nvPr/>
        </p:nvSpPr>
        <p:spPr bwMode="auto">
          <a:xfrm>
            <a:off x="5715000" y="3276600"/>
            <a:ext cx="2528888"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GB" sz="2000" dirty="0">
                <a:latin typeface="+mn-lt"/>
              </a:rPr>
              <a:t>Part of epilepsy</a:t>
            </a:r>
          </a:p>
          <a:p>
            <a:r>
              <a:rPr lang="en-GB" sz="2000" dirty="0">
                <a:latin typeface="+mn-lt"/>
              </a:rPr>
              <a:t>(?unrecognised)</a:t>
            </a:r>
            <a:endParaRPr lang="en-GB" dirty="0">
              <a:latin typeface="+mn-lt"/>
            </a:endParaRPr>
          </a:p>
        </p:txBody>
      </p:sp>
      <p:sp>
        <p:nvSpPr>
          <p:cNvPr id="4107" name="Line 11"/>
          <p:cNvSpPr>
            <a:spLocks noChangeShapeType="1"/>
          </p:cNvSpPr>
          <p:nvPr/>
        </p:nvSpPr>
        <p:spPr bwMode="auto">
          <a:xfrm>
            <a:off x="4343400" y="3581400"/>
            <a:ext cx="1219200" cy="0"/>
          </a:xfrm>
          <a:prstGeom prst="line">
            <a:avLst/>
          </a:prstGeom>
          <a:noFill/>
          <a:ln w="31750">
            <a:solidFill>
              <a:schemeClr val="tx1"/>
            </a:solidFill>
            <a:round/>
            <a:headEnd/>
            <a:tailEnd type="arrow"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08" name="Text Box 12"/>
          <p:cNvSpPr txBox="1">
            <a:spLocks noChangeArrowheads="1"/>
          </p:cNvSpPr>
          <p:nvPr/>
        </p:nvSpPr>
        <p:spPr bwMode="auto">
          <a:xfrm>
            <a:off x="5724128" y="2708920"/>
            <a:ext cx="288925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r>
              <a:rPr lang="en-GB" sz="2000" dirty="0" smtClean="0">
                <a:latin typeface="+mn-lt"/>
              </a:rPr>
              <a:t>Single unprovoked</a:t>
            </a:r>
            <a:endParaRPr lang="en-GB" dirty="0">
              <a:latin typeface="+mn-lt"/>
            </a:endParaRPr>
          </a:p>
        </p:txBody>
      </p:sp>
      <p:sp>
        <p:nvSpPr>
          <p:cNvPr id="4112" name="Text Box 16"/>
          <p:cNvSpPr txBox="1">
            <a:spLocks noChangeArrowheads="1"/>
          </p:cNvSpPr>
          <p:nvPr/>
        </p:nvSpPr>
        <p:spPr bwMode="auto">
          <a:xfrm>
            <a:off x="990600" y="4495800"/>
            <a:ext cx="3276600" cy="1323439"/>
          </a:xfrm>
          <a:prstGeom prst="rect">
            <a:avLst/>
          </a:prstGeom>
          <a:solidFill>
            <a:schemeClr val="accent1">
              <a:lumMod val="40000"/>
              <a:lumOff val="60000"/>
            </a:schemeClr>
          </a:solidFill>
          <a:ln>
            <a:noFill/>
          </a:ln>
          <a:effec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r>
              <a:rPr lang="en-GB" sz="2000" u="sng" dirty="0">
                <a:latin typeface="+mn-lt"/>
              </a:rPr>
              <a:t>Generalised epilepsy</a:t>
            </a:r>
          </a:p>
          <a:p>
            <a:r>
              <a:rPr lang="en-GB" sz="2000" dirty="0">
                <a:latin typeface="+mn-lt"/>
              </a:rPr>
              <a:t>Idiopathic</a:t>
            </a:r>
          </a:p>
          <a:p>
            <a:r>
              <a:rPr lang="en-GB" sz="2000" dirty="0">
                <a:latin typeface="+mn-lt"/>
              </a:rPr>
              <a:t>Young people with normal </a:t>
            </a:r>
            <a:r>
              <a:rPr lang="en-GB" sz="2000" dirty="0" smtClean="0">
                <a:latin typeface="+mn-lt"/>
              </a:rPr>
              <a:t>brains</a:t>
            </a:r>
            <a:endParaRPr lang="en-GB" sz="2000" dirty="0">
              <a:latin typeface="+mn-lt"/>
            </a:endParaRPr>
          </a:p>
        </p:txBody>
      </p:sp>
      <p:sp>
        <p:nvSpPr>
          <p:cNvPr id="4113" name="Text Box 17"/>
          <p:cNvSpPr txBox="1">
            <a:spLocks noChangeArrowheads="1"/>
          </p:cNvSpPr>
          <p:nvPr/>
        </p:nvSpPr>
        <p:spPr bwMode="auto">
          <a:xfrm>
            <a:off x="4724400" y="4495800"/>
            <a:ext cx="3733800" cy="1631216"/>
          </a:xfrm>
          <a:prstGeom prst="rect">
            <a:avLst/>
          </a:prstGeom>
          <a:solidFill>
            <a:schemeClr val="accent1">
              <a:lumMod val="40000"/>
              <a:lumOff val="60000"/>
            </a:schemeClr>
          </a:solidFill>
          <a:ln>
            <a:noFill/>
          </a:ln>
          <a:effec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r>
              <a:rPr lang="en-GB" sz="2000" u="sng" dirty="0" smtClean="0">
                <a:latin typeface="+mn-lt"/>
              </a:rPr>
              <a:t>Focal </a:t>
            </a:r>
            <a:r>
              <a:rPr lang="en-GB" sz="2000" u="sng" dirty="0">
                <a:latin typeface="+mn-lt"/>
              </a:rPr>
              <a:t>epilepsy</a:t>
            </a:r>
          </a:p>
          <a:p>
            <a:r>
              <a:rPr lang="en-GB" sz="2000" dirty="0">
                <a:latin typeface="+mn-lt"/>
              </a:rPr>
              <a:t>Symptomatic</a:t>
            </a:r>
          </a:p>
          <a:p>
            <a:r>
              <a:rPr lang="en-GB" sz="2000" dirty="0">
                <a:latin typeface="+mn-lt"/>
              </a:rPr>
              <a:t>Structural brain abnormality </a:t>
            </a:r>
            <a:r>
              <a:rPr lang="en-GB" sz="2000" dirty="0" smtClean="0">
                <a:latin typeface="+mn-lt"/>
              </a:rPr>
              <a:t>    </a:t>
            </a:r>
            <a:r>
              <a:rPr lang="en-GB" sz="1800" dirty="0" smtClean="0">
                <a:latin typeface="+mn-lt"/>
              </a:rPr>
              <a:t>(</a:t>
            </a:r>
            <a:r>
              <a:rPr lang="en-GB" sz="1800" dirty="0">
                <a:latin typeface="+mn-lt"/>
              </a:rPr>
              <a:t>not always </a:t>
            </a:r>
            <a:r>
              <a:rPr lang="en-GB" sz="1800" dirty="0" smtClean="0">
                <a:latin typeface="+mn-lt"/>
              </a:rPr>
              <a:t>demonstrable)</a:t>
            </a:r>
            <a:endParaRPr lang="en-GB" sz="1800" dirty="0">
              <a:latin typeface="+mn-lt"/>
            </a:endParaRPr>
          </a:p>
          <a:p>
            <a:r>
              <a:rPr lang="en-GB" sz="2000" dirty="0">
                <a:latin typeface="+mn-lt"/>
              </a:rPr>
              <a:t>Any age; </a:t>
            </a:r>
            <a:r>
              <a:rPr lang="en-GB" sz="2000" dirty="0" smtClean="0">
                <a:latin typeface="+mn-lt"/>
              </a:rPr>
              <a:t>elderly</a:t>
            </a:r>
            <a:endParaRPr lang="en-GB" sz="2000" dirty="0">
              <a:latin typeface="+mn-lt"/>
            </a:endParaRPr>
          </a:p>
        </p:txBody>
      </p:sp>
      <p:sp>
        <p:nvSpPr>
          <p:cNvPr id="4114" name="Line 18"/>
          <p:cNvSpPr>
            <a:spLocks noChangeShapeType="1"/>
          </p:cNvSpPr>
          <p:nvPr/>
        </p:nvSpPr>
        <p:spPr bwMode="auto">
          <a:xfrm>
            <a:off x="6877050" y="4005263"/>
            <a:ext cx="0" cy="360362"/>
          </a:xfrm>
          <a:prstGeom prst="line">
            <a:avLst/>
          </a:prstGeom>
          <a:noFill/>
          <a:ln w="31750">
            <a:solidFill>
              <a:srgbClr val="000000"/>
            </a:solidFill>
            <a:round/>
            <a:headEnd/>
            <a:tailEnd type="arrow"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115" name="Line 19"/>
          <p:cNvSpPr>
            <a:spLocks noChangeShapeType="1"/>
          </p:cNvSpPr>
          <p:nvPr/>
        </p:nvSpPr>
        <p:spPr bwMode="auto">
          <a:xfrm flipH="1">
            <a:off x="2552902" y="4149725"/>
            <a:ext cx="4321175" cy="0"/>
          </a:xfrm>
          <a:prstGeom prst="line">
            <a:avLst/>
          </a:prstGeom>
          <a:noFill/>
          <a:ln w="317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4116" name="Line 20"/>
          <p:cNvSpPr>
            <a:spLocks noChangeShapeType="1"/>
          </p:cNvSpPr>
          <p:nvPr/>
        </p:nvSpPr>
        <p:spPr bwMode="auto">
          <a:xfrm>
            <a:off x="2555875" y="4149725"/>
            <a:ext cx="0" cy="215900"/>
          </a:xfrm>
          <a:prstGeom prst="line">
            <a:avLst/>
          </a:prstGeom>
          <a:noFill/>
          <a:ln w="31750">
            <a:solidFill>
              <a:schemeClr val="tx1"/>
            </a:solidFill>
            <a:round/>
            <a:headEnd/>
            <a:tailEnd type="arrow"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Tree>
    <p:extLst>
      <p:ext uri="{BB962C8B-B14F-4D97-AF65-F5344CB8AC3E}">
        <p14:creationId xmlns:p14="http://schemas.microsoft.com/office/powerpoint/2010/main" val="2260619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112"/>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41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2" grpId="0" animBg="1" autoUpdateAnimBg="0"/>
      <p:bldP spid="4113" grpId="0" animBg="1" autoUpdateAnimBg="0"/>
      <p:bldP spid="4114" grpId="0" animBg="1"/>
      <p:bldP spid="4115" grpId="0" animBg="1"/>
      <p:bldP spid="411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9" name="Picture 7" descr="inner_ear"/>
          <p:cNvPicPr>
            <a:picLocks noChangeAspect="1" noChangeArrowheads="1"/>
          </p:cNvPicPr>
          <p:nvPr/>
        </p:nvPicPr>
        <p:blipFill>
          <a:blip r:embed="rId3"/>
          <a:srcRect/>
          <a:stretch>
            <a:fillRect/>
          </a:stretch>
        </p:blipFill>
        <p:spPr bwMode="auto">
          <a:xfrm>
            <a:off x="4850928" y="1760936"/>
            <a:ext cx="4145339" cy="2993922"/>
          </a:xfrm>
          <a:prstGeom prst="rect">
            <a:avLst/>
          </a:prstGeom>
          <a:noFill/>
          <a:ln w="9525">
            <a:noFill/>
            <a:miter lim="800000"/>
            <a:headEnd/>
            <a:tailEnd/>
          </a:ln>
        </p:spPr>
      </p:pic>
      <p:sp>
        <p:nvSpPr>
          <p:cNvPr id="32770" name="Title 4"/>
          <p:cNvSpPr>
            <a:spLocks noGrp="1"/>
          </p:cNvSpPr>
          <p:nvPr>
            <p:ph type="title"/>
          </p:nvPr>
        </p:nvSpPr>
        <p:spPr/>
        <p:txBody>
          <a:bodyPr/>
          <a:lstStyle/>
          <a:p>
            <a:pPr eaLnBrk="1" hangingPunct="1"/>
            <a:r>
              <a:rPr lang="en-GB" sz="2800" smtClean="0"/>
              <a:t>Benign Paroxysmal Positional Vertigo</a:t>
            </a:r>
          </a:p>
        </p:txBody>
      </p:sp>
      <p:sp>
        <p:nvSpPr>
          <p:cNvPr id="2" name="TextBox 1"/>
          <p:cNvSpPr txBox="1"/>
          <p:nvPr/>
        </p:nvSpPr>
        <p:spPr>
          <a:xfrm>
            <a:off x="7293260" y="4012811"/>
            <a:ext cx="1252422" cy="400110"/>
          </a:xfrm>
          <a:prstGeom prst="rect">
            <a:avLst/>
          </a:prstGeom>
          <a:solidFill>
            <a:schemeClr val="bg1"/>
          </a:solidFill>
          <a:ln>
            <a:solidFill>
              <a:schemeClr val="bg1"/>
            </a:solidFill>
          </a:ln>
        </p:spPr>
        <p:txBody>
          <a:bodyPr wrap="square" rtlCol="0">
            <a:spAutoFit/>
          </a:bodyPr>
          <a:lstStyle/>
          <a:p>
            <a:r>
              <a:rPr lang="en-US" sz="2000" dirty="0" smtClean="0"/>
              <a:t>cochlea</a:t>
            </a:r>
            <a:endParaRPr lang="en-US" sz="2000" dirty="0"/>
          </a:p>
        </p:txBody>
      </p:sp>
      <p:sp>
        <p:nvSpPr>
          <p:cNvPr id="5" name="Content Placeholder 2"/>
          <p:cNvSpPr txBox="1">
            <a:spLocks/>
          </p:cNvSpPr>
          <p:nvPr/>
        </p:nvSpPr>
        <p:spPr>
          <a:xfrm>
            <a:off x="457200" y="1417638"/>
            <a:ext cx="4785315" cy="4774408"/>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smtClean="0"/>
              <a:t>Affects almost 1:10 older people, women twice as much as men</a:t>
            </a:r>
          </a:p>
          <a:p>
            <a:r>
              <a:rPr lang="en-US" sz="2400" dirty="0" smtClean="0"/>
              <a:t>A range of symptoms:</a:t>
            </a:r>
          </a:p>
          <a:p>
            <a:pPr lvl="1"/>
            <a:r>
              <a:rPr lang="en-US" sz="2000" dirty="0" smtClean="0"/>
              <a:t>Brief vertigo with </a:t>
            </a:r>
            <a:r>
              <a:rPr lang="en-US" sz="2000" u="sng" dirty="0" smtClean="0"/>
              <a:t>certain</a:t>
            </a:r>
            <a:r>
              <a:rPr lang="en-US" sz="2000" dirty="0" smtClean="0"/>
              <a:t> head movements</a:t>
            </a:r>
          </a:p>
          <a:p>
            <a:pPr lvl="1"/>
            <a:r>
              <a:rPr lang="en-US" sz="2000" dirty="0" smtClean="0"/>
              <a:t>Disequilibrium: ‘My balance is wrong.’</a:t>
            </a:r>
          </a:p>
          <a:p>
            <a:pPr lvl="1"/>
            <a:r>
              <a:rPr lang="en-US" sz="2000" dirty="0" smtClean="0"/>
              <a:t>More prolonged dizziness can occur</a:t>
            </a:r>
          </a:p>
          <a:p>
            <a:r>
              <a:rPr lang="en-US" sz="2400" dirty="0" smtClean="0"/>
              <a:t>A range of consequences:</a:t>
            </a:r>
          </a:p>
          <a:p>
            <a:pPr lvl="1"/>
            <a:r>
              <a:rPr lang="en-US" sz="2000" dirty="0"/>
              <a:t>Falls, fractures </a:t>
            </a:r>
          </a:p>
          <a:p>
            <a:pPr lvl="1"/>
            <a:r>
              <a:rPr lang="en-US" sz="2000" dirty="0"/>
              <a:t>Loss of </a:t>
            </a:r>
            <a:r>
              <a:rPr lang="en-US" sz="2000" dirty="0" smtClean="0"/>
              <a:t>independence</a:t>
            </a:r>
          </a:p>
          <a:p>
            <a:r>
              <a:rPr lang="en-US" sz="2400" dirty="0" smtClean="0"/>
              <a:t>Very treatable!</a:t>
            </a:r>
          </a:p>
          <a:p>
            <a:endParaRPr lang="en-US" sz="2400" dirty="0" smtClean="0"/>
          </a:p>
          <a:p>
            <a:endParaRPr lang="en-US" sz="2400" dirty="0"/>
          </a:p>
        </p:txBody>
      </p:sp>
    </p:spTree>
    <p:extLst>
      <p:ext uri="{BB962C8B-B14F-4D97-AF65-F5344CB8AC3E}">
        <p14:creationId xmlns:p14="http://schemas.microsoft.com/office/powerpoint/2010/main" val="11050004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BPPV: diagnosis and treatment</a:t>
            </a:r>
            <a:endParaRPr lang="en-US" sz="3600" dirty="0"/>
          </a:p>
        </p:txBody>
      </p:sp>
      <p:sp>
        <p:nvSpPr>
          <p:cNvPr id="3" name="Content Placeholder 2"/>
          <p:cNvSpPr>
            <a:spLocks noGrp="1"/>
          </p:cNvSpPr>
          <p:nvPr>
            <p:ph idx="1"/>
          </p:nvPr>
        </p:nvSpPr>
        <p:spPr/>
        <p:txBody>
          <a:bodyPr>
            <a:normAutofit/>
          </a:bodyPr>
          <a:lstStyle/>
          <a:p>
            <a:pPr defTabSz="914400">
              <a:spcBef>
                <a:spcPts val="0"/>
              </a:spcBef>
            </a:pPr>
            <a:r>
              <a:rPr lang="en-US" sz="2800" dirty="0" smtClean="0"/>
              <a:t>Patients have a normal neurological exam</a:t>
            </a:r>
          </a:p>
          <a:p>
            <a:pPr defTabSz="914400">
              <a:spcBef>
                <a:spcPts val="0"/>
              </a:spcBef>
            </a:pPr>
            <a:r>
              <a:rPr lang="en-US" sz="2800" dirty="0" smtClean="0"/>
              <a:t>They have delayed, rotatory, </a:t>
            </a:r>
            <a:r>
              <a:rPr lang="en-US" sz="2800" dirty="0" err="1" smtClean="0"/>
              <a:t>fatigueable</a:t>
            </a:r>
            <a:r>
              <a:rPr lang="en-US" sz="2800" dirty="0" smtClean="0"/>
              <a:t> nystagmus during the </a:t>
            </a:r>
            <a:r>
              <a:rPr lang="en-US" sz="2800" dirty="0"/>
              <a:t>Dix-</a:t>
            </a:r>
            <a:r>
              <a:rPr lang="en-US" sz="2800" dirty="0" err="1"/>
              <a:t>Hallpike</a:t>
            </a:r>
            <a:r>
              <a:rPr lang="en-US" sz="2800" dirty="0"/>
              <a:t> </a:t>
            </a:r>
            <a:r>
              <a:rPr lang="en-US" sz="2800" dirty="0" smtClean="0"/>
              <a:t>maneouvre on the affected side</a:t>
            </a:r>
          </a:p>
          <a:p>
            <a:pPr defTabSz="914400">
              <a:spcBef>
                <a:spcPts val="0"/>
              </a:spcBef>
            </a:pPr>
            <a:r>
              <a:rPr lang="en-US" sz="2800" dirty="0" smtClean="0"/>
              <a:t>Don’t diagnose BPPV if the above criteria are not met</a:t>
            </a:r>
          </a:p>
          <a:p>
            <a:pPr defTabSz="914400">
              <a:spcBef>
                <a:spcPts val="0"/>
              </a:spcBef>
            </a:pPr>
            <a:endParaRPr lang="en-US" sz="2800" dirty="0"/>
          </a:p>
          <a:p>
            <a:pPr defTabSz="914400">
              <a:spcBef>
                <a:spcPts val="0"/>
              </a:spcBef>
            </a:pPr>
            <a:r>
              <a:rPr lang="en-US" sz="2800" dirty="0" smtClean="0"/>
              <a:t>Treatment is the </a:t>
            </a:r>
            <a:r>
              <a:rPr lang="en-US" sz="2800" dirty="0" err="1" smtClean="0"/>
              <a:t>Epley</a:t>
            </a:r>
            <a:r>
              <a:rPr lang="en-US" sz="2800" dirty="0" smtClean="0"/>
              <a:t> maneouvre</a:t>
            </a:r>
          </a:p>
          <a:p>
            <a:pPr defTabSz="914400">
              <a:spcBef>
                <a:spcPts val="0"/>
              </a:spcBef>
            </a:pPr>
            <a:r>
              <a:rPr lang="en-US" sz="2800" dirty="0" smtClean="0"/>
              <a:t>Cure in 9/10 cases</a:t>
            </a:r>
            <a:endParaRPr lang="en-US" sz="2800" dirty="0"/>
          </a:p>
          <a:p>
            <a:pPr defTabSz="914400">
              <a:spcBef>
                <a:spcPts val="0"/>
              </a:spcBef>
            </a:pPr>
            <a:endParaRPr lang="en-US" sz="2800" dirty="0"/>
          </a:p>
        </p:txBody>
      </p:sp>
    </p:spTree>
    <p:extLst>
      <p:ext uri="{BB962C8B-B14F-4D97-AF65-F5344CB8AC3E}">
        <p14:creationId xmlns:p14="http://schemas.microsoft.com/office/powerpoint/2010/main" val="696423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8282"/>
            <a:ext cx="7772400" cy="1470025"/>
          </a:xfrm>
        </p:spPr>
        <p:txBody>
          <a:bodyPr/>
          <a:lstStyle/>
          <a:p>
            <a:r>
              <a:rPr lang="en-GB" dirty="0" smtClean="0"/>
              <a:t>Case 9:</a:t>
            </a:r>
            <a:r>
              <a:rPr lang="en-GB" smtClean="0"/>
              <a:t/>
            </a:r>
            <a:br>
              <a:rPr lang="en-GB" smtClean="0"/>
            </a:br>
            <a:r>
              <a:rPr lang="en-GB" smtClean="0"/>
              <a:t>Transient speech </a:t>
            </a:r>
            <a:r>
              <a:rPr lang="en-GB" dirty="0" smtClean="0"/>
              <a:t>disturbance</a:t>
            </a:r>
            <a:endParaRPr lang="en-GB" dirty="0"/>
          </a:p>
        </p:txBody>
      </p:sp>
    </p:spTree>
    <p:extLst>
      <p:ext uri="{BB962C8B-B14F-4D97-AF65-F5344CB8AC3E}">
        <p14:creationId xmlns:p14="http://schemas.microsoft.com/office/powerpoint/2010/main" val="14205997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NZ" dirty="0">
                <a:latin typeface="Calibri" charset="0"/>
                <a:cs typeface="Calibri" charset="0"/>
              </a:rPr>
              <a:t>D</a:t>
            </a:r>
            <a:r>
              <a:rPr lang="en-NZ" dirty="0" smtClean="0">
                <a:latin typeface="Calibri" charset="0"/>
                <a:cs typeface="Calibri" charset="0"/>
              </a:rPr>
              <a:t>iagnosis </a:t>
            </a:r>
            <a:r>
              <a:rPr lang="en-NZ" dirty="0">
                <a:latin typeface="Calibri" charset="0"/>
                <a:cs typeface="Calibri" charset="0"/>
              </a:rPr>
              <a:t>of TIA</a:t>
            </a:r>
            <a:endParaRPr lang="en-GB" dirty="0">
              <a:latin typeface="Calibri" charset="0"/>
              <a:cs typeface="Calibri" charset="0"/>
            </a:endParaRPr>
          </a:p>
        </p:txBody>
      </p:sp>
      <p:sp>
        <p:nvSpPr>
          <p:cNvPr id="16387" name="Rectangle 3"/>
          <p:cNvSpPr>
            <a:spLocks noGrp="1" noChangeArrowheads="1"/>
          </p:cNvSpPr>
          <p:nvPr>
            <p:ph type="body" idx="1"/>
          </p:nvPr>
        </p:nvSpPr>
        <p:spPr>
          <a:xfrm>
            <a:off x="468313" y="1484313"/>
            <a:ext cx="8229600" cy="4824412"/>
          </a:xfrm>
        </p:spPr>
        <p:txBody>
          <a:bodyPr/>
          <a:lstStyle/>
          <a:p>
            <a:r>
              <a:rPr lang="en-GB" sz="2400" dirty="0">
                <a:latin typeface="Calibri" charset="0"/>
                <a:cs typeface="Calibri" charset="0"/>
              </a:rPr>
              <a:t>Stroke symptoms and signs that resolve within 24 hours </a:t>
            </a:r>
          </a:p>
          <a:p>
            <a:r>
              <a:rPr lang="en-GB" sz="2400" dirty="0">
                <a:latin typeface="Calibri" charset="0"/>
                <a:cs typeface="Calibri" charset="0"/>
              </a:rPr>
              <a:t>Sudden, focal, neurological deficit</a:t>
            </a:r>
          </a:p>
          <a:p>
            <a:r>
              <a:rPr lang="en-GB" sz="2400" dirty="0">
                <a:latin typeface="Calibri" charset="0"/>
                <a:cs typeface="Calibri" charset="0"/>
              </a:rPr>
              <a:t>There are 4 </a:t>
            </a:r>
            <a:r>
              <a:rPr lang="en-GB" sz="2400" dirty="0" smtClean="0">
                <a:latin typeface="Calibri" charset="0"/>
                <a:cs typeface="Calibri" charset="0"/>
              </a:rPr>
              <a:t>key questions </a:t>
            </a:r>
            <a:r>
              <a:rPr lang="en-GB" sz="2400" dirty="0">
                <a:latin typeface="Calibri" charset="0"/>
                <a:cs typeface="Calibri" charset="0"/>
              </a:rPr>
              <a:t>to consider:</a:t>
            </a:r>
          </a:p>
          <a:p>
            <a:pPr marL="914400" lvl="1" indent="-457200">
              <a:buFontTx/>
              <a:buAutoNum type="arabicPeriod"/>
            </a:pPr>
            <a:r>
              <a:rPr lang="en-GB" sz="2000" dirty="0">
                <a:latin typeface="Calibri" charset="0"/>
                <a:cs typeface="Calibri" charset="0"/>
              </a:rPr>
              <a:t>Was it sudden</a:t>
            </a:r>
            <a:r>
              <a:rPr lang="en-GB" sz="2000" dirty="0" smtClean="0">
                <a:latin typeface="Calibri" charset="0"/>
                <a:cs typeface="Calibri" charset="0"/>
              </a:rPr>
              <a:t>? (symptoms usually maximal at onset)</a:t>
            </a:r>
            <a:endParaRPr lang="en-GB" sz="2000" dirty="0">
              <a:latin typeface="Calibri" charset="0"/>
              <a:cs typeface="Calibri" charset="0"/>
            </a:endParaRPr>
          </a:p>
          <a:p>
            <a:pPr marL="914400" lvl="1" indent="-457200">
              <a:buFontTx/>
              <a:buAutoNum type="arabicPeriod"/>
            </a:pPr>
            <a:r>
              <a:rPr lang="en-GB" sz="2000" dirty="0">
                <a:latin typeface="Calibri" charset="0"/>
                <a:cs typeface="Calibri" charset="0"/>
              </a:rPr>
              <a:t>Was it </a:t>
            </a:r>
            <a:r>
              <a:rPr lang="en-GB" sz="2000" dirty="0" smtClean="0">
                <a:latin typeface="Calibri" charset="0"/>
                <a:cs typeface="Calibri" charset="0"/>
              </a:rPr>
              <a:t>a focal neurological deficit?</a:t>
            </a:r>
            <a:endParaRPr lang="en-GB" sz="2000" dirty="0">
              <a:latin typeface="Calibri" charset="0"/>
              <a:cs typeface="Calibri" charset="0"/>
            </a:endParaRPr>
          </a:p>
          <a:p>
            <a:pPr marL="914400" lvl="1" indent="-457200">
              <a:buFontTx/>
              <a:buAutoNum type="arabicPeriod"/>
            </a:pPr>
            <a:r>
              <a:rPr lang="en-GB" sz="2000" dirty="0">
                <a:latin typeface="Calibri" charset="0"/>
                <a:cs typeface="Calibri" charset="0"/>
              </a:rPr>
              <a:t>Has it </a:t>
            </a:r>
            <a:r>
              <a:rPr lang="en-GB" sz="2000" dirty="0" smtClean="0">
                <a:latin typeface="Calibri" charset="0"/>
                <a:cs typeface="Calibri" charset="0"/>
              </a:rPr>
              <a:t>resolved … </a:t>
            </a:r>
            <a:r>
              <a:rPr lang="en-GB" sz="2000" b="1" dirty="0" smtClean="0">
                <a:latin typeface="Calibri" charset="0"/>
                <a:cs typeface="Calibri" charset="0"/>
              </a:rPr>
              <a:t>completely</a:t>
            </a:r>
            <a:r>
              <a:rPr lang="en-GB" sz="2000" dirty="0" smtClean="0">
                <a:latin typeface="Calibri" charset="0"/>
                <a:cs typeface="Calibri" charset="0"/>
              </a:rPr>
              <a:t>?</a:t>
            </a:r>
            <a:endParaRPr lang="en-GB" sz="2000" dirty="0">
              <a:latin typeface="Calibri" charset="0"/>
              <a:cs typeface="Calibri" charset="0"/>
            </a:endParaRPr>
          </a:p>
          <a:p>
            <a:pPr marL="914400" lvl="1" indent="-457200">
              <a:buFontTx/>
              <a:buAutoNum type="arabicPeriod"/>
            </a:pPr>
            <a:r>
              <a:rPr lang="en-GB" sz="2000" dirty="0">
                <a:latin typeface="Calibri" charset="0"/>
                <a:cs typeface="Calibri" charset="0"/>
              </a:rPr>
              <a:t>Was there impaired consciousness?</a:t>
            </a:r>
          </a:p>
          <a:p>
            <a:r>
              <a:rPr lang="en-GB" sz="2400" dirty="0">
                <a:latin typeface="Calibri" charset="0"/>
                <a:cs typeface="Calibri" charset="0"/>
              </a:rPr>
              <a:t>If the answer to 1-3 is YES then TIA is likely. If the answer to 4 is YES then consider alternative diagnoses </a:t>
            </a:r>
            <a:endParaRPr lang="en-GB" sz="2400" dirty="0" smtClean="0">
              <a:latin typeface="Calibri" charset="0"/>
              <a:cs typeface="Calibri" charset="0"/>
            </a:endParaRPr>
          </a:p>
          <a:p>
            <a:r>
              <a:rPr lang="en-GB" sz="2400" dirty="0" smtClean="0">
                <a:latin typeface="Calibri" charset="0"/>
                <a:cs typeface="Calibri" charset="0"/>
              </a:rPr>
              <a:t>If </a:t>
            </a:r>
            <a:r>
              <a:rPr lang="en-GB" sz="2400" dirty="0">
                <a:latin typeface="Calibri" charset="0"/>
                <a:cs typeface="Calibri" charset="0"/>
              </a:rPr>
              <a:t>the patient is not </a:t>
            </a:r>
            <a:r>
              <a:rPr lang="en-GB" sz="2400" u="sng" dirty="0">
                <a:latin typeface="Calibri" charset="0"/>
                <a:cs typeface="Calibri" charset="0"/>
              </a:rPr>
              <a:t>completely back to normal</a:t>
            </a:r>
            <a:r>
              <a:rPr lang="en-GB" sz="2400" dirty="0">
                <a:latin typeface="Calibri" charset="0"/>
                <a:cs typeface="Calibri" charset="0"/>
              </a:rPr>
              <a:t> when seen then treat as </a:t>
            </a:r>
            <a:r>
              <a:rPr lang="en-GB" sz="2400" dirty="0" smtClean="0">
                <a:latin typeface="Calibri" charset="0"/>
                <a:cs typeface="Calibri" charset="0"/>
              </a:rPr>
              <a:t>stroke</a:t>
            </a:r>
            <a:endParaRPr lang="en-GB" sz="2400" dirty="0">
              <a:latin typeface="Calibri" charset="0"/>
              <a:cs typeface="Calibri" charset="0"/>
            </a:endParaRPr>
          </a:p>
        </p:txBody>
      </p:sp>
    </p:spTree>
    <p:extLst>
      <p:ext uri="{BB962C8B-B14F-4D97-AF65-F5344CB8AC3E}">
        <p14:creationId xmlns:p14="http://schemas.microsoft.com/office/powerpoint/2010/main" val="157381459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38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38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387">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38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387">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38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TIA/stroke checklist</a:t>
            </a:r>
            <a:endParaRPr lang="en-US" dirty="0"/>
          </a:p>
        </p:txBody>
      </p:sp>
      <p:sp>
        <p:nvSpPr>
          <p:cNvPr id="3" name="Content Placeholder 2"/>
          <p:cNvSpPr>
            <a:spLocks noGrp="1"/>
          </p:cNvSpPr>
          <p:nvPr>
            <p:ph idx="1"/>
          </p:nvPr>
        </p:nvSpPr>
        <p:spPr>
          <a:xfrm>
            <a:off x="655982" y="1417638"/>
            <a:ext cx="8229600" cy="4525963"/>
          </a:xfrm>
        </p:spPr>
        <p:txBody>
          <a:bodyPr>
            <a:normAutofit/>
          </a:bodyPr>
          <a:lstStyle/>
          <a:p>
            <a:r>
              <a:rPr lang="en-US" sz="2400" dirty="0" smtClean="0"/>
              <a:t>R or L handed</a:t>
            </a:r>
          </a:p>
          <a:p>
            <a:r>
              <a:rPr lang="en-US" sz="2400" dirty="0" smtClean="0"/>
              <a:t>Driver</a:t>
            </a:r>
          </a:p>
          <a:p>
            <a:r>
              <a:rPr lang="en-US" sz="2400" dirty="0" smtClean="0"/>
              <a:t>BP</a:t>
            </a:r>
          </a:p>
          <a:p>
            <a:r>
              <a:rPr lang="en-US" sz="2400" dirty="0" smtClean="0"/>
              <a:t>Heart sounds</a:t>
            </a:r>
          </a:p>
          <a:p>
            <a:r>
              <a:rPr lang="en-US" sz="2400" dirty="0" smtClean="0"/>
              <a:t>Carotid bruits (if relevant)</a:t>
            </a:r>
          </a:p>
          <a:p>
            <a:r>
              <a:rPr lang="en-US" sz="2400" dirty="0"/>
              <a:t>12-lead ECG/history of </a:t>
            </a:r>
            <a:r>
              <a:rPr lang="en-US" sz="2400" dirty="0" smtClean="0"/>
              <a:t>palpitations</a:t>
            </a:r>
          </a:p>
          <a:p>
            <a:r>
              <a:rPr lang="en-US" sz="2400" dirty="0" smtClean="0"/>
              <a:t>Cholesterol</a:t>
            </a:r>
          </a:p>
          <a:p>
            <a:r>
              <a:rPr lang="en-US" sz="2400" dirty="0" smtClean="0"/>
              <a:t>Glucose/HbA1c</a:t>
            </a:r>
          </a:p>
          <a:p>
            <a:r>
              <a:rPr lang="en-US" sz="2400" dirty="0" smtClean="0"/>
              <a:t>CRP/ESR</a:t>
            </a:r>
          </a:p>
          <a:p>
            <a:r>
              <a:rPr lang="en-US" sz="2400" dirty="0" smtClean="0"/>
              <a:t>Other </a:t>
            </a:r>
            <a:r>
              <a:rPr lang="mr-IN" sz="2400" dirty="0" smtClean="0"/>
              <a:t>…</a:t>
            </a:r>
            <a:endParaRPr lang="en-US" sz="2400" dirty="0" smtClean="0"/>
          </a:p>
          <a:p>
            <a:endParaRPr lang="en-US" sz="2400" dirty="0"/>
          </a:p>
        </p:txBody>
      </p:sp>
    </p:spTree>
    <p:extLst>
      <p:ext uri="{BB962C8B-B14F-4D97-AF65-F5344CB8AC3E}">
        <p14:creationId xmlns:p14="http://schemas.microsoft.com/office/powerpoint/2010/main" val="2492026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NZ">
                <a:latin typeface="Calibri" charset="0"/>
                <a:cs typeface="Calibri" charset="0"/>
              </a:rPr>
              <a:t>Which arterial territory?</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150292314"/>
              </p:ext>
            </p:extLst>
          </p:nvPr>
        </p:nvGraphicFramePr>
        <p:xfrm>
          <a:off x="457200" y="1600200"/>
          <a:ext cx="8229600" cy="3535620"/>
        </p:xfrm>
        <a:graphic>
          <a:graphicData uri="http://schemas.openxmlformats.org/drawingml/2006/table">
            <a:tbl>
              <a:tblPr firstRow="1" bandRow="1">
                <a:tableStyleId>{5C22544A-7EE6-4342-B048-85BDC9FD1C3A}</a:tableStyleId>
              </a:tblPr>
              <a:tblGrid>
                <a:gridCol w="4114800"/>
                <a:gridCol w="4114800"/>
              </a:tblGrid>
              <a:tr h="396186">
                <a:tc>
                  <a:txBody>
                    <a:bodyPr/>
                    <a:lstStyle/>
                    <a:p>
                      <a:r>
                        <a:rPr lang="en-NZ" sz="2000" dirty="0" smtClean="0">
                          <a:latin typeface="Calibri" pitchFamily="34" charset="0"/>
                          <a:cs typeface="Calibri" pitchFamily="34" charset="0"/>
                        </a:rPr>
                        <a:t>Anterior (carotid) circulation</a:t>
                      </a:r>
                      <a:endParaRPr lang="en-NZ" sz="2000" dirty="0">
                        <a:latin typeface="Calibri" pitchFamily="34" charset="0"/>
                        <a:cs typeface="Calibri" pitchFamily="34" charset="0"/>
                      </a:endParaRPr>
                    </a:p>
                  </a:txBody>
                  <a:tcPr marT="45705" marB="45705"/>
                </a:tc>
                <a:tc>
                  <a:txBody>
                    <a:bodyPr/>
                    <a:lstStyle/>
                    <a:p>
                      <a:r>
                        <a:rPr lang="en-NZ" sz="2000" dirty="0" smtClean="0">
                          <a:latin typeface="Calibri" pitchFamily="34" charset="0"/>
                          <a:cs typeface="Calibri" pitchFamily="34" charset="0"/>
                        </a:rPr>
                        <a:t>Posterior circulation</a:t>
                      </a:r>
                      <a:endParaRPr lang="en-NZ" sz="2000" dirty="0">
                        <a:latin typeface="Calibri" pitchFamily="34" charset="0"/>
                        <a:cs typeface="Calibri" pitchFamily="34" charset="0"/>
                      </a:endParaRPr>
                    </a:p>
                  </a:txBody>
                  <a:tcPr marT="45705" marB="45705"/>
                </a:tc>
              </a:tr>
              <a:tr h="3139177">
                <a:tc>
                  <a:txBody>
                    <a:bodyPr/>
                    <a:lstStyle/>
                    <a:p>
                      <a:r>
                        <a:rPr lang="en-NZ" sz="2000" kern="1200" dirty="0" smtClean="0">
                          <a:solidFill>
                            <a:schemeClr val="dk1"/>
                          </a:solidFill>
                          <a:effectLst/>
                          <a:latin typeface="Calibri" pitchFamily="34" charset="0"/>
                          <a:ea typeface="+mn-ea"/>
                          <a:cs typeface="Calibri" pitchFamily="34" charset="0"/>
                        </a:rPr>
                        <a:t>Cortical dysfunction (ie aphasia, sensory or visual inattention, hemianopia)</a:t>
                      </a:r>
                    </a:p>
                    <a:p>
                      <a:r>
                        <a:rPr lang="en-NZ" sz="2000" kern="1200" dirty="0" smtClean="0">
                          <a:solidFill>
                            <a:schemeClr val="dk1"/>
                          </a:solidFill>
                          <a:effectLst/>
                          <a:latin typeface="Calibri" pitchFamily="34" charset="0"/>
                          <a:ea typeface="+mn-ea"/>
                          <a:cs typeface="Calibri" pitchFamily="34" charset="0"/>
                        </a:rPr>
                        <a:t>Monocular blindness</a:t>
                      </a:r>
                    </a:p>
                    <a:p>
                      <a:r>
                        <a:rPr lang="en-NZ" sz="2000" b="1" kern="1200" dirty="0" smtClean="0">
                          <a:solidFill>
                            <a:schemeClr val="dk1"/>
                          </a:solidFill>
                          <a:effectLst/>
                          <a:latin typeface="Calibri" pitchFamily="34" charset="0"/>
                          <a:ea typeface="+mn-ea"/>
                          <a:cs typeface="Calibri" pitchFamily="34" charset="0"/>
                        </a:rPr>
                        <a:t>Unilateral weakness</a:t>
                      </a:r>
                    </a:p>
                    <a:p>
                      <a:r>
                        <a:rPr lang="en-NZ" sz="2000" b="1" kern="1200" dirty="0" smtClean="0">
                          <a:solidFill>
                            <a:schemeClr val="dk1"/>
                          </a:solidFill>
                          <a:effectLst/>
                          <a:latin typeface="Calibri" pitchFamily="34" charset="0"/>
                          <a:ea typeface="+mn-ea"/>
                          <a:cs typeface="Calibri" pitchFamily="34" charset="0"/>
                        </a:rPr>
                        <a:t>Unilateral sensory disturbance</a:t>
                      </a:r>
                    </a:p>
                    <a:p>
                      <a:r>
                        <a:rPr lang="en-NZ" sz="2000" kern="1200" dirty="0" smtClean="0">
                          <a:solidFill>
                            <a:schemeClr val="dk1"/>
                          </a:solidFill>
                          <a:effectLst/>
                          <a:latin typeface="Calibri" pitchFamily="34" charset="0"/>
                          <a:ea typeface="+mn-ea"/>
                          <a:cs typeface="Calibri" pitchFamily="34" charset="0"/>
                        </a:rPr>
                        <a:t>Dysarthria*</a:t>
                      </a:r>
                    </a:p>
                    <a:p>
                      <a:r>
                        <a:rPr lang="en-NZ" sz="2000" kern="1200" dirty="0" smtClean="0">
                          <a:solidFill>
                            <a:schemeClr val="dk1"/>
                          </a:solidFill>
                          <a:effectLst/>
                          <a:latin typeface="Calibri" pitchFamily="34" charset="0"/>
                          <a:ea typeface="+mn-ea"/>
                          <a:cs typeface="Calibri" pitchFamily="34" charset="0"/>
                        </a:rPr>
                        <a:t>Neuromuscular dysphagia*</a:t>
                      </a:r>
                      <a:endParaRPr lang="en-NZ" sz="2000" dirty="0">
                        <a:latin typeface="Calibri" pitchFamily="34" charset="0"/>
                        <a:cs typeface="Calibri" pitchFamily="34" charset="0"/>
                      </a:endParaRPr>
                    </a:p>
                  </a:txBody>
                  <a:tcPr marT="45705" marB="45705"/>
                </a:tc>
                <a:tc>
                  <a:txBody>
                    <a:bodyPr/>
                    <a:lstStyle/>
                    <a:p>
                      <a:r>
                        <a:rPr lang="en-NZ" sz="2000" kern="1200" dirty="0" smtClean="0">
                          <a:solidFill>
                            <a:schemeClr val="dk1"/>
                          </a:solidFill>
                          <a:effectLst/>
                          <a:latin typeface="Calibri" pitchFamily="34" charset="0"/>
                          <a:ea typeface="+mn-ea"/>
                          <a:cs typeface="Calibri" pitchFamily="34" charset="0"/>
                        </a:rPr>
                        <a:t>Cranial nerve palsy</a:t>
                      </a:r>
                    </a:p>
                    <a:p>
                      <a:r>
                        <a:rPr lang="en-NZ" sz="2000" kern="1200" dirty="0" smtClean="0">
                          <a:solidFill>
                            <a:schemeClr val="dk1"/>
                          </a:solidFill>
                          <a:effectLst/>
                          <a:latin typeface="Calibri" pitchFamily="34" charset="0"/>
                          <a:ea typeface="+mn-ea"/>
                          <a:cs typeface="Calibri" pitchFamily="34" charset="0"/>
                        </a:rPr>
                        <a:t>Ataxia/inco-ordination</a:t>
                      </a:r>
                    </a:p>
                    <a:p>
                      <a:r>
                        <a:rPr lang="en-NZ" sz="2000" kern="1200" dirty="0" smtClean="0">
                          <a:solidFill>
                            <a:schemeClr val="dk1"/>
                          </a:solidFill>
                          <a:effectLst/>
                          <a:latin typeface="Calibri" pitchFamily="34" charset="0"/>
                          <a:ea typeface="+mn-ea"/>
                          <a:cs typeface="Calibri" pitchFamily="34" charset="0"/>
                        </a:rPr>
                        <a:t>Diplopia</a:t>
                      </a:r>
                    </a:p>
                    <a:p>
                      <a:r>
                        <a:rPr lang="en-NZ" sz="2000" kern="1200" dirty="0" smtClean="0">
                          <a:solidFill>
                            <a:schemeClr val="dk1"/>
                          </a:solidFill>
                          <a:effectLst/>
                          <a:latin typeface="Calibri" pitchFamily="34" charset="0"/>
                          <a:ea typeface="+mn-ea"/>
                          <a:cs typeface="Calibri" pitchFamily="34" charset="0"/>
                        </a:rPr>
                        <a:t>Isolated homonymous hemianopia</a:t>
                      </a:r>
                    </a:p>
                    <a:p>
                      <a:r>
                        <a:rPr lang="en-NZ" sz="2000" kern="1200" dirty="0" smtClean="0">
                          <a:solidFill>
                            <a:schemeClr val="dk1"/>
                          </a:solidFill>
                          <a:effectLst/>
                          <a:latin typeface="Calibri" pitchFamily="34" charset="0"/>
                          <a:ea typeface="+mn-ea"/>
                          <a:cs typeface="Calibri" pitchFamily="34" charset="0"/>
                        </a:rPr>
                        <a:t>Bilateral visual loss</a:t>
                      </a:r>
                    </a:p>
                    <a:p>
                      <a:r>
                        <a:rPr lang="en-NZ" sz="2000" b="1" kern="1200" dirty="0" smtClean="0">
                          <a:solidFill>
                            <a:schemeClr val="dk1"/>
                          </a:solidFill>
                          <a:effectLst/>
                          <a:latin typeface="Calibri" pitchFamily="34" charset="0"/>
                          <a:ea typeface="+mn-ea"/>
                          <a:cs typeface="Calibri" pitchFamily="34" charset="0"/>
                        </a:rPr>
                        <a:t>Unilateral/bilateral weakness</a:t>
                      </a:r>
                    </a:p>
                    <a:p>
                      <a:r>
                        <a:rPr lang="en-NZ" sz="2000" b="1" kern="1200" dirty="0" smtClean="0">
                          <a:solidFill>
                            <a:schemeClr val="dk1"/>
                          </a:solidFill>
                          <a:effectLst/>
                          <a:latin typeface="Calibri" pitchFamily="34" charset="0"/>
                          <a:ea typeface="+mn-ea"/>
                          <a:cs typeface="Calibri" pitchFamily="34" charset="0"/>
                        </a:rPr>
                        <a:t>Unilateral/bilateral sensory disturbance</a:t>
                      </a:r>
                    </a:p>
                    <a:p>
                      <a:r>
                        <a:rPr lang="en-NZ" sz="2000" kern="1200" dirty="0" smtClean="0">
                          <a:solidFill>
                            <a:schemeClr val="dk1"/>
                          </a:solidFill>
                          <a:effectLst/>
                          <a:latin typeface="Calibri" pitchFamily="34" charset="0"/>
                          <a:ea typeface="+mn-ea"/>
                          <a:cs typeface="Calibri" pitchFamily="34" charset="0"/>
                        </a:rPr>
                        <a:t>Dysarthria*</a:t>
                      </a:r>
                    </a:p>
                    <a:p>
                      <a:r>
                        <a:rPr lang="en-NZ" sz="2000" kern="1200" dirty="0" smtClean="0">
                          <a:solidFill>
                            <a:schemeClr val="dk1"/>
                          </a:solidFill>
                          <a:effectLst/>
                          <a:latin typeface="Calibri" pitchFamily="34" charset="0"/>
                          <a:ea typeface="+mn-ea"/>
                          <a:cs typeface="Calibri" pitchFamily="34" charset="0"/>
                        </a:rPr>
                        <a:t>Neuromuscular dysphagia*</a:t>
                      </a:r>
                      <a:endParaRPr lang="en-NZ" sz="2000" dirty="0">
                        <a:latin typeface="Calibri" pitchFamily="34" charset="0"/>
                        <a:cs typeface="Calibri" pitchFamily="34" charset="0"/>
                      </a:endParaRPr>
                    </a:p>
                  </a:txBody>
                  <a:tcPr marT="45705" marB="45705"/>
                </a:tc>
              </a:tr>
            </a:tbl>
          </a:graphicData>
        </a:graphic>
      </p:graphicFrame>
      <p:sp>
        <p:nvSpPr>
          <p:cNvPr id="24590" name="TextBox 2"/>
          <p:cNvSpPr txBox="1">
            <a:spLocks noChangeArrowheads="1"/>
          </p:cNvSpPr>
          <p:nvPr/>
        </p:nvSpPr>
        <p:spPr bwMode="auto">
          <a:xfrm>
            <a:off x="468313" y="5373688"/>
            <a:ext cx="6696075" cy="676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NZ" sz="2000">
                <a:latin typeface="Calibri" charset="0"/>
                <a:cs typeface="Calibri" charset="0"/>
              </a:rPr>
              <a:t>*Less likely to be TIA/stroke if symptoms in isolation.</a:t>
            </a:r>
          </a:p>
          <a:p>
            <a:pPr eaLnBrk="1" hangingPunct="1"/>
            <a:endParaRPr lang="en-NZ"/>
          </a:p>
        </p:txBody>
      </p:sp>
    </p:spTree>
    <p:extLst>
      <p:ext uri="{BB962C8B-B14F-4D97-AF65-F5344CB8AC3E}">
        <p14:creationId xmlns:p14="http://schemas.microsoft.com/office/powerpoint/2010/main" val="13300681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8282"/>
            <a:ext cx="7772400" cy="1470025"/>
          </a:xfrm>
        </p:spPr>
        <p:txBody>
          <a:bodyPr/>
          <a:lstStyle/>
          <a:p>
            <a:r>
              <a:rPr lang="en-GB" dirty="0" smtClean="0"/>
              <a:t>Case 10:</a:t>
            </a:r>
            <a:br>
              <a:rPr lang="en-GB" dirty="0" smtClean="0"/>
            </a:br>
            <a:r>
              <a:rPr lang="en-GB" dirty="0" smtClean="0"/>
              <a:t>Acute confusion</a:t>
            </a:r>
            <a:endParaRPr lang="en-GB" dirty="0"/>
          </a:p>
        </p:txBody>
      </p:sp>
    </p:spTree>
    <p:extLst>
      <p:ext uri="{BB962C8B-B14F-4D97-AF65-F5344CB8AC3E}">
        <p14:creationId xmlns:p14="http://schemas.microsoft.com/office/powerpoint/2010/main" val="13151311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Transient global amnesia</a:t>
            </a:r>
            <a:endParaRPr lang="en-US" sz="3600" dirty="0"/>
          </a:p>
        </p:txBody>
      </p:sp>
      <p:sp>
        <p:nvSpPr>
          <p:cNvPr id="3" name="Content Placeholder 2"/>
          <p:cNvSpPr>
            <a:spLocks noGrp="1"/>
          </p:cNvSpPr>
          <p:nvPr>
            <p:ph idx="1"/>
          </p:nvPr>
        </p:nvSpPr>
        <p:spPr>
          <a:xfrm>
            <a:off x="616226" y="1600201"/>
            <a:ext cx="8229600" cy="4257260"/>
          </a:xfrm>
        </p:spPr>
        <p:txBody>
          <a:bodyPr>
            <a:normAutofit/>
          </a:bodyPr>
          <a:lstStyle/>
          <a:p>
            <a:r>
              <a:rPr lang="en-US" sz="2400" dirty="0" smtClean="0"/>
              <a:t>Formerly thought to be related to migraine, TIA or epilepsy</a:t>
            </a:r>
          </a:p>
          <a:p>
            <a:r>
              <a:rPr lang="en-US" sz="2400" dirty="0" smtClean="0"/>
              <a:t>Most likely caused by transient venous congestion leading to </a:t>
            </a:r>
            <a:r>
              <a:rPr lang="en-US" sz="2400" dirty="0" err="1" smtClean="0"/>
              <a:t>ischaemia</a:t>
            </a:r>
            <a:r>
              <a:rPr lang="en-US" sz="2400" dirty="0" smtClean="0"/>
              <a:t> in the hippocampus and other </a:t>
            </a:r>
            <a:r>
              <a:rPr lang="en-US" sz="2400" dirty="0" err="1" smtClean="0"/>
              <a:t>mesiotemporal</a:t>
            </a:r>
            <a:r>
              <a:rPr lang="en-US" sz="2400" dirty="0" smtClean="0"/>
              <a:t> brain structures associated with creating and storing memories</a:t>
            </a:r>
          </a:p>
          <a:p>
            <a:r>
              <a:rPr lang="en-US" sz="2400" dirty="0" smtClean="0"/>
              <a:t>Caused by Valsalva-like </a:t>
            </a:r>
            <a:r>
              <a:rPr lang="en-US" sz="2400" dirty="0" err="1" smtClean="0"/>
              <a:t>maneouvres</a:t>
            </a:r>
            <a:endParaRPr lang="en-US" sz="2400" dirty="0" smtClean="0"/>
          </a:p>
          <a:p>
            <a:r>
              <a:rPr lang="en-US" sz="2400" dirty="0" smtClean="0"/>
              <a:t>Associated with physical exertion, swimming, sexual intercourse, use of marijuana and Viagra</a:t>
            </a:r>
          </a:p>
          <a:p>
            <a:r>
              <a:rPr lang="en-US" sz="2400" dirty="0" smtClean="0"/>
              <a:t>Greatest risk factor is a history of migraines</a:t>
            </a:r>
          </a:p>
          <a:p>
            <a:r>
              <a:rPr lang="en-US" sz="2400" dirty="0" smtClean="0"/>
              <a:t>Good prognosis, and small risk of recurrence</a:t>
            </a:r>
          </a:p>
        </p:txBody>
      </p:sp>
    </p:spTree>
    <p:extLst>
      <p:ext uri="{BB962C8B-B14F-4D97-AF65-F5344CB8AC3E}">
        <p14:creationId xmlns:p14="http://schemas.microsoft.com/office/powerpoint/2010/main" val="867011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Transient global amnesia</a:t>
            </a:r>
            <a:endParaRPr lang="en-US" sz="3600" dirty="0"/>
          </a:p>
        </p:txBody>
      </p:sp>
      <p:sp>
        <p:nvSpPr>
          <p:cNvPr id="3" name="Content Placeholder 2"/>
          <p:cNvSpPr>
            <a:spLocks noGrp="1"/>
          </p:cNvSpPr>
          <p:nvPr>
            <p:ph idx="1"/>
          </p:nvPr>
        </p:nvSpPr>
        <p:spPr>
          <a:xfrm>
            <a:off x="616226" y="1417638"/>
            <a:ext cx="8229600" cy="4731026"/>
          </a:xfrm>
        </p:spPr>
        <p:txBody>
          <a:bodyPr>
            <a:normAutofit lnSpcReduction="10000"/>
          </a:bodyPr>
          <a:lstStyle/>
          <a:p>
            <a:r>
              <a:rPr lang="en-US" sz="2400" dirty="0" smtClean="0"/>
              <a:t>Patients are often wrongly described as ‘confused’</a:t>
            </a:r>
          </a:p>
          <a:p>
            <a:r>
              <a:rPr lang="en-US" sz="2400" dirty="0" smtClean="0"/>
              <a:t>Abrupt onset of severe anterograde amnesia</a:t>
            </a:r>
          </a:p>
          <a:p>
            <a:r>
              <a:rPr lang="en-US" sz="2400" dirty="0" smtClean="0"/>
              <a:t>i.e. inability to form new memories</a:t>
            </a:r>
          </a:p>
          <a:p>
            <a:r>
              <a:rPr lang="en-US" sz="2400" dirty="0" smtClean="0"/>
              <a:t>Hence, often accompanied by repetitive questioning, and disorientated in time and place</a:t>
            </a:r>
          </a:p>
          <a:p>
            <a:r>
              <a:rPr lang="en-US" sz="2400" dirty="0" smtClean="0"/>
              <a:t>Everything else is preserved: memory relating to personal details, higher cortical functions, long term memory</a:t>
            </a:r>
          </a:p>
          <a:p>
            <a:r>
              <a:rPr lang="en-US" sz="2400" dirty="0" smtClean="0"/>
              <a:t>Retrograde amnesia often present (variable duration)</a:t>
            </a:r>
          </a:p>
          <a:p>
            <a:r>
              <a:rPr lang="en-US" sz="2400" dirty="0" smtClean="0"/>
              <a:t>Attacks last 1-8 h</a:t>
            </a:r>
          </a:p>
          <a:p>
            <a:r>
              <a:rPr lang="en-US" sz="2400" dirty="0" smtClean="0"/>
              <a:t>Afterwards, rapid return of anterograde memory, with retrograde memory slower to return, most recent memories returning last</a:t>
            </a:r>
          </a:p>
          <a:p>
            <a:endParaRPr lang="en-US" sz="2400" dirty="0" smtClean="0"/>
          </a:p>
        </p:txBody>
      </p:sp>
    </p:spTree>
    <p:extLst>
      <p:ext uri="{BB962C8B-B14F-4D97-AF65-F5344CB8AC3E}">
        <p14:creationId xmlns:p14="http://schemas.microsoft.com/office/powerpoint/2010/main" val="1922325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6226" y="1626705"/>
            <a:ext cx="8229600" cy="2507974"/>
          </a:xfrm>
        </p:spPr>
        <p:txBody>
          <a:bodyPr/>
          <a:lstStyle/>
          <a:p>
            <a:pPr marL="0" indent="0">
              <a:buNone/>
            </a:pPr>
            <a:r>
              <a:rPr lang="en-US"/>
              <a:t>‘Seeing a healthy person become incapable of remembering what was said only a minute ago is very distressing, and hence it is often the relatives who require reassurance.’</a:t>
            </a:r>
          </a:p>
          <a:p>
            <a:pPr marL="0" indent="0">
              <a:buNone/>
            </a:pPr>
            <a:endParaRPr lang="en-US" dirty="0"/>
          </a:p>
        </p:txBody>
      </p:sp>
      <p:sp>
        <p:nvSpPr>
          <p:cNvPr id="4" name="TextBox 3"/>
          <p:cNvSpPr txBox="1"/>
          <p:nvPr/>
        </p:nvSpPr>
        <p:spPr>
          <a:xfrm>
            <a:off x="616226" y="5420139"/>
            <a:ext cx="7421217" cy="584775"/>
          </a:xfrm>
          <a:prstGeom prst="rect">
            <a:avLst/>
          </a:prstGeom>
          <a:noFill/>
        </p:spPr>
        <p:txBody>
          <a:bodyPr wrap="square" rtlCol="0">
            <a:spAutoFit/>
          </a:bodyPr>
          <a:lstStyle/>
          <a:p>
            <a:r>
              <a:rPr lang="en-US" sz="1600" dirty="0" smtClean="0"/>
              <a:t>Harrison M &amp; Williams M. The diagnosis and management of transient global amnesia in the Emergency Department. </a:t>
            </a:r>
            <a:r>
              <a:rPr lang="en-US" sz="1600" dirty="0" err="1" smtClean="0"/>
              <a:t>Emerg</a:t>
            </a:r>
            <a:r>
              <a:rPr lang="en-US" sz="1600" dirty="0" smtClean="0"/>
              <a:t> Med J 2007; 24(6): 444-45.</a:t>
            </a:r>
            <a:endParaRPr lang="en-US" sz="1600" dirty="0"/>
          </a:p>
        </p:txBody>
      </p:sp>
    </p:spTree>
    <p:extLst>
      <p:ext uri="{BB962C8B-B14F-4D97-AF65-F5344CB8AC3E}">
        <p14:creationId xmlns:p14="http://schemas.microsoft.com/office/powerpoint/2010/main" val="1995824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4 key questions to ask</a:t>
            </a:r>
            <a:endParaRPr lang="en-US" sz="3600" dirty="0"/>
          </a:p>
        </p:txBody>
      </p:sp>
      <p:sp>
        <p:nvSpPr>
          <p:cNvPr id="3" name="Content Placeholder 2"/>
          <p:cNvSpPr>
            <a:spLocks noGrp="1"/>
          </p:cNvSpPr>
          <p:nvPr>
            <p:ph idx="1"/>
          </p:nvPr>
        </p:nvSpPr>
        <p:spPr>
          <a:xfrm>
            <a:off x="457200" y="1600201"/>
            <a:ext cx="8229600" cy="3117574"/>
          </a:xfrm>
        </p:spPr>
        <p:txBody>
          <a:bodyPr>
            <a:normAutofit/>
          </a:bodyPr>
          <a:lstStyle/>
          <a:p>
            <a:r>
              <a:rPr lang="en-US" sz="2800" dirty="0" smtClean="0"/>
              <a:t>Was this a seizure?</a:t>
            </a:r>
          </a:p>
          <a:p>
            <a:r>
              <a:rPr lang="en-US" sz="2800" dirty="0" smtClean="0"/>
              <a:t>Were there any obvious provoking factors?</a:t>
            </a:r>
          </a:p>
          <a:p>
            <a:r>
              <a:rPr lang="en-US" sz="2800" dirty="0" smtClean="0"/>
              <a:t>Is there evidence of unrecognised epilepsy?</a:t>
            </a:r>
          </a:p>
          <a:p>
            <a:r>
              <a:rPr lang="en-US" sz="2800" dirty="0" smtClean="0"/>
              <a:t>What is the patient’s job and driving status?</a:t>
            </a:r>
            <a:endParaRPr lang="en-US" sz="2800" dirty="0"/>
          </a:p>
        </p:txBody>
      </p:sp>
    </p:spTree>
    <p:extLst>
      <p:ext uri="{BB962C8B-B14F-4D97-AF65-F5344CB8AC3E}">
        <p14:creationId xmlns:p14="http://schemas.microsoft.com/office/powerpoint/2010/main" val="1202663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Diagnostic criteria for TGA</a:t>
            </a:r>
            <a:endParaRPr lang="en-US" sz="3600" dirty="0"/>
          </a:p>
        </p:txBody>
      </p:sp>
      <p:sp>
        <p:nvSpPr>
          <p:cNvPr id="3" name="Content Placeholder 2"/>
          <p:cNvSpPr>
            <a:spLocks noGrp="1"/>
          </p:cNvSpPr>
          <p:nvPr>
            <p:ph idx="1"/>
          </p:nvPr>
        </p:nvSpPr>
        <p:spPr>
          <a:xfrm>
            <a:off x="748748" y="1417638"/>
            <a:ext cx="8229600" cy="4708525"/>
          </a:xfrm>
        </p:spPr>
        <p:txBody>
          <a:bodyPr>
            <a:normAutofit/>
          </a:bodyPr>
          <a:lstStyle/>
          <a:p>
            <a:r>
              <a:rPr lang="en-US" sz="2400" dirty="0" smtClean="0"/>
              <a:t>Attack was witnessed and reported</a:t>
            </a:r>
          </a:p>
          <a:p>
            <a:r>
              <a:rPr lang="en-US" sz="2400" dirty="0" smtClean="0"/>
              <a:t>Obvious anterograde amnesia during the attack</a:t>
            </a:r>
          </a:p>
          <a:p>
            <a:r>
              <a:rPr lang="en-US" sz="2400" dirty="0" smtClean="0"/>
              <a:t>No clouding of consciousness</a:t>
            </a:r>
          </a:p>
          <a:p>
            <a:r>
              <a:rPr lang="en-US" sz="2400" dirty="0" smtClean="0"/>
              <a:t>No focal neurological symptoms or signs</a:t>
            </a:r>
          </a:p>
          <a:p>
            <a:r>
              <a:rPr lang="en-US" sz="2400" dirty="0" smtClean="0"/>
              <a:t>No features of epilepsy</a:t>
            </a:r>
          </a:p>
          <a:p>
            <a:r>
              <a:rPr lang="en-US" sz="2400" dirty="0" smtClean="0"/>
              <a:t>Attack resolved within 24 h</a:t>
            </a:r>
          </a:p>
          <a:p>
            <a:r>
              <a:rPr lang="en-US" sz="2400" dirty="0" smtClean="0"/>
              <a:t>No recent head injury or active epilepsy</a:t>
            </a:r>
          </a:p>
          <a:p>
            <a:endParaRPr lang="en-US" sz="2400" dirty="0"/>
          </a:p>
          <a:p>
            <a:pPr marL="0" indent="0">
              <a:buNone/>
            </a:pPr>
            <a:r>
              <a:rPr lang="en-US" sz="2400" dirty="0" smtClean="0"/>
              <a:t>Hodge &amp; </a:t>
            </a:r>
            <a:r>
              <a:rPr lang="en-US" sz="2400" dirty="0" err="1" smtClean="0"/>
              <a:t>Warlow</a:t>
            </a:r>
            <a:r>
              <a:rPr lang="en-US" sz="2400" dirty="0" smtClean="0"/>
              <a:t>, 1990</a:t>
            </a:r>
            <a:endParaRPr lang="en-US" sz="2400" dirty="0"/>
          </a:p>
        </p:txBody>
      </p:sp>
    </p:spTree>
    <p:extLst>
      <p:ext uri="{BB962C8B-B14F-4D97-AF65-F5344CB8AC3E}">
        <p14:creationId xmlns:p14="http://schemas.microsoft.com/office/powerpoint/2010/main" val="7698079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age result for let's rec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1552" y="918817"/>
            <a:ext cx="5905500" cy="36195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651552" y="3564835"/>
            <a:ext cx="5526157" cy="954107"/>
          </a:xfrm>
          <a:prstGeom prst="rect">
            <a:avLst/>
          </a:prstGeom>
          <a:noFill/>
        </p:spPr>
        <p:txBody>
          <a:bodyPr wrap="square" rtlCol="0">
            <a:spAutoFit/>
          </a:bodyPr>
          <a:lstStyle/>
          <a:p>
            <a:pPr algn="ctr"/>
            <a:r>
              <a:rPr lang="en-US" sz="2800" b="1" dirty="0" smtClean="0">
                <a:solidFill>
                  <a:schemeClr val="tx2"/>
                </a:solidFill>
              </a:rPr>
              <a:t>What three things have you learned this morning?</a:t>
            </a:r>
            <a:endParaRPr lang="en-US" sz="2800" b="1" dirty="0">
              <a:solidFill>
                <a:schemeClr val="tx2"/>
              </a:solidFill>
            </a:endParaRPr>
          </a:p>
        </p:txBody>
      </p:sp>
    </p:spTree>
    <p:extLst>
      <p:ext uri="{BB962C8B-B14F-4D97-AF65-F5344CB8AC3E}">
        <p14:creationId xmlns:p14="http://schemas.microsoft.com/office/powerpoint/2010/main" val="841933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0" y="444500"/>
            <a:ext cx="9144000" cy="5949863"/>
          </a:xfrm>
          <a:prstGeom prst="rect">
            <a:avLst/>
          </a:prstGeom>
        </p:spPr>
      </p:pic>
    </p:spTree>
    <p:extLst>
      <p:ext uri="{BB962C8B-B14F-4D97-AF65-F5344CB8AC3E}">
        <p14:creationId xmlns:p14="http://schemas.microsoft.com/office/powerpoint/2010/main" val="12198286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Summary of NICE guideline: general</a:t>
            </a:r>
            <a:endParaRPr lang="en-GB" sz="3600" dirty="0"/>
          </a:p>
        </p:txBody>
      </p:sp>
      <p:sp>
        <p:nvSpPr>
          <p:cNvPr id="3" name="Content Placeholder 2"/>
          <p:cNvSpPr>
            <a:spLocks noGrp="1"/>
          </p:cNvSpPr>
          <p:nvPr>
            <p:ph idx="1"/>
          </p:nvPr>
        </p:nvSpPr>
        <p:spPr>
          <a:xfrm>
            <a:off x="457200" y="1417638"/>
            <a:ext cx="8514345" cy="5095970"/>
          </a:xfrm>
        </p:spPr>
        <p:txBody>
          <a:bodyPr>
            <a:noAutofit/>
          </a:bodyPr>
          <a:lstStyle/>
          <a:p>
            <a:r>
              <a:rPr lang="en-GB" sz="2000" dirty="0" smtClean="0"/>
              <a:t>All adults with a new suspected seizure should be screened first by a physician then referred to a specialist and seen within 2 weeks</a:t>
            </a:r>
          </a:p>
          <a:p>
            <a:r>
              <a:rPr lang="en-GB" sz="2000" dirty="0"/>
              <a:t>Good communication, including written communication, is </a:t>
            </a:r>
            <a:r>
              <a:rPr lang="en-GB" sz="2000" dirty="0" smtClean="0"/>
              <a:t>vital</a:t>
            </a:r>
          </a:p>
          <a:p>
            <a:r>
              <a:rPr lang="en-GB" sz="2000" dirty="0" smtClean="0"/>
              <a:t>A specialist is ‘a doctor with expertise and training in epilepsy’</a:t>
            </a:r>
          </a:p>
          <a:p>
            <a:r>
              <a:rPr lang="en-GB" sz="2000" dirty="0" smtClean="0"/>
              <a:t>The diagnosis of epilepsy in adults should be established by a specialist</a:t>
            </a:r>
          </a:p>
          <a:p>
            <a:r>
              <a:rPr lang="en-GB" sz="2000" dirty="0" smtClean="0"/>
              <a:t>When NEAD is suspected, patients should be referred to psychology/psychiatry services</a:t>
            </a:r>
          </a:p>
          <a:p>
            <a:r>
              <a:rPr lang="en-GB" sz="2000" dirty="0" smtClean="0"/>
              <a:t>AED treatment needs to be tailored to type of seizures and type of patient</a:t>
            </a:r>
          </a:p>
          <a:p>
            <a:r>
              <a:rPr lang="en-GB" sz="2000" dirty="0" smtClean="0"/>
              <a:t>Women must be given information about contraception, pregnancy, breast-feeding etc.</a:t>
            </a:r>
          </a:p>
          <a:p>
            <a:r>
              <a:rPr lang="en-GB" sz="2000" dirty="0" smtClean="0"/>
              <a:t>All patients with epilepsy should have a regular structured review </a:t>
            </a:r>
          </a:p>
          <a:p>
            <a:r>
              <a:rPr lang="en-GB" sz="2000" dirty="0" smtClean="0"/>
              <a:t>If seizures are not controlled, or there is diagnostic uncertainty, patients should be referred to a specialist centre ‘soon’ for further assessment</a:t>
            </a:r>
          </a:p>
        </p:txBody>
      </p:sp>
    </p:spTree>
    <p:extLst>
      <p:ext uri="{BB962C8B-B14F-4D97-AF65-F5344CB8AC3E}">
        <p14:creationId xmlns:p14="http://schemas.microsoft.com/office/powerpoint/2010/main" val="16911039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Summary of NICE guideline: investigations</a:t>
            </a:r>
            <a:endParaRPr lang="en-GB" sz="3600" dirty="0"/>
          </a:p>
        </p:txBody>
      </p:sp>
      <p:sp>
        <p:nvSpPr>
          <p:cNvPr id="3" name="Content Placeholder 2"/>
          <p:cNvSpPr>
            <a:spLocks noGrp="1"/>
          </p:cNvSpPr>
          <p:nvPr>
            <p:ph idx="1"/>
          </p:nvPr>
        </p:nvSpPr>
        <p:spPr>
          <a:xfrm>
            <a:off x="457200" y="1417638"/>
            <a:ext cx="8514345" cy="5095970"/>
          </a:xfrm>
        </p:spPr>
        <p:txBody>
          <a:bodyPr>
            <a:noAutofit/>
          </a:bodyPr>
          <a:lstStyle/>
          <a:p>
            <a:r>
              <a:rPr lang="en-GB" sz="2000" dirty="0" smtClean="0"/>
              <a:t>An EEG should be performed only in patients where the history suggests an epileptic seizure – EEG is not diagnostic and should not be used to ‘rule out’ epilepsy</a:t>
            </a:r>
          </a:p>
          <a:p>
            <a:r>
              <a:rPr lang="en-GB" sz="2000" dirty="0" smtClean="0"/>
              <a:t>An EEG should be performed ‘soon’ (within 4 weeks)</a:t>
            </a:r>
          </a:p>
          <a:p>
            <a:r>
              <a:rPr lang="en-GB" sz="2000" dirty="0" smtClean="0"/>
              <a:t>MRI is the imaging of choice in epilepsy and should be performed ‘soon’</a:t>
            </a:r>
          </a:p>
          <a:p>
            <a:r>
              <a:rPr lang="en-GB" sz="2000" dirty="0" smtClean="0"/>
              <a:t>Imaging is not routinely required when a diagnosis of idiopathic generalised epilepsy has been made</a:t>
            </a:r>
          </a:p>
          <a:p>
            <a:r>
              <a:rPr lang="en-GB" sz="2000" dirty="0" smtClean="0"/>
              <a:t>CT can be used acutely to determine whether a seizure has been caused by an acute neurological problem</a:t>
            </a:r>
          </a:p>
          <a:p>
            <a:r>
              <a:rPr lang="en-GB" sz="2000" dirty="0" smtClean="0"/>
              <a:t>A 12-lead ECG should be performed in all patients with suspected epilepsy</a:t>
            </a:r>
          </a:p>
          <a:p>
            <a:r>
              <a:rPr lang="en-GB" sz="2000" dirty="0" smtClean="0"/>
              <a:t>Serum prolactin measurement is not recommended</a:t>
            </a:r>
          </a:p>
          <a:p>
            <a:r>
              <a:rPr lang="en-GB" sz="2000" dirty="0" smtClean="0"/>
              <a:t>Epileptic seizures should be classified using a) a description of the seizure, b) seizure type, and c) aetiology or syndrome.</a:t>
            </a:r>
          </a:p>
          <a:p>
            <a:endParaRPr lang="en-GB" sz="2000" dirty="0" smtClean="0"/>
          </a:p>
          <a:p>
            <a:endParaRPr lang="en-GB" sz="2000" dirty="0" smtClean="0"/>
          </a:p>
        </p:txBody>
      </p:sp>
    </p:spTree>
    <p:extLst>
      <p:ext uri="{BB962C8B-B14F-4D97-AF65-F5344CB8AC3E}">
        <p14:creationId xmlns:p14="http://schemas.microsoft.com/office/powerpoint/2010/main" val="1746253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Summary of NICE guideline: treatment</a:t>
            </a:r>
            <a:br>
              <a:rPr lang="en-GB" sz="3600" dirty="0" smtClean="0"/>
            </a:br>
            <a:r>
              <a:rPr lang="en-GB" sz="2700" dirty="0" smtClean="0"/>
              <a:t>(brief summary for non-specialists)</a:t>
            </a:r>
            <a:endParaRPr lang="en-GB" sz="2700" dirty="0"/>
          </a:p>
        </p:txBody>
      </p:sp>
      <p:sp>
        <p:nvSpPr>
          <p:cNvPr id="3" name="Content Placeholder 2"/>
          <p:cNvSpPr>
            <a:spLocks noGrp="1"/>
          </p:cNvSpPr>
          <p:nvPr>
            <p:ph sz="half" idx="1"/>
          </p:nvPr>
        </p:nvSpPr>
        <p:spPr/>
        <p:txBody>
          <a:bodyPr>
            <a:noAutofit/>
          </a:bodyPr>
          <a:lstStyle/>
          <a:p>
            <a:pPr marL="0" indent="0">
              <a:buNone/>
            </a:pPr>
            <a:r>
              <a:rPr lang="en-GB" sz="2000" u="sng" dirty="0" smtClean="0"/>
              <a:t>Focal seizures</a:t>
            </a:r>
          </a:p>
          <a:p>
            <a:r>
              <a:rPr lang="en-GB" sz="2000" dirty="0" err="1" smtClean="0"/>
              <a:t>Carbemazepine</a:t>
            </a:r>
            <a:r>
              <a:rPr lang="en-GB" sz="2000" dirty="0" smtClean="0"/>
              <a:t> or </a:t>
            </a:r>
            <a:r>
              <a:rPr lang="en-GB" sz="2000" dirty="0" err="1" smtClean="0"/>
              <a:t>Lamotrigine</a:t>
            </a:r>
            <a:r>
              <a:rPr lang="en-GB" sz="2000" dirty="0" smtClean="0"/>
              <a:t> as first-line </a:t>
            </a:r>
          </a:p>
          <a:p>
            <a:r>
              <a:rPr lang="en-GB" sz="2000" dirty="0" err="1" smtClean="0"/>
              <a:t>Leveteracitam</a:t>
            </a:r>
            <a:r>
              <a:rPr lang="en-GB" sz="2000" dirty="0" smtClean="0"/>
              <a:t> is not considered cost-effective (2011 analysis)</a:t>
            </a:r>
          </a:p>
          <a:p>
            <a:r>
              <a:rPr lang="en-GB" sz="2000" dirty="0" err="1" smtClean="0"/>
              <a:t>Leveteracitam</a:t>
            </a:r>
            <a:r>
              <a:rPr lang="en-GB" sz="2000" dirty="0" smtClean="0"/>
              <a:t>, </a:t>
            </a:r>
            <a:r>
              <a:rPr lang="en-GB" sz="2000" dirty="0" err="1" smtClean="0"/>
              <a:t>oxcarbazepine</a:t>
            </a:r>
            <a:r>
              <a:rPr lang="en-GB" sz="2000" dirty="0" smtClean="0"/>
              <a:t>, sodium valproate second-line</a:t>
            </a:r>
          </a:p>
          <a:p>
            <a:r>
              <a:rPr lang="en-GB" sz="2000" dirty="0" smtClean="0"/>
              <a:t>Be aware of the </a:t>
            </a:r>
            <a:r>
              <a:rPr lang="en-GB" sz="2000" dirty="0" err="1" smtClean="0"/>
              <a:t>teratogenic</a:t>
            </a:r>
            <a:r>
              <a:rPr lang="en-GB" sz="2000" dirty="0" smtClean="0"/>
              <a:t> risks of sodium valproate</a:t>
            </a:r>
          </a:p>
          <a:p>
            <a:r>
              <a:rPr lang="en-GB" sz="2000" dirty="0" smtClean="0"/>
              <a:t>(Other drugs in refractory seizures should be prescribed by a tertiary epilepsy specialist)</a:t>
            </a:r>
          </a:p>
          <a:p>
            <a:endParaRPr lang="en-GB" sz="2000" dirty="0" smtClean="0"/>
          </a:p>
          <a:p>
            <a:endParaRPr lang="en-GB" sz="2000" dirty="0" smtClean="0"/>
          </a:p>
          <a:p>
            <a:endParaRPr lang="en-GB" sz="2000" dirty="0" smtClean="0"/>
          </a:p>
          <a:p>
            <a:endParaRPr lang="en-GB" sz="2000" dirty="0" smtClean="0"/>
          </a:p>
          <a:p>
            <a:endParaRPr lang="en-GB" sz="2000" dirty="0" smtClean="0"/>
          </a:p>
          <a:p>
            <a:endParaRPr lang="en-GB" sz="2000" dirty="0" smtClean="0"/>
          </a:p>
        </p:txBody>
      </p:sp>
      <p:sp>
        <p:nvSpPr>
          <p:cNvPr id="4" name="Content Placeholder 3"/>
          <p:cNvSpPr>
            <a:spLocks noGrp="1"/>
          </p:cNvSpPr>
          <p:nvPr>
            <p:ph sz="half" idx="2"/>
          </p:nvPr>
        </p:nvSpPr>
        <p:spPr/>
        <p:txBody>
          <a:bodyPr>
            <a:normAutofit/>
          </a:bodyPr>
          <a:lstStyle/>
          <a:p>
            <a:pPr marL="0" indent="0">
              <a:buNone/>
            </a:pPr>
            <a:r>
              <a:rPr lang="en-GB" sz="2000" u="sng" dirty="0" smtClean="0"/>
              <a:t>T-C seizures</a:t>
            </a:r>
          </a:p>
          <a:p>
            <a:r>
              <a:rPr lang="en-GB" sz="2000" dirty="0" smtClean="0"/>
              <a:t>Sodium valproate first-line</a:t>
            </a:r>
          </a:p>
          <a:p>
            <a:r>
              <a:rPr lang="en-GB" sz="2000" dirty="0"/>
              <a:t>Be aware of the </a:t>
            </a:r>
            <a:r>
              <a:rPr lang="en-GB" sz="2000" dirty="0" err="1"/>
              <a:t>teratogenic</a:t>
            </a:r>
            <a:r>
              <a:rPr lang="en-GB" sz="2000" dirty="0"/>
              <a:t> risks of sodium valproate</a:t>
            </a:r>
          </a:p>
          <a:p>
            <a:r>
              <a:rPr lang="en-GB" sz="2000" dirty="0" smtClean="0"/>
              <a:t>Offer </a:t>
            </a:r>
            <a:r>
              <a:rPr lang="en-GB" sz="2000" dirty="0" err="1" smtClean="0"/>
              <a:t>Lamotrigine</a:t>
            </a:r>
            <a:r>
              <a:rPr lang="en-GB" sz="2000" dirty="0" smtClean="0"/>
              <a:t> if sodium valproate not suitable, but be aware this can exacerbate myoclonic seizures in JME</a:t>
            </a:r>
          </a:p>
          <a:p>
            <a:r>
              <a:rPr lang="en-GB" sz="2000" dirty="0" smtClean="0"/>
              <a:t>(</a:t>
            </a:r>
            <a:r>
              <a:rPr lang="en-GB" sz="2000" dirty="0" err="1" smtClean="0"/>
              <a:t>Leveteracitam</a:t>
            </a:r>
            <a:r>
              <a:rPr lang="en-GB" sz="2000" dirty="0" smtClean="0"/>
              <a:t> may be used for myoclonic seizures)</a:t>
            </a:r>
          </a:p>
          <a:p>
            <a:r>
              <a:rPr lang="en-GB" sz="2000" dirty="0" err="1" smtClean="0"/>
              <a:t>Lamotrigine</a:t>
            </a:r>
            <a:r>
              <a:rPr lang="en-GB" sz="2000" dirty="0" smtClean="0"/>
              <a:t>, </a:t>
            </a:r>
            <a:r>
              <a:rPr lang="en-GB" sz="2000" dirty="0" err="1" smtClean="0"/>
              <a:t>Leveteracitam</a:t>
            </a:r>
            <a:r>
              <a:rPr lang="en-GB" sz="2000" dirty="0" smtClean="0"/>
              <a:t>, </a:t>
            </a:r>
            <a:r>
              <a:rPr lang="en-GB" sz="2000" dirty="0" err="1" smtClean="0"/>
              <a:t>Topiramate</a:t>
            </a:r>
            <a:r>
              <a:rPr lang="en-GB" sz="2000" dirty="0" smtClean="0"/>
              <a:t> second-line</a:t>
            </a:r>
          </a:p>
          <a:p>
            <a:endParaRPr lang="en-GB" sz="2000" dirty="0"/>
          </a:p>
        </p:txBody>
      </p:sp>
    </p:spTree>
    <p:extLst>
      <p:ext uri="{BB962C8B-B14F-4D97-AF65-F5344CB8AC3E}">
        <p14:creationId xmlns:p14="http://schemas.microsoft.com/office/powerpoint/2010/main" val="17779286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000" dirty="0"/>
              <a:t>Summary of NICE guideline: treatment</a:t>
            </a:r>
            <a:r>
              <a:rPr lang="en-GB" dirty="0"/>
              <a:t/>
            </a:r>
            <a:br>
              <a:rPr lang="en-GB" dirty="0"/>
            </a:br>
            <a:r>
              <a:rPr lang="en-GB" sz="3000" dirty="0"/>
              <a:t>(brief summary for non-specialists)</a:t>
            </a:r>
            <a:endParaRPr lang="en-US" sz="3000" dirty="0"/>
          </a:p>
        </p:txBody>
      </p:sp>
      <p:sp>
        <p:nvSpPr>
          <p:cNvPr id="3" name="Content Placeholder 2"/>
          <p:cNvSpPr>
            <a:spLocks noGrp="1"/>
          </p:cNvSpPr>
          <p:nvPr>
            <p:ph idx="1"/>
          </p:nvPr>
        </p:nvSpPr>
        <p:spPr>
          <a:xfrm>
            <a:off x="457200" y="1706217"/>
            <a:ext cx="8229600" cy="4525963"/>
          </a:xfrm>
        </p:spPr>
        <p:txBody>
          <a:bodyPr>
            <a:normAutofit/>
          </a:bodyPr>
          <a:lstStyle/>
          <a:p>
            <a:pPr marL="0" indent="0">
              <a:buNone/>
            </a:pPr>
            <a:r>
              <a:rPr lang="en-US" sz="2800" dirty="0" smtClean="0"/>
              <a:t>When would you treat after a first tonic-clonic seizure?</a:t>
            </a:r>
          </a:p>
          <a:p>
            <a:pPr marL="0" indent="0">
              <a:buNone/>
            </a:pPr>
            <a:endParaRPr lang="en-US" sz="2800" dirty="0" smtClean="0"/>
          </a:p>
          <a:p>
            <a:r>
              <a:rPr lang="en-GB" sz="2800" dirty="0" smtClean="0"/>
              <a:t>The person has </a:t>
            </a:r>
            <a:r>
              <a:rPr lang="en-GB" sz="2800" dirty="0"/>
              <a:t>a neurological deficit</a:t>
            </a:r>
          </a:p>
          <a:p>
            <a:r>
              <a:rPr lang="en-GB" sz="2800" dirty="0" smtClean="0"/>
              <a:t>Brain </a:t>
            </a:r>
            <a:r>
              <a:rPr lang="en-GB" sz="2800" dirty="0"/>
              <a:t>imaging shows a structural </a:t>
            </a:r>
            <a:r>
              <a:rPr lang="en-GB" sz="2800" dirty="0" smtClean="0"/>
              <a:t>abnormality</a:t>
            </a:r>
          </a:p>
          <a:p>
            <a:r>
              <a:rPr lang="en-GB" sz="2800" dirty="0"/>
              <a:t>The EEG shows unequivocal epileptic activity (?)</a:t>
            </a:r>
          </a:p>
          <a:p>
            <a:r>
              <a:rPr lang="en-GB" sz="2800" dirty="0"/>
              <a:t>T</a:t>
            </a:r>
            <a:r>
              <a:rPr lang="en-GB" sz="2800" dirty="0" smtClean="0"/>
              <a:t>he </a:t>
            </a:r>
            <a:r>
              <a:rPr lang="en-GB" sz="2800" dirty="0"/>
              <a:t>person/carers consider the risk of having a further seizure unacceptable</a:t>
            </a:r>
          </a:p>
          <a:p>
            <a:pPr marL="171450" indent="-171450">
              <a:buFontTx/>
              <a:buChar char="-"/>
            </a:pPr>
            <a:endParaRPr lang="en-US" sz="2800" dirty="0" smtClean="0"/>
          </a:p>
          <a:p>
            <a:endParaRPr lang="en-US" sz="2800" dirty="0"/>
          </a:p>
          <a:p>
            <a:pPr marL="0" indent="0">
              <a:buNone/>
            </a:pPr>
            <a:endParaRPr lang="en-US" sz="2800" dirty="0"/>
          </a:p>
        </p:txBody>
      </p:sp>
    </p:spTree>
    <p:extLst>
      <p:ext uri="{BB962C8B-B14F-4D97-AF65-F5344CB8AC3E}">
        <p14:creationId xmlns:p14="http://schemas.microsoft.com/office/powerpoint/2010/main" val="11688350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8809" y="2129744"/>
            <a:ext cx="7772400" cy="1470025"/>
          </a:xfrm>
        </p:spPr>
        <p:txBody>
          <a:bodyPr>
            <a:normAutofit fontScale="90000"/>
          </a:bodyPr>
          <a:lstStyle/>
          <a:p>
            <a:r>
              <a:rPr lang="en-GB" smtClean="0"/>
              <a:t>Case 2:</a:t>
            </a:r>
            <a:br>
              <a:rPr lang="en-GB" smtClean="0"/>
            </a:br>
            <a:r>
              <a:rPr lang="en-GB" smtClean="0"/>
              <a:t>Single </a:t>
            </a:r>
            <a:r>
              <a:rPr lang="en-GB" dirty="0" smtClean="0"/>
              <a:t>episode of prolonged vertigo</a:t>
            </a:r>
            <a:endParaRPr lang="en-GB" dirty="0"/>
          </a:p>
        </p:txBody>
      </p:sp>
    </p:spTree>
    <p:extLst>
      <p:ext uri="{BB962C8B-B14F-4D97-AF65-F5344CB8AC3E}">
        <p14:creationId xmlns:p14="http://schemas.microsoft.com/office/powerpoint/2010/main" val="12414632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4360</TotalTime>
  <Words>2953</Words>
  <Application>Microsoft Macintosh PowerPoint</Application>
  <PresentationFormat>On-screen Show (4:3)</PresentationFormat>
  <Paragraphs>330</Paragraphs>
  <Slides>31</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Mangal</vt:lpstr>
      <vt:lpstr>ＭＳ Ｐゴシック</vt:lpstr>
      <vt:lpstr>Office Theme</vt:lpstr>
      <vt:lpstr>Case 1: First tonic-clonic seizure</vt:lpstr>
      <vt:lpstr>Seizures and epilepsy</vt:lpstr>
      <vt:lpstr>4 key questions to ask</vt:lpstr>
      <vt:lpstr>PowerPoint Presentation</vt:lpstr>
      <vt:lpstr>Summary of NICE guideline: general</vt:lpstr>
      <vt:lpstr>Summary of NICE guideline: investigations</vt:lpstr>
      <vt:lpstr>Summary of NICE guideline: treatment (brief summary for non-specialists)</vt:lpstr>
      <vt:lpstr>Summary of NICE guideline: treatment (brief summary for non-specialists)</vt:lpstr>
      <vt:lpstr>Case 2: Single episode of prolonged vertigo</vt:lpstr>
      <vt:lpstr>Single attack of prolonged vertigo: red flags</vt:lpstr>
      <vt:lpstr>Peripheral vs central nystagmus</vt:lpstr>
      <vt:lpstr>https://youtu.be/1q-VTKPweuk </vt:lpstr>
      <vt:lpstr>Case 4: Severe headache</vt:lpstr>
      <vt:lpstr>PowerPoint Presentation</vt:lpstr>
      <vt:lpstr>Cluster headache</vt:lpstr>
      <vt:lpstr>Treatment for cluster headache (NICE)</vt:lpstr>
      <vt:lpstr>Case 8: Fall due to dizziness</vt:lpstr>
      <vt:lpstr>Facts n figures</vt:lpstr>
      <vt:lpstr>Simplified dizzy tree</vt:lpstr>
      <vt:lpstr>Benign Paroxysmal Positional Vertigo</vt:lpstr>
      <vt:lpstr>BPPV: diagnosis and treatment</vt:lpstr>
      <vt:lpstr>Case 9: Transient speech disturbance</vt:lpstr>
      <vt:lpstr>Diagnosis of TIA</vt:lpstr>
      <vt:lpstr>TIA/stroke checklist</vt:lpstr>
      <vt:lpstr>Which arterial territory?</vt:lpstr>
      <vt:lpstr>Case 10: Acute confusion</vt:lpstr>
      <vt:lpstr>Transient global amnesia</vt:lpstr>
      <vt:lpstr>Transient global amnesia</vt:lpstr>
      <vt:lpstr>PowerPoint Presentation</vt:lpstr>
      <vt:lpstr>Diagnostic criteria for TGA</vt:lpstr>
      <vt:lpstr>PowerPoint Presentation</vt:lpstr>
    </vt:vector>
  </TitlesOfParts>
  <Company>Home</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Nicola Cooper</dc:creator>
  <cp:lastModifiedBy>Nicola Cooper</cp:lastModifiedBy>
  <cp:revision>308</cp:revision>
  <cp:lastPrinted>2016-01-14T07:33:03Z</cp:lastPrinted>
  <dcterms:created xsi:type="dcterms:W3CDTF">2013-03-23T11:23:04Z</dcterms:created>
  <dcterms:modified xsi:type="dcterms:W3CDTF">2018-04-28T16:21:51Z</dcterms:modified>
</cp:coreProperties>
</file>